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24"/>
  </p:notesMasterIdLst>
  <p:sldIdLst>
    <p:sldId id="256" r:id="rId5"/>
    <p:sldId id="335" r:id="rId6"/>
    <p:sldId id="257" r:id="rId7"/>
    <p:sldId id="332" r:id="rId8"/>
    <p:sldId id="303" r:id="rId9"/>
    <p:sldId id="325" r:id="rId10"/>
    <p:sldId id="323" r:id="rId11"/>
    <p:sldId id="324" r:id="rId12"/>
    <p:sldId id="333" r:id="rId13"/>
    <p:sldId id="334" r:id="rId14"/>
    <p:sldId id="337" r:id="rId15"/>
    <p:sldId id="330" r:id="rId16"/>
    <p:sldId id="259" r:id="rId17"/>
    <p:sldId id="295" r:id="rId18"/>
    <p:sldId id="338" r:id="rId19"/>
    <p:sldId id="308" r:id="rId20"/>
    <p:sldId id="327" r:id="rId21"/>
    <p:sldId id="328" r:id="rId22"/>
    <p:sldId id="329" r:id="rId2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0"/>
    <p:restoredTop sz="93979" autoAdjust="0"/>
  </p:normalViewPr>
  <p:slideViewPr>
    <p:cSldViewPr snapToGrid="0" snapToObjects="1">
      <p:cViewPr varScale="1">
        <p:scale>
          <a:sx n="152" d="100"/>
          <a:sy n="152" d="100"/>
        </p:scale>
        <p:origin x="180" y="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5011B-9750-45CA-94EC-CB7691A73F5F}" type="datetimeFigureOut">
              <a:rPr lang="nb-NO" smtClean="0"/>
              <a:t>18.02.2020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9E580-9014-4D79-A982-5ECBE76472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937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36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4659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661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66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920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35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9024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755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93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53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79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72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528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908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6195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E580-9014-4D79-A982-5ECBE764728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11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B77E-3E8C-43B6-978D-745B1ED17104}" type="datetime1">
              <a:rPr lang="nb-NO" smtClean="0"/>
              <a:t>18.02.2020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8432-CEB0-4523-BE55-AB7ACF98E06D}" type="datetime1">
              <a:rPr lang="nb-NO" smtClean="0"/>
              <a:t>18.02.2020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5A38543-F334-5141-BE07-549A4AA9D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9500-8CDF-4ECC-9822-174186CA5197}" type="datetime1">
              <a:rPr lang="nb-NO" smtClean="0"/>
              <a:t>18.02.2020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68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2515-63A8-48AF-88C7-6B95C4A463EE}" type="datetime1">
              <a:rPr lang="nb-NO" smtClean="0"/>
              <a:t>18.02.2020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4ECAEA5-43DC-5F48-9908-ADA1B9F6D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ABE9-3D26-4EBE-9F8B-AA45DDAEDD60}" type="datetime1">
              <a:rPr lang="nb-NO" smtClean="0"/>
              <a:t>18.02.2020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37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136E-26BC-4D1A-ADE3-9B9A8A8B5ECD}" type="datetime1">
              <a:rPr lang="nb-NO" smtClean="0"/>
              <a:t>18.02.2020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6E-3ED1-4A3B-B56E-F8490A3E52F2}" type="datetime1">
              <a:rPr lang="nb-NO" smtClean="0"/>
              <a:t>18.02.2020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21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8661-614C-4142-9EF2-7528B0C19E3A}" type="datetime1">
              <a:rPr lang="nb-NO" smtClean="0"/>
              <a:t>18.02.2020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78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837B-1621-4C7E-8D31-4093BE6720BC}" type="datetime1">
              <a:rPr lang="nb-NO" smtClean="0"/>
              <a:t>18.02.2020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46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8B44-F79E-4C2B-BE8C-B60F4FF5BEF0}" type="datetime1">
              <a:rPr lang="nb-NO" smtClean="0"/>
              <a:t>18.02.2020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3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EB99-DB37-4862-91D1-3C041F5F41BC}" type="datetime1">
              <a:rPr lang="nb-NO" smtClean="0"/>
              <a:t>18.02.2020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7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331E2E6-91A3-6B4D-81C7-7604413B3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6DC2-28D8-4E80-8EFC-7B3965F1731C}" type="datetime1">
              <a:rPr lang="nb-NO" smtClean="0"/>
              <a:t>18.02.2020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C94E-26A4-4CC7-BAE3-7C8E107F167E}" type="datetime1">
              <a:rPr lang="nb-NO" smtClean="0"/>
              <a:t>18.02.2020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B7BB-0395-49A9-9177-ED25938281D4}" type="datetime1">
              <a:rPr lang="nb-NO" smtClean="0"/>
              <a:t>18.02.2020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24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AB9E-E525-49E2-A915-4857ACC0FB15}" type="datetime1">
              <a:rPr lang="nb-NO" smtClean="0"/>
              <a:t>18.02.2020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87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A9B-3D14-49FD-B65F-04737F73BCF3}" type="datetime1">
              <a:rPr lang="nb-NO" smtClean="0"/>
              <a:t>18.02.2020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0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6B4E2-5488-4B1C-8C56-B1E81C0099A2}" type="datetime1">
              <a:rPr lang="nb-NO" smtClean="0"/>
              <a:t>18.02.2020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6AF080-B774-114D-B737-B407AAFF18F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6" r:id="rId3"/>
    <p:sldLayoutId id="2147483677" r:id="rId4"/>
    <p:sldLayoutId id="2147483665" r:id="rId5"/>
    <p:sldLayoutId id="2147483678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-midt.no/vart-oppdrag/vare-hovedoppgaver/behandling/rehabilitering/prosjektrapport-rehabilite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hyperlink" Target="https://www.med.uio.no/helsam/forskning/aktuelt/aktuelle-saker/2012/effektiv-rehabilitering-eldr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311932-E3CC-1340-883B-F1A631B02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802" y="2183067"/>
            <a:ext cx="9134622" cy="1803717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Fellesmøte styringsgruppe og arbeidsgruppe 1 </a:t>
            </a:r>
            <a:br>
              <a:rPr lang="nb-NO" dirty="0" smtClean="0"/>
            </a:br>
            <a:r>
              <a:rPr lang="nb-NO" dirty="0" smtClean="0"/>
              <a:t>NMK 12.02.20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2566960-F4E5-9B4D-8874-59FC546A2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802" y="4187254"/>
            <a:ext cx="9134622" cy="1655762"/>
          </a:xfrm>
        </p:spPr>
        <p:txBody>
          <a:bodyPr>
            <a:normAutofit/>
          </a:bodyPr>
          <a:lstStyle/>
          <a:p>
            <a:pPr algn="ctr"/>
            <a:r>
              <a:rPr lang="nb-NO" dirty="0" smtClean="0"/>
              <a:t>Status fra arbeidsgruppa</a:t>
            </a:r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9" y="446405"/>
            <a:ext cx="2699467" cy="436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1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02059" y="237745"/>
            <a:ext cx="11506162" cy="970946"/>
          </a:xfrm>
        </p:spPr>
        <p:txBody>
          <a:bodyPr>
            <a:normAutofit fontScale="90000"/>
          </a:bodyPr>
          <a:lstStyle/>
          <a:p>
            <a:r>
              <a:rPr lang="nb-NO" sz="3600" dirty="0" smtClean="0"/>
              <a:t>Resultat:</a:t>
            </a:r>
            <a:br>
              <a:rPr lang="nb-NO" sz="3600" dirty="0" smtClean="0"/>
            </a:br>
            <a:r>
              <a:rPr lang="nb-NO" sz="3600" dirty="0" smtClean="0"/>
              <a:t>Kommunal døgnbasert rehabilitering i Møre og Romsdal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02059" y="1429408"/>
            <a:ext cx="11369040" cy="4834436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/>
              <a:t>33 av 35 kommuner har svart</a:t>
            </a:r>
          </a:p>
          <a:p>
            <a:r>
              <a:rPr lang="nb-NO" dirty="0" smtClean="0"/>
              <a:t>2/3 av kommunene har </a:t>
            </a:r>
            <a:r>
              <a:rPr lang="nb-NO" dirty="0" err="1"/>
              <a:t>habiliterings</a:t>
            </a:r>
            <a:r>
              <a:rPr lang="nb-NO" dirty="0"/>
              <a:t>-/</a:t>
            </a:r>
            <a:r>
              <a:rPr lang="nb-NO" dirty="0" smtClean="0"/>
              <a:t>rehabiliteringsplan eller plan under utarbeidelse</a:t>
            </a:r>
          </a:p>
          <a:p>
            <a:r>
              <a:rPr lang="nb-NO" dirty="0" smtClean="0"/>
              <a:t>14 kommuner sier de har øremerkede plasser for døgnrehabilitering</a:t>
            </a:r>
          </a:p>
          <a:p>
            <a:r>
              <a:rPr lang="nb-NO" dirty="0" smtClean="0"/>
              <a:t>11 kommuner sier de driver etter nasjonal standard (</a:t>
            </a:r>
            <a:r>
              <a:rPr lang="nb-NO" dirty="0"/>
              <a:t>Fræna, Aukra, Surnadal, Sula, Kristiansund, Smøla, Skodje, Misund, Sunndal, Aure, </a:t>
            </a:r>
            <a:r>
              <a:rPr lang="nb-NO" dirty="0" smtClean="0"/>
              <a:t>Sykkylven)</a:t>
            </a:r>
          </a:p>
          <a:p>
            <a:r>
              <a:rPr lang="nb-NO" dirty="0" smtClean="0"/>
              <a:t>27</a:t>
            </a:r>
            <a:r>
              <a:rPr lang="nb-NO" dirty="0"/>
              <a:t> </a:t>
            </a:r>
            <a:r>
              <a:rPr lang="nb-NO" dirty="0" smtClean="0"/>
              <a:t>av kommunene melder at de har rehabiliteringsplassene samlet ett sted</a:t>
            </a:r>
          </a:p>
          <a:p>
            <a:r>
              <a:rPr lang="nb-NO" dirty="0" smtClean="0"/>
              <a:t>De fleste (26) har plassene lokalisert på sykehjem </a:t>
            </a:r>
          </a:p>
          <a:p>
            <a:r>
              <a:rPr lang="nb-NO" dirty="0" smtClean="0"/>
              <a:t>Det er i all hovedsak i «blandingsavdelinger», 2 kommuner har egne rehabiliteringsenheter (Fræna og Ålesund)</a:t>
            </a:r>
          </a:p>
          <a:p>
            <a:r>
              <a:rPr lang="nb-NO" dirty="0"/>
              <a:t>Kommunene har vansker med å tallfeste behov for døgnbaserte </a:t>
            </a:r>
            <a:r>
              <a:rPr lang="nb-NO" dirty="0" err="1"/>
              <a:t>rehab.plasser</a:t>
            </a:r>
            <a:r>
              <a:rPr lang="nb-NO" dirty="0"/>
              <a:t>, men </a:t>
            </a:r>
            <a:r>
              <a:rPr lang="nb-NO" dirty="0" smtClean="0"/>
              <a:t>litt over halvparten </a:t>
            </a:r>
            <a:r>
              <a:rPr lang="nb-NO" dirty="0"/>
              <a:t>(18) angir at antall plasser for døgnbasert </a:t>
            </a:r>
            <a:r>
              <a:rPr lang="nb-NO" dirty="0" err="1"/>
              <a:t>rehab</a:t>
            </a:r>
            <a:r>
              <a:rPr lang="nb-NO" dirty="0"/>
              <a:t> er </a:t>
            </a:r>
            <a:r>
              <a:rPr lang="nb-NO" dirty="0" smtClean="0"/>
              <a:t>tilstrekkelig</a:t>
            </a:r>
          </a:p>
          <a:p>
            <a:r>
              <a:rPr lang="nb-NO" dirty="0" smtClean="0"/>
              <a:t>65% av kommunene har ansatte med videreutdanning innen rehabilitering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pic>
        <p:nvPicPr>
          <p:cNvPr id="10" name="Bild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8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7472" y="104244"/>
            <a:ext cx="11548872" cy="1325563"/>
          </a:xfrm>
        </p:spPr>
        <p:txBody>
          <a:bodyPr>
            <a:normAutofit/>
          </a:bodyPr>
          <a:lstStyle/>
          <a:p>
            <a:r>
              <a:rPr lang="nb-NO" sz="4000" dirty="0" smtClean="0"/>
              <a:t>Resultat:</a:t>
            </a:r>
            <a:br>
              <a:rPr lang="nb-NO" sz="4000" dirty="0" smtClean="0"/>
            </a:br>
            <a:r>
              <a:rPr lang="nb-NO" sz="4000" dirty="0" smtClean="0"/>
              <a:t>Spesialisert døgnbasert rehabilitering pr nov 2019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36192"/>
            <a:ext cx="10515600" cy="4640771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Helse Møre og Romsdal HF			46 (52) plasser</a:t>
            </a:r>
          </a:p>
          <a:p>
            <a:pPr lvl="1"/>
            <a:r>
              <a:rPr lang="nb-NO" dirty="0"/>
              <a:t>Mork rehabiliteringssenter: </a:t>
            </a:r>
            <a:r>
              <a:rPr lang="nb-NO" dirty="0" smtClean="0"/>
              <a:t>			18</a:t>
            </a:r>
            <a:endParaRPr lang="nb-NO" dirty="0"/>
          </a:p>
          <a:p>
            <a:pPr lvl="1"/>
            <a:r>
              <a:rPr lang="nb-NO" dirty="0"/>
              <a:t>Felles sengepost rehabilitering og </a:t>
            </a:r>
            <a:r>
              <a:rPr lang="nb-NO" dirty="0" smtClean="0"/>
              <a:t>revmatologi</a:t>
            </a:r>
            <a:r>
              <a:rPr lang="nb-NO" dirty="0"/>
              <a:t>: </a:t>
            </a:r>
            <a:r>
              <a:rPr lang="nb-NO" dirty="0" smtClean="0"/>
              <a:t>	14</a:t>
            </a:r>
            <a:endParaRPr lang="nb-NO" dirty="0"/>
          </a:p>
          <a:p>
            <a:pPr lvl="1"/>
            <a:r>
              <a:rPr lang="nb-NO" dirty="0"/>
              <a:t>Aure rehabiliteringssenter: </a:t>
            </a:r>
            <a:r>
              <a:rPr lang="nb-NO" dirty="0" smtClean="0"/>
              <a:t>			14 (+6 </a:t>
            </a:r>
            <a:r>
              <a:rPr lang="nb-NO" dirty="0" err="1" smtClean="0"/>
              <a:t>arbeidsretta</a:t>
            </a:r>
            <a:r>
              <a:rPr lang="nb-NO" dirty="0" smtClean="0"/>
              <a:t> </a:t>
            </a:r>
            <a:r>
              <a:rPr lang="nb-NO" dirty="0" err="1" smtClean="0"/>
              <a:t>rehab</a:t>
            </a:r>
            <a:r>
              <a:rPr lang="nb-NO" dirty="0" smtClean="0"/>
              <a:t> HMN)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Avtaler med private aktører 	237 plasser</a:t>
            </a:r>
          </a:p>
          <a:p>
            <a:pPr lvl="1"/>
            <a:r>
              <a:rPr lang="nb-NO" dirty="0" err="1" smtClean="0"/>
              <a:t>Muritunet</a:t>
            </a:r>
            <a:r>
              <a:rPr lang="nb-NO" dirty="0" smtClean="0"/>
              <a:t>: 			50</a:t>
            </a:r>
          </a:p>
          <a:p>
            <a:pPr lvl="1"/>
            <a:r>
              <a:rPr lang="nb-NO" dirty="0" smtClean="0"/>
              <a:t>Ellers i regionen:</a:t>
            </a:r>
          </a:p>
          <a:p>
            <a:pPr lvl="2"/>
            <a:r>
              <a:rPr lang="nb-NO" dirty="0" smtClean="0"/>
              <a:t>Namdal rehabilitering 		14</a:t>
            </a:r>
          </a:p>
          <a:p>
            <a:pPr lvl="2"/>
            <a:r>
              <a:rPr lang="nb-NO" dirty="0" smtClean="0"/>
              <a:t>Kastvollen rehabiliteringssenter: 	32</a:t>
            </a:r>
          </a:p>
          <a:p>
            <a:pPr lvl="2"/>
            <a:r>
              <a:rPr lang="nb-NO" dirty="0" smtClean="0"/>
              <a:t>Meråker Sanitetsforening Kurbad: 	30</a:t>
            </a:r>
          </a:p>
          <a:p>
            <a:pPr lvl="2"/>
            <a:r>
              <a:rPr lang="nb-NO" dirty="0" err="1" smtClean="0"/>
              <a:t>Selli</a:t>
            </a:r>
            <a:r>
              <a:rPr lang="nb-NO" dirty="0" smtClean="0"/>
              <a:t> rehabiliteringssenter: 	27</a:t>
            </a:r>
          </a:p>
          <a:p>
            <a:pPr lvl="2"/>
            <a:r>
              <a:rPr lang="nb-NO" dirty="0" err="1" smtClean="0"/>
              <a:t>Unicare</a:t>
            </a:r>
            <a:r>
              <a:rPr lang="nb-NO" dirty="0" smtClean="0"/>
              <a:t> Røros: 			44</a:t>
            </a:r>
          </a:p>
          <a:p>
            <a:pPr lvl="2"/>
            <a:r>
              <a:rPr lang="nb-NO" dirty="0" err="1" smtClean="0"/>
              <a:t>Unicare</a:t>
            </a:r>
            <a:r>
              <a:rPr lang="nb-NO" dirty="0" smtClean="0"/>
              <a:t> Helsefort Indre Fosen: 	40</a:t>
            </a:r>
          </a:p>
          <a:p>
            <a:pPr lvl="2"/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10" name="Bild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90012"/>
              </p:ext>
            </p:extLst>
          </p:nvPr>
        </p:nvGraphicFramePr>
        <p:xfrm>
          <a:off x="6656832" y="3882315"/>
          <a:ext cx="5084064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016">
                  <a:extLst>
                    <a:ext uri="{9D8B030D-6E8A-4147-A177-3AD203B41FA5}">
                      <a16:colId xmlns:a16="http://schemas.microsoft.com/office/drawing/2014/main" val="1088398434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2278583890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779592002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4268025755"/>
                    </a:ext>
                  </a:extLst>
                </a:gridCol>
              </a:tblGrid>
              <a:tr h="816824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Innvilgede</a:t>
                      </a:r>
                      <a:r>
                        <a:rPr lang="nb-NO" sz="1600" baseline="0" dirty="0" smtClean="0"/>
                        <a:t> plasser hos private fra </a:t>
                      </a:r>
                    </a:p>
                    <a:p>
                      <a:pPr algn="ctr"/>
                      <a:r>
                        <a:rPr lang="nb-NO" sz="1600" baseline="0" dirty="0" smtClean="0"/>
                        <a:t>M &amp;R  2018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Av</a:t>
                      </a:r>
                      <a:r>
                        <a:rPr lang="nb-NO" sz="1600" baseline="0" dirty="0" smtClean="0"/>
                        <a:t> disse - ut av regionen</a:t>
                      </a:r>
                    </a:p>
                    <a:p>
                      <a:pPr algn="ctr"/>
                      <a:r>
                        <a:rPr lang="nb-NO" sz="1600" baseline="0" dirty="0" smtClean="0"/>
                        <a:t>(2018)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Innvilgede</a:t>
                      </a:r>
                      <a:r>
                        <a:rPr lang="nb-NO" sz="1600" baseline="0" dirty="0" smtClean="0"/>
                        <a:t> plasser hos private fra M &amp; R 2019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Av disse</a:t>
                      </a:r>
                      <a:r>
                        <a:rPr lang="nb-NO" sz="1600" baseline="0" dirty="0" smtClean="0"/>
                        <a:t> – ut av regionen</a:t>
                      </a:r>
                    </a:p>
                    <a:p>
                      <a:pPr algn="ctr"/>
                      <a:r>
                        <a:rPr lang="nb-NO" sz="1600" baseline="0" dirty="0" smtClean="0"/>
                        <a:t>(2019)</a:t>
                      </a:r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336018"/>
                  </a:ext>
                </a:extLst>
              </a:tr>
              <a:tr h="25133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749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120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777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98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674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41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392" y="17654"/>
            <a:ext cx="3989832" cy="814452"/>
          </a:xfrm>
        </p:spPr>
        <p:txBody>
          <a:bodyPr>
            <a:normAutofit/>
          </a:bodyPr>
          <a:lstStyle/>
          <a:p>
            <a:r>
              <a:rPr lang="nb-NO" sz="2800" dirty="0" smtClean="0"/>
              <a:t>Vedtatt mandat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8392" y="694944"/>
            <a:ext cx="5818632" cy="5614416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b-NO" sz="1600" dirty="0"/>
              <a:t>Kartlegge det </a:t>
            </a:r>
            <a:r>
              <a:rPr lang="nb-NO" sz="1600" dirty="0" err="1"/>
              <a:t>noverande</a:t>
            </a:r>
            <a:r>
              <a:rPr lang="nb-NO" sz="1600" dirty="0"/>
              <a:t> samla </a:t>
            </a:r>
            <a:r>
              <a:rPr lang="nb-NO" sz="1600" dirty="0" err="1"/>
              <a:t>døgntilbodet</a:t>
            </a:r>
            <a:r>
              <a:rPr lang="nb-NO" sz="1600" dirty="0"/>
              <a:t> </a:t>
            </a:r>
            <a:r>
              <a:rPr lang="nb-NO" sz="1600" dirty="0" err="1"/>
              <a:t>innan</a:t>
            </a:r>
            <a:r>
              <a:rPr lang="nb-NO" sz="1600" dirty="0"/>
              <a:t> døgnbasert rehabilitering i fylket (inkludert private regionale </a:t>
            </a:r>
            <a:r>
              <a:rPr lang="nb-NO" sz="1600" dirty="0" err="1"/>
              <a:t>tilbod</a:t>
            </a:r>
            <a:r>
              <a:rPr lang="nb-NO" sz="1600" dirty="0"/>
              <a:t>). </a:t>
            </a:r>
            <a:br>
              <a:rPr lang="nb-NO" sz="1600" dirty="0"/>
            </a:br>
            <a:endParaRPr lang="nb-NO" sz="1600" dirty="0"/>
          </a:p>
          <a:p>
            <a:r>
              <a:rPr lang="nb-NO" sz="1600" dirty="0"/>
              <a:t>Kartlegge og definere det samla behovet for døgnbaserte </a:t>
            </a:r>
            <a:r>
              <a:rPr lang="nb-NO" sz="1600" dirty="0" err="1"/>
              <a:t>rehabiliteringstenester</a:t>
            </a:r>
            <a:r>
              <a:rPr lang="nb-NO" sz="1600" dirty="0"/>
              <a:t> i Møre og Romsdal, inkludert betre avklaring av kva som er kommunal og kva som er spesialisert rehabilitering med fokus på </a:t>
            </a:r>
            <a:r>
              <a:rPr lang="nb-NO" sz="1600" dirty="0" err="1"/>
              <a:t>heilskaplege</a:t>
            </a:r>
            <a:r>
              <a:rPr lang="nb-NO" sz="1600" dirty="0"/>
              <a:t> pasientforløp. </a:t>
            </a:r>
            <a:br>
              <a:rPr lang="nb-NO" sz="1600" dirty="0"/>
            </a:br>
            <a:endParaRPr lang="nb-NO" sz="1600" dirty="0"/>
          </a:p>
          <a:p>
            <a:r>
              <a:rPr lang="nb-NO" sz="1600" dirty="0"/>
              <a:t>Avklare framtidig organisering og lokalisering av </a:t>
            </a:r>
            <a:r>
              <a:rPr lang="nb-NO" sz="1600" dirty="0" err="1"/>
              <a:t>døgntilbod</a:t>
            </a:r>
            <a:r>
              <a:rPr lang="nb-NO" sz="1600" dirty="0"/>
              <a:t> </a:t>
            </a:r>
            <a:r>
              <a:rPr lang="nb-NO" sz="1600" dirty="0" err="1"/>
              <a:t>innan</a:t>
            </a:r>
            <a:r>
              <a:rPr lang="nb-NO" sz="1600" dirty="0"/>
              <a:t> spesialisert rehabilitering som </a:t>
            </a:r>
            <a:r>
              <a:rPr lang="nb-NO" sz="1600" dirty="0" err="1"/>
              <a:t>ikkje</a:t>
            </a:r>
            <a:r>
              <a:rPr lang="nb-NO" sz="1600" dirty="0"/>
              <a:t> treng ligge i sjukehus (eksklusiv private </a:t>
            </a:r>
            <a:r>
              <a:rPr lang="nb-NO" sz="1600" dirty="0" err="1"/>
              <a:t>tilbod</a:t>
            </a:r>
            <a:r>
              <a:rPr lang="nb-NO" sz="1600" dirty="0"/>
              <a:t>). </a:t>
            </a:r>
            <a:br>
              <a:rPr lang="nb-NO" sz="1600" dirty="0"/>
            </a:br>
            <a:endParaRPr lang="nb-NO" sz="1600" dirty="0"/>
          </a:p>
          <a:p>
            <a:r>
              <a:rPr lang="nb-NO" sz="1600" dirty="0"/>
              <a:t>Avklare behovet for interkommunalt samarbeid </a:t>
            </a:r>
            <a:r>
              <a:rPr lang="nb-NO" sz="1600" dirty="0" err="1"/>
              <a:t>innan</a:t>
            </a:r>
            <a:r>
              <a:rPr lang="nb-NO" sz="1600" dirty="0"/>
              <a:t> rehabiliteringsfeltet. </a:t>
            </a:r>
            <a:br>
              <a:rPr lang="nb-NO" sz="1600" dirty="0"/>
            </a:br>
            <a:endParaRPr lang="nb-NO" sz="1600" dirty="0"/>
          </a:p>
          <a:p>
            <a:r>
              <a:rPr lang="nb-NO" sz="1600" dirty="0"/>
              <a:t>Vurdere ulike former for samarbeid som t.d. etablering av felles </a:t>
            </a:r>
            <a:r>
              <a:rPr lang="nb-NO" sz="1600" dirty="0" err="1"/>
              <a:t>tverrfagleg</a:t>
            </a:r>
            <a:r>
              <a:rPr lang="nb-NO" sz="1600" dirty="0"/>
              <a:t> </a:t>
            </a:r>
            <a:r>
              <a:rPr lang="nb-NO" sz="1600" dirty="0" err="1"/>
              <a:t>vurderingsteam</a:t>
            </a:r>
            <a:r>
              <a:rPr lang="nb-NO" sz="1600" dirty="0"/>
              <a:t>. </a:t>
            </a:r>
            <a:br>
              <a:rPr lang="nb-NO" sz="1600" dirty="0"/>
            </a:br>
            <a:endParaRPr lang="nb-NO" sz="1600" dirty="0"/>
          </a:p>
          <a:p>
            <a:r>
              <a:rPr lang="nb-NO" sz="1600" dirty="0"/>
              <a:t>Tilrå framtidig felles samarbeids- og driftsmodell (inkludert selskapsform, økonomi </a:t>
            </a:r>
            <a:r>
              <a:rPr lang="nb-NO" sz="1600" dirty="0" err="1"/>
              <a:t>eigarforhold</a:t>
            </a:r>
            <a:r>
              <a:rPr lang="nb-NO" sz="1600" dirty="0"/>
              <a:t> av </a:t>
            </a:r>
            <a:r>
              <a:rPr lang="nb-NO" sz="1600" dirty="0" err="1"/>
              <a:t>eigedomar</a:t>
            </a:r>
            <a:r>
              <a:rPr lang="nb-NO" sz="1600" dirty="0"/>
              <a:t> </a:t>
            </a:r>
            <a:r>
              <a:rPr lang="nb-NO" sz="1600" dirty="0" err="1"/>
              <a:t>m.v</a:t>
            </a:r>
            <a:r>
              <a:rPr lang="nb-NO" sz="1600" dirty="0"/>
              <a:t>.) for Aure og Mork rehabiliteringssenter der både </a:t>
            </a:r>
            <a:r>
              <a:rPr lang="nb-NO" sz="1600" dirty="0" err="1"/>
              <a:t>helseføretaket</a:t>
            </a:r>
            <a:r>
              <a:rPr lang="nb-NO" sz="1600" dirty="0"/>
              <a:t> og aktuelle </a:t>
            </a:r>
            <a:r>
              <a:rPr lang="nb-NO" sz="1600" dirty="0" err="1"/>
              <a:t>kommunar</a:t>
            </a:r>
            <a:r>
              <a:rPr lang="nb-NO" sz="1600" dirty="0"/>
              <a:t> </a:t>
            </a:r>
            <a:r>
              <a:rPr lang="nb-NO" sz="1600" dirty="0" err="1"/>
              <a:t>deltek</a:t>
            </a:r>
            <a:r>
              <a:rPr lang="nb-NO" sz="1600" dirty="0"/>
              <a:t>. </a:t>
            </a:r>
          </a:p>
          <a:p>
            <a:endParaRPr lang="nb-NO" sz="1000" dirty="0"/>
          </a:p>
        </p:txBody>
      </p:sp>
      <p:pic>
        <p:nvPicPr>
          <p:cNvPr id="10" name="Bild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ssholder for innhold 2"/>
          <p:cNvSpPr txBox="1">
            <a:spLocks/>
          </p:cNvSpPr>
          <p:nvPr/>
        </p:nvSpPr>
        <p:spPr>
          <a:xfrm>
            <a:off x="6208776" y="694944"/>
            <a:ext cx="5568696" cy="561441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7200" dirty="0" smtClean="0"/>
              <a:t>Kartlegge </a:t>
            </a:r>
            <a:r>
              <a:rPr lang="nb-NO" sz="7200" dirty="0"/>
              <a:t>det nåværende tilbudet innen rehabilitering i fylket (inkludert bruk av private aktører). </a:t>
            </a:r>
          </a:p>
          <a:p>
            <a:r>
              <a:rPr lang="nb-NO" sz="7200" dirty="0"/>
              <a:t>Kartlegge og definere det samla behovet for rehabiliteringstjenester i Møre og Romsdal, inkludert bedre avklaring av hva som er kommunal og hva som er spesialisert rehabilitering med fokus på helhetlige pasientforløp. </a:t>
            </a:r>
          </a:p>
          <a:p>
            <a:r>
              <a:rPr lang="nb-NO" sz="7200" dirty="0"/>
              <a:t>Avklare om det er grunnlag for å anbefale interkommunalt samarbeid innen rehabiliteringsfeltet </a:t>
            </a:r>
          </a:p>
          <a:p>
            <a:r>
              <a:rPr lang="nb-NO" sz="7200" dirty="0"/>
              <a:t>Vurdere ulike former for samarbeid på tvers av tjenestenivå, for eksempel etablering av felles tverrfaglig </a:t>
            </a:r>
            <a:r>
              <a:rPr lang="nb-NO" sz="7200" dirty="0" err="1"/>
              <a:t>vurderingsteam</a:t>
            </a:r>
            <a:r>
              <a:rPr lang="nb-NO" sz="7200" dirty="0"/>
              <a:t> </a:t>
            </a:r>
          </a:p>
          <a:p>
            <a:r>
              <a:rPr lang="nb-NO" sz="7200" dirty="0"/>
              <a:t>Tilrå framtidig organisering og lokalisering av døgntilbud innen spesialisert rehabilitering, herunder tilrå framtidig dimensjonering av rehabiliteringssentrene ved Mork og Aure opp mot bruk av private aktører. </a:t>
            </a:r>
          </a:p>
          <a:p>
            <a:r>
              <a:rPr lang="nb-NO" sz="7200" dirty="0"/>
              <a:t>Tilrå samarbeid om døgnbasert rehabilitering der både kommuner og helseforetak deltar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7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7200" dirty="0"/>
              <a:t>Det bør settes av tilstrekkelig tid og ressurser for å sikre god gjennomføring. 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6337133" y="139475"/>
            <a:ext cx="4722193" cy="57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 smtClean="0"/>
              <a:t>Forslag fra </a:t>
            </a:r>
            <a:r>
              <a:rPr lang="nb-NO" sz="2800" dirty="0"/>
              <a:t>LSU Kristiansund</a:t>
            </a:r>
          </a:p>
        </p:txBody>
      </p:sp>
    </p:spTree>
    <p:extLst>
      <p:ext uri="{BB962C8B-B14F-4D97-AF65-F5344CB8AC3E}">
        <p14:creationId xmlns:p14="http://schemas.microsoft.com/office/powerpoint/2010/main" val="42872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75234" y="1588707"/>
            <a:ext cx="7182966" cy="1803717"/>
          </a:xfrm>
        </p:spPr>
        <p:txBody>
          <a:bodyPr>
            <a:normAutofit/>
          </a:bodyPr>
          <a:lstStyle/>
          <a:p>
            <a:r>
              <a:rPr lang="nb-NO" sz="6600" dirty="0" smtClean="0">
                <a:solidFill>
                  <a:schemeClr val="bg1"/>
                </a:solidFill>
              </a:rPr>
              <a:t>Forskning</a:t>
            </a:r>
            <a:br>
              <a:rPr lang="nb-NO" sz="6600" dirty="0" smtClean="0">
                <a:solidFill>
                  <a:schemeClr val="bg1"/>
                </a:solidFill>
              </a:rPr>
            </a:br>
            <a:r>
              <a:rPr lang="nb-NO" sz="5400" dirty="0"/>
              <a:t>	</a:t>
            </a:r>
            <a:endParaRPr lang="nb-NO" b="0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>
          <a:xfrm>
            <a:off x="473142" y="3510598"/>
            <a:ext cx="9134622" cy="1655762"/>
          </a:xfrm>
        </p:spPr>
        <p:txBody>
          <a:bodyPr>
            <a:normAutofit fontScale="40000" lnSpcReduction="20000"/>
          </a:bodyPr>
          <a:lstStyle/>
          <a:p>
            <a:pPr lvl="2" algn="l"/>
            <a:r>
              <a:rPr lang="nb-NO" sz="6500" b="1" dirty="0" smtClean="0">
                <a:solidFill>
                  <a:schemeClr val="bg1"/>
                </a:solidFill>
              </a:rPr>
              <a:t>hva </a:t>
            </a:r>
            <a:r>
              <a:rPr lang="nb-NO" sz="6500" b="1" dirty="0">
                <a:solidFill>
                  <a:schemeClr val="bg1"/>
                </a:solidFill>
              </a:rPr>
              <a:t>gjør vi videre med det?</a:t>
            </a:r>
            <a:r>
              <a:rPr lang="nb-NO" sz="5100" b="1" dirty="0">
                <a:solidFill>
                  <a:schemeClr val="bg1"/>
                </a:solidFill>
              </a:rPr>
              <a:t/>
            </a:r>
            <a:br>
              <a:rPr lang="nb-NO" sz="5100" b="1" dirty="0">
                <a:solidFill>
                  <a:schemeClr val="bg1"/>
                </a:solidFill>
              </a:rPr>
            </a:br>
            <a:endParaRPr lang="nb-NO" sz="6500" b="1" dirty="0" smtClean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	</a:t>
            </a:r>
            <a:r>
              <a:rPr lang="nb-NO" sz="3800" dirty="0" smtClean="0">
                <a:solidFill>
                  <a:schemeClr val="bg1"/>
                </a:solidFill>
              </a:rPr>
              <a:t>Helseinnovasjonssenteret – møte 22.11.19 </a:t>
            </a:r>
          </a:p>
          <a:p>
            <a:r>
              <a:rPr lang="nb-NO" sz="3800" dirty="0" smtClean="0">
                <a:solidFill>
                  <a:schemeClr val="bg1"/>
                </a:solidFill>
              </a:rPr>
              <a:t>	Møreforskning – telefonmøte 12.12.19</a:t>
            </a:r>
          </a:p>
          <a:p>
            <a:r>
              <a:rPr lang="nb-NO" sz="3800" dirty="0" smtClean="0">
                <a:solidFill>
                  <a:schemeClr val="bg1"/>
                </a:solidFill>
              </a:rPr>
              <a:t>	FIUK – forskningsseksjonen i HMR </a:t>
            </a:r>
            <a:endParaRPr lang="nb-NO" sz="3800" dirty="0" smtClean="0"/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10" name="Bild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520" y="1874521"/>
            <a:ext cx="7345680" cy="2157032"/>
          </a:xfrm>
        </p:spPr>
        <p:txBody>
          <a:bodyPr>
            <a:normAutofit/>
          </a:bodyPr>
          <a:lstStyle/>
          <a:p>
            <a:r>
              <a:rPr lang="nb-NO" sz="6000" dirty="0" smtClean="0">
                <a:solidFill>
                  <a:schemeClr val="bg1"/>
                </a:solidFill>
              </a:rPr>
              <a:t>Kommunikasjonsplan</a:t>
            </a:r>
            <a:r>
              <a:rPr lang="nb-NO" sz="4000" dirty="0" smtClean="0">
                <a:solidFill>
                  <a:schemeClr val="bg1"/>
                </a:solidFill>
              </a:rPr>
              <a:t/>
            </a:r>
            <a:br>
              <a:rPr lang="nb-NO" sz="4000" dirty="0" smtClean="0">
                <a:solidFill>
                  <a:schemeClr val="bg1"/>
                </a:solidFill>
              </a:rPr>
            </a:br>
            <a:r>
              <a:rPr lang="nb-NO" sz="4000" dirty="0"/>
              <a:t> 	</a:t>
            </a:r>
            <a:r>
              <a:rPr lang="nb-NO" sz="4000" dirty="0" smtClean="0"/>
              <a:t>	</a:t>
            </a:r>
            <a:r>
              <a:rPr lang="nb-NO" sz="3100" dirty="0"/>
              <a:t>	</a:t>
            </a:r>
            <a:endParaRPr lang="nb-NO" sz="4000" dirty="0"/>
          </a:p>
        </p:txBody>
      </p:sp>
      <p:pic>
        <p:nvPicPr>
          <p:cNvPr id="10" name="Bild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2"/>
          <p:cNvSpPr txBox="1"/>
          <p:nvPr/>
        </p:nvSpPr>
        <p:spPr>
          <a:xfrm>
            <a:off x="9091448" y="5025977"/>
            <a:ext cx="474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Se utsendt utkast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6448" y="-14627"/>
            <a:ext cx="10515600" cy="892452"/>
          </a:xfrm>
        </p:spPr>
        <p:txBody>
          <a:bodyPr>
            <a:normAutofit/>
          </a:bodyPr>
          <a:lstStyle/>
          <a:p>
            <a:r>
              <a:rPr lang="nb-NO" dirty="0" smtClean="0"/>
              <a:t>Målgruppe / interessenter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38328" y="877826"/>
            <a:ext cx="5681472" cy="52991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n-NO" sz="5600" b="1" dirty="0" err="1" smtClean="0"/>
              <a:t>Kommuner</a:t>
            </a:r>
            <a:r>
              <a:rPr lang="nn-NO" sz="5600" b="1" dirty="0"/>
              <a:t>:</a:t>
            </a:r>
            <a:endParaRPr lang="nb-NO" sz="5600" dirty="0"/>
          </a:p>
          <a:p>
            <a:r>
              <a:rPr lang="nn-NO" sz="5600" dirty="0" err="1"/>
              <a:t>Ordførere</a:t>
            </a:r>
            <a:r>
              <a:rPr lang="nn-NO" sz="5600" dirty="0"/>
              <a:t>, rådmenn, </a:t>
            </a:r>
            <a:r>
              <a:rPr lang="nn-NO" sz="5600" dirty="0" err="1"/>
              <a:t>kommunalsjefer</a:t>
            </a:r>
            <a:r>
              <a:rPr lang="nn-NO" sz="5600" dirty="0"/>
              <a:t> – </a:t>
            </a:r>
            <a:r>
              <a:rPr lang="nn-NO" sz="5600" dirty="0" smtClean="0"/>
              <a:t>regionråd</a:t>
            </a:r>
          </a:p>
          <a:p>
            <a:r>
              <a:rPr lang="nn-NO" sz="5600" dirty="0" smtClean="0"/>
              <a:t>Kommune-</a:t>
            </a:r>
            <a:r>
              <a:rPr lang="nn-NO" sz="5600" dirty="0"/>
              <a:t>/ </a:t>
            </a:r>
            <a:r>
              <a:rPr lang="nn-NO" sz="5600" dirty="0" err="1"/>
              <a:t>bystyrer</a:t>
            </a:r>
            <a:r>
              <a:rPr lang="nn-NO" sz="5600" dirty="0"/>
              <a:t>, </a:t>
            </a:r>
            <a:r>
              <a:rPr lang="nn-NO" sz="5600" dirty="0" err="1"/>
              <a:t>politikere</a:t>
            </a:r>
            <a:endParaRPr lang="nb-NO" sz="5600" dirty="0"/>
          </a:p>
          <a:p>
            <a:r>
              <a:rPr lang="nn-NO" sz="5600" dirty="0"/>
              <a:t>Helse- og </a:t>
            </a:r>
            <a:r>
              <a:rPr lang="nn-NO" sz="5600" dirty="0" err="1"/>
              <a:t>omsorgstjenesten</a:t>
            </a:r>
            <a:endParaRPr lang="nb-NO" sz="5600" dirty="0"/>
          </a:p>
          <a:p>
            <a:r>
              <a:rPr lang="nn-NO" sz="5600" dirty="0" err="1">
                <a:solidFill>
                  <a:schemeClr val="accent2"/>
                </a:solidFill>
              </a:rPr>
              <a:t>Ansatte</a:t>
            </a:r>
            <a:r>
              <a:rPr lang="nn-NO" sz="5600" dirty="0">
                <a:solidFill>
                  <a:schemeClr val="accent2"/>
                </a:solidFill>
              </a:rPr>
              <a:t> i kommunale </a:t>
            </a:r>
            <a:r>
              <a:rPr lang="nn-NO" sz="5600" dirty="0" err="1">
                <a:solidFill>
                  <a:schemeClr val="accent2"/>
                </a:solidFill>
              </a:rPr>
              <a:t>rehabiliteringsenheter</a:t>
            </a:r>
            <a:r>
              <a:rPr lang="nn-NO" sz="5600" dirty="0">
                <a:solidFill>
                  <a:schemeClr val="accent2"/>
                </a:solidFill>
              </a:rPr>
              <a:t> </a:t>
            </a:r>
            <a:endParaRPr lang="nb-NO" sz="5600" dirty="0">
              <a:solidFill>
                <a:schemeClr val="accent2"/>
              </a:solidFill>
            </a:endParaRPr>
          </a:p>
          <a:p>
            <a:r>
              <a:rPr lang="nn-NO" sz="5600" dirty="0" smtClean="0">
                <a:solidFill>
                  <a:schemeClr val="accent2"/>
                </a:solidFill>
              </a:rPr>
              <a:t>Fastleger  -delvis (</a:t>
            </a:r>
            <a:r>
              <a:rPr lang="nn-NO" sz="5600" dirty="0" err="1" smtClean="0">
                <a:solidFill>
                  <a:schemeClr val="accent2"/>
                </a:solidFill>
              </a:rPr>
              <a:t>praksiskonsulenter</a:t>
            </a:r>
            <a:r>
              <a:rPr lang="nn-NO" sz="5600" dirty="0" smtClean="0">
                <a:solidFill>
                  <a:schemeClr val="accent2"/>
                </a:solidFill>
              </a:rPr>
              <a:t>)</a:t>
            </a:r>
            <a:endParaRPr lang="nb-NO" sz="5600" dirty="0">
              <a:solidFill>
                <a:schemeClr val="accent2"/>
              </a:solidFill>
            </a:endParaRPr>
          </a:p>
          <a:p>
            <a:r>
              <a:rPr lang="nn-NO" sz="5600" dirty="0" err="1"/>
              <a:t>Tillitsvalgte</a:t>
            </a:r>
            <a:r>
              <a:rPr lang="nn-NO" sz="5600" dirty="0"/>
              <a:t> </a:t>
            </a:r>
            <a:r>
              <a:rPr lang="nn-NO" sz="5600" dirty="0" err="1"/>
              <a:t>vernetjeneste</a:t>
            </a:r>
            <a:r>
              <a:rPr lang="nn-NO" sz="5600" dirty="0"/>
              <a:t/>
            </a:r>
            <a:br>
              <a:rPr lang="nn-NO" sz="5600" dirty="0"/>
            </a:br>
            <a:r>
              <a:rPr lang="nn-NO" sz="5600" dirty="0" err="1"/>
              <a:t>Koordinerende</a:t>
            </a:r>
            <a:r>
              <a:rPr lang="nn-NO" sz="5600" dirty="0"/>
              <a:t> </a:t>
            </a:r>
            <a:r>
              <a:rPr lang="nn-NO" sz="5600" dirty="0" err="1"/>
              <a:t>enheter</a:t>
            </a:r>
            <a:r>
              <a:rPr lang="nn-NO" sz="5600" dirty="0"/>
              <a:t> for </a:t>
            </a:r>
            <a:r>
              <a:rPr lang="nn-NO" sz="5600" dirty="0" err="1"/>
              <a:t>habilitering</a:t>
            </a:r>
            <a:r>
              <a:rPr lang="nn-NO" sz="5600" dirty="0"/>
              <a:t> og rehabilitering / </a:t>
            </a:r>
            <a:r>
              <a:rPr lang="nn-NO" sz="5600" dirty="0" err="1"/>
              <a:t>Bestillerenheter</a:t>
            </a:r>
            <a:endParaRPr lang="nb-NO" sz="5600" dirty="0"/>
          </a:p>
          <a:p>
            <a:r>
              <a:rPr lang="nn-NO" sz="5600" dirty="0">
                <a:solidFill>
                  <a:schemeClr val="accent2"/>
                </a:solidFill>
              </a:rPr>
              <a:t>Fylkeskommune – fylkesmann</a:t>
            </a:r>
            <a:endParaRPr lang="nb-NO" sz="5600" dirty="0">
              <a:solidFill>
                <a:schemeClr val="accent2"/>
              </a:solidFill>
            </a:endParaRPr>
          </a:p>
          <a:p>
            <a:r>
              <a:rPr lang="nn-NO" sz="5600" dirty="0">
                <a:solidFill>
                  <a:schemeClr val="accent2"/>
                </a:solidFill>
              </a:rPr>
              <a:t>KS – lokalt og sentralt</a:t>
            </a:r>
            <a:endParaRPr lang="nb-NO" sz="5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b-NO" sz="5600" dirty="0"/>
          </a:p>
          <a:p>
            <a:r>
              <a:rPr lang="nn-NO" sz="5600" b="1" dirty="0" err="1"/>
              <a:t>Helseforetak</a:t>
            </a:r>
            <a:r>
              <a:rPr lang="nn-NO" sz="5600" b="1" dirty="0"/>
              <a:t>:</a:t>
            </a:r>
            <a:endParaRPr lang="nb-NO" sz="5600" dirty="0"/>
          </a:p>
          <a:p>
            <a:r>
              <a:rPr lang="nn-NO" sz="5600" dirty="0" err="1"/>
              <a:t>Toppledelse</a:t>
            </a:r>
            <a:r>
              <a:rPr lang="nn-NO" sz="5600" dirty="0"/>
              <a:t>, </a:t>
            </a:r>
            <a:r>
              <a:rPr lang="nn-NO" sz="5600" dirty="0" err="1"/>
              <a:t>avdelingssjefer</a:t>
            </a:r>
            <a:r>
              <a:rPr lang="nn-NO" sz="5600" dirty="0"/>
              <a:t>, </a:t>
            </a:r>
            <a:r>
              <a:rPr lang="nn-NO" sz="5600" dirty="0" err="1"/>
              <a:t>seksjonsledere</a:t>
            </a:r>
            <a:endParaRPr lang="nb-NO" sz="5600" dirty="0"/>
          </a:p>
          <a:p>
            <a:r>
              <a:rPr lang="nn-NO" sz="5600" dirty="0"/>
              <a:t>Styret</a:t>
            </a:r>
            <a:endParaRPr lang="nb-NO" sz="5600" dirty="0"/>
          </a:p>
          <a:p>
            <a:r>
              <a:rPr lang="nn-NO" sz="5600" dirty="0" err="1"/>
              <a:t>Ansatte</a:t>
            </a:r>
            <a:r>
              <a:rPr lang="nn-NO" sz="5600" dirty="0"/>
              <a:t> i </a:t>
            </a:r>
            <a:r>
              <a:rPr lang="nn-NO" sz="5600" dirty="0" err="1" smtClean="0"/>
              <a:t>rehabiliteringsenheter</a:t>
            </a:r>
            <a:endParaRPr lang="nn-NO" sz="5600" dirty="0" smtClean="0"/>
          </a:p>
          <a:p>
            <a:r>
              <a:rPr lang="nn-NO" sz="5600" dirty="0" err="1" smtClean="0"/>
              <a:t>Praksiskonsulenter</a:t>
            </a:r>
            <a:endParaRPr lang="nb-NO" sz="5600" dirty="0"/>
          </a:p>
          <a:p>
            <a:r>
              <a:rPr lang="nn-NO" sz="5600" dirty="0" err="1"/>
              <a:t>tillitsvalgte</a:t>
            </a:r>
            <a:r>
              <a:rPr lang="nn-NO" sz="5600" dirty="0"/>
              <a:t>, </a:t>
            </a:r>
            <a:r>
              <a:rPr lang="nn-NO" sz="5600" dirty="0" err="1"/>
              <a:t>vernetjeneste</a:t>
            </a:r>
            <a:endParaRPr lang="nb-NO" sz="5600" dirty="0"/>
          </a:p>
          <a:p>
            <a:r>
              <a:rPr lang="nn-NO" sz="5600" dirty="0" err="1"/>
              <a:t>Sykehuskoordinatorene</a:t>
            </a:r>
            <a:endParaRPr lang="nb-NO" sz="5600" dirty="0"/>
          </a:p>
          <a:p>
            <a:r>
              <a:rPr lang="nn-NO" sz="5600" dirty="0" err="1"/>
              <a:t>Koordinerende</a:t>
            </a:r>
            <a:r>
              <a:rPr lang="nn-NO" sz="5600" dirty="0"/>
              <a:t> </a:t>
            </a:r>
            <a:r>
              <a:rPr lang="nn-NO" sz="5600" dirty="0" err="1"/>
              <a:t>enhet</a:t>
            </a:r>
            <a:r>
              <a:rPr lang="nn-NO" sz="5600" dirty="0"/>
              <a:t> for </a:t>
            </a:r>
            <a:r>
              <a:rPr lang="nn-NO" sz="5600" dirty="0" err="1"/>
              <a:t>habilitering</a:t>
            </a:r>
            <a:r>
              <a:rPr lang="nn-NO" sz="5600" dirty="0"/>
              <a:t> og rehabilitering (</a:t>
            </a:r>
            <a:r>
              <a:rPr lang="nn-NO" sz="5600" dirty="0" err="1"/>
              <a:t>inkl</a:t>
            </a:r>
            <a:r>
              <a:rPr lang="nn-NO" sz="5600" dirty="0"/>
              <a:t> arbeidsgruppe)</a:t>
            </a:r>
            <a:br>
              <a:rPr lang="nn-NO" sz="5600" dirty="0"/>
            </a:br>
            <a:endParaRPr lang="nb-NO" sz="5600" dirty="0"/>
          </a:p>
          <a:p>
            <a:pPr marL="0" indent="0">
              <a:buNone/>
            </a:pP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914401"/>
            <a:ext cx="5181600" cy="5161979"/>
          </a:xfrm>
        </p:spPr>
        <p:txBody>
          <a:bodyPr>
            <a:normAutofit fontScale="25000" lnSpcReduction="20000"/>
          </a:bodyPr>
          <a:lstStyle/>
          <a:p>
            <a:r>
              <a:rPr lang="nn-NO" sz="200" b="1" dirty="0" smtClean="0"/>
              <a:t>Andre:</a:t>
            </a:r>
            <a:endParaRPr lang="nb-NO" sz="200" dirty="0" smtClean="0"/>
          </a:p>
          <a:p>
            <a:pPr marL="0" indent="0">
              <a:buNone/>
            </a:pPr>
            <a:r>
              <a:rPr lang="nn-NO" sz="5600" b="1" dirty="0" smtClean="0"/>
              <a:t>Andre</a:t>
            </a:r>
          </a:p>
          <a:p>
            <a:r>
              <a:rPr lang="nn-NO" sz="5600" dirty="0" err="1" smtClean="0"/>
              <a:t>Brukerutvalg</a:t>
            </a:r>
            <a:r>
              <a:rPr lang="nn-NO" sz="5600" dirty="0"/>
              <a:t>, </a:t>
            </a:r>
            <a:r>
              <a:rPr lang="nn-NO" sz="5600" dirty="0" err="1"/>
              <a:t>brukerorganisasjoner</a:t>
            </a:r>
            <a:endParaRPr lang="nb-NO" sz="5600" dirty="0"/>
          </a:p>
          <a:p>
            <a:r>
              <a:rPr lang="nn-NO" sz="5600" dirty="0"/>
              <a:t>Overordna og lokale </a:t>
            </a:r>
            <a:r>
              <a:rPr lang="nn-NO" sz="5600" dirty="0" err="1"/>
              <a:t>samhandlingsutvalg</a:t>
            </a:r>
            <a:endParaRPr lang="nb-NO" sz="5600" dirty="0"/>
          </a:p>
          <a:p>
            <a:r>
              <a:rPr lang="nn-NO" sz="5600" dirty="0"/>
              <a:t>Regionråd</a:t>
            </a:r>
            <a:br>
              <a:rPr lang="nn-NO" sz="5600" dirty="0"/>
            </a:br>
            <a:r>
              <a:rPr lang="nn-NO" sz="5600" dirty="0"/>
              <a:t>Regional </a:t>
            </a:r>
            <a:r>
              <a:rPr lang="nn-NO" sz="5600" dirty="0" err="1"/>
              <a:t>kooordinerende</a:t>
            </a:r>
            <a:r>
              <a:rPr lang="nn-NO" sz="5600" dirty="0"/>
              <a:t> </a:t>
            </a:r>
            <a:r>
              <a:rPr lang="nn-NO" sz="5600" dirty="0" err="1"/>
              <a:t>enhet</a:t>
            </a:r>
            <a:r>
              <a:rPr lang="nn-NO" sz="5600" dirty="0"/>
              <a:t> for </a:t>
            </a:r>
            <a:r>
              <a:rPr lang="nn-NO" sz="5600" dirty="0" err="1"/>
              <a:t>habilitering</a:t>
            </a:r>
            <a:r>
              <a:rPr lang="nn-NO" sz="5600" dirty="0"/>
              <a:t> og rehabilitering (RKE)</a:t>
            </a:r>
            <a:endParaRPr lang="nb-NO" sz="5600" dirty="0"/>
          </a:p>
          <a:p>
            <a:r>
              <a:rPr lang="nn-NO" sz="5600" dirty="0"/>
              <a:t>Regional </a:t>
            </a:r>
            <a:r>
              <a:rPr lang="nn-NO" sz="5600" dirty="0" err="1"/>
              <a:t>vurderingenhet</a:t>
            </a:r>
            <a:r>
              <a:rPr lang="nn-NO" sz="5600" dirty="0"/>
              <a:t> (RVE)</a:t>
            </a:r>
            <a:endParaRPr lang="nb-NO" sz="5600" dirty="0"/>
          </a:p>
          <a:p>
            <a:r>
              <a:rPr lang="nn-NO" sz="5600" dirty="0">
                <a:solidFill>
                  <a:schemeClr val="accent2"/>
                </a:solidFill>
              </a:rPr>
              <a:t>HOD ved helseministeren</a:t>
            </a:r>
            <a:endParaRPr lang="nb-NO" sz="5600" dirty="0">
              <a:solidFill>
                <a:schemeClr val="accent2"/>
              </a:solidFill>
            </a:endParaRPr>
          </a:p>
          <a:p>
            <a:r>
              <a:rPr lang="nn-NO" sz="5600" dirty="0">
                <a:solidFill>
                  <a:schemeClr val="accent2"/>
                </a:solidFill>
              </a:rPr>
              <a:t>Helsedirektør</a:t>
            </a:r>
            <a:endParaRPr lang="nb-NO" sz="5600" dirty="0">
              <a:solidFill>
                <a:schemeClr val="accent2"/>
              </a:solidFill>
            </a:endParaRPr>
          </a:p>
          <a:p>
            <a:r>
              <a:rPr lang="nn-NO" sz="5600" dirty="0">
                <a:solidFill>
                  <a:schemeClr val="accent2"/>
                </a:solidFill>
              </a:rPr>
              <a:t>Media</a:t>
            </a:r>
            <a:endParaRPr lang="nb-NO" sz="5600" dirty="0">
              <a:solidFill>
                <a:schemeClr val="accent2"/>
              </a:solidFill>
            </a:endParaRPr>
          </a:p>
          <a:p>
            <a:r>
              <a:rPr lang="nn-NO" sz="5600" dirty="0"/>
              <a:t>Helseinnovasjonssenteret</a:t>
            </a:r>
            <a:endParaRPr lang="nb-NO" sz="5600" dirty="0"/>
          </a:p>
          <a:p>
            <a:r>
              <a:rPr lang="nn-NO" sz="5600" dirty="0" err="1"/>
              <a:t>Møreforskning</a:t>
            </a:r>
            <a:endParaRPr lang="nb-NO" sz="5600" dirty="0"/>
          </a:p>
          <a:p>
            <a:r>
              <a:rPr lang="nn-NO" sz="5600" dirty="0">
                <a:solidFill>
                  <a:schemeClr val="accent2"/>
                </a:solidFill>
              </a:rPr>
              <a:t>NTNU – helse, </a:t>
            </a:r>
            <a:r>
              <a:rPr lang="nn-NO" sz="5600" dirty="0" err="1">
                <a:solidFill>
                  <a:schemeClr val="accent2"/>
                </a:solidFill>
              </a:rPr>
              <a:t>videreutdanning</a:t>
            </a:r>
            <a:r>
              <a:rPr lang="nn-NO" sz="5600" dirty="0">
                <a:solidFill>
                  <a:schemeClr val="accent2"/>
                </a:solidFill>
              </a:rPr>
              <a:t> i rehabilitering (Studieprogramleder: marianne.vinje@ntnu.no)</a:t>
            </a:r>
            <a:br>
              <a:rPr lang="nn-NO" sz="5600" dirty="0">
                <a:solidFill>
                  <a:schemeClr val="accent2"/>
                </a:solidFill>
              </a:rPr>
            </a:br>
            <a:r>
              <a:rPr lang="nn-NO" sz="5600" dirty="0">
                <a:solidFill>
                  <a:schemeClr val="accent2"/>
                </a:solidFill>
              </a:rPr>
              <a:t>Eldreråd</a:t>
            </a:r>
            <a:endParaRPr lang="nb-NO" sz="5600" dirty="0">
              <a:solidFill>
                <a:schemeClr val="accent2"/>
              </a:solidFill>
            </a:endParaRPr>
          </a:p>
          <a:p>
            <a:r>
              <a:rPr lang="nn-NO" sz="5600" dirty="0">
                <a:solidFill>
                  <a:schemeClr val="accent2"/>
                </a:solidFill>
              </a:rPr>
              <a:t>Råd for personer med </a:t>
            </a:r>
            <a:r>
              <a:rPr lang="nn-NO" sz="5600" dirty="0" err="1">
                <a:solidFill>
                  <a:schemeClr val="accent2"/>
                </a:solidFill>
              </a:rPr>
              <a:t>nedsatt</a:t>
            </a:r>
            <a:r>
              <a:rPr lang="nn-NO" sz="5600" dirty="0">
                <a:solidFill>
                  <a:schemeClr val="accent2"/>
                </a:solidFill>
              </a:rPr>
              <a:t> funksjonsevne</a:t>
            </a:r>
            <a:endParaRPr lang="nb-NO" sz="5600" dirty="0">
              <a:solidFill>
                <a:schemeClr val="accent2"/>
              </a:solidFill>
            </a:endParaRPr>
          </a:p>
          <a:p>
            <a:endParaRPr lang="nb-NO" sz="5600" dirty="0"/>
          </a:p>
        </p:txBody>
      </p:sp>
      <p:pic>
        <p:nvPicPr>
          <p:cNvPr id="10" name="Bild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763" y="268618"/>
            <a:ext cx="8799965" cy="59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cid:image001.png@01D5C6E9.EF7F61C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8" y="0"/>
            <a:ext cx="5544312" cy="30817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8392" y="365760"/>
            <a:ext cx="6842760" cy="602397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600" dirty="0" smtClean="0"/>
              <a:t>Manglende tillit, forankring og </a:t>
            </a:r>
            <a:r>
              <a:rPr lang="nb-NO" sz="2600" dirty="0"/>
              <a:t>involvering </a:t>
            </a:r>
            <a:r>
              <a:rPr lang="nb-NO" sz="2600" dirty="0" smtClean="0"/>
              <a:t>i alle kommuner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600" dirty="0" smtClean="0"/>
              <a:t>For få kommuner reelt interessert – kommuner ikke behov for å delta, økonomibegrensning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600" dirty="0" smtClean="0"/>
              <a:t>Manglende kapasitet i prosjektet til å utrede ulike samarbeidsmodeller som beslutningsgrunnlag hos partene . Fange opp signaler underveis, mange involverte-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600" dirty="0" smtClean="0"/>
              <a:t>Manglende felles forståelse av mandat, hensikt og mål med prosjektet i styringsgruppa og </a:t>
            </a:r>
            <a:r>
              <a:rPr lang="nb-NO" sz="2600" dirty="0" err="1" smtClean="0"/>
              <a:t>Orkidèkommunene</a:t>
            </a:r>
            <a:endParaRPr lang="nb-NO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600" dirty="0" smtClean="0"/>
              <a:t>Fare for forvitring av fagmiljøene på Aure og Mork – brer seg usikkerhet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600" dirty="0" smtClean="0"/>
              <a:t>Usikkerhet og frykt i befolkningen for </a:t>
            </a:r>
            <a:r>
              <a:rPr lang="nb-NO" sz="2600" dirty="0"/>
              <a:t>at brukerne får et dårligere </a:t>
            </a:r>
            <a:r>
              <a:rPr lang="nb-NO" sz="2600" dirty="0" smtClean="0"/>
              <a:t>tilbud, at kvaliteten på tjenestene går ned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600" dirty="0" smtClean="0"/>
              <a:t>Ikke prioritert forskning</a:t>
            </a:r>
          </a:p>
          <a:p>
            <a:pPr marL="0" indent="0">
              <a:buNone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3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16051"/>
              </p:ext>
            </p:extLst>
          </p:nvPr>
        </p:nvGraphicFramePr>
        <p:xfrm>
          <a:off x="413004" y="649089"/>
          <a:ext cx="11016996" cy="5344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039">
                  <a:extLst>
                    <a:ext uri="{9D8B030D-6E8A-4147-A177-3AD203B41FA5}">
                      <a16:colId xmlns:a16="http://schemas.microsoft.com/office/drawing/2014/main" val="1528612002"/>
                    </a:ext>
                  </a:extLst>
                </a:gridCol>
                <a:gridCol w="2516927">
                  <a:extLst>
                    <a:ext uri="{9D8B030D-6E8A-4147-A177-3AD203B41FA5}">
                      <a16:colId xmlns:a16="http://schemas.microsoft.com/office/drawing/2014/main" val="3443389986"/>
                    </a:ext>
                  </a:extLst>
                </a:gridCol>
                <a:gridCol w="2776012">
                  <a:extLst>
                    <a:ext uri="{9D8B030D-6E8A-4147-A177-3AD203B41FA5}">
                      <a16:colId xmlns:a16="http://schemas.microsoft.com/office/drawing/2014/main" val="2017550140"/>
                    </a:ext>
                  </a:extLst>
                </a:gridCol>
                <a:gridCol w="1560039">
                  <a:extLst>
                    <a:ext uri="{9D8B030D-6E8A-4147-A177-3AD203B41FA5}">
                      <a16:colId xmlns:a16="http://schemas.microsoft.com/office/drawing/2014/main" val="2905576047"/>
                    </a:ext>
                  </a:extLst>
                </a:gridCol>
                <a:gridCol w="1776979">
                  <a:extLst>
                    <a:ext uri="{9D8B030D-6E8A-4147-A177-3AD203B41FA5}">
                      <a16:colId xmlns:a16="http://schemas.microsoft.com/office/drawing/2014/main" val="3663956367"/>
                    </a:ext>
                  </a:extLst>
                </a:gridCol>
              </a:tblGrid>
              <a:tr h="274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Område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</a:t>
                      </a: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Avbøtende tiltak </a:t>
                      </a: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Ansvarlig </a:t>
                      </a: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Tidslinje </a:t>
                      </a:r>
                    </a:p>
                  </a:txBody>
                  <a:tcPr marL="21798" marR="21798" marT="21798" marB="21798"/>
                </a:tc>
                <a:extLst>
                  <a:ext uri="{0D108BD9-81ED-4DB2-BD59-A6C34878D82A}">
                    <a16:rowId xmlns:a16="http://schemas.microsoft.com/office/drawing/2014/main" val="595889430"/>
                  </a:ext>
                </a:extLst>
              </a:tr>
              <a:tr h="1689932">
                <a:tc>
                  <a:txBody>
                    <a:bodyPr/>
                    <a:lstStyle/>
                    <a:p>
                      <a:pPr marL="742950" lvl="1" indent="-285750"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14400" algn="l"/>
                        </a:tabLst>
                      </a:pPr>
                      <a:r>
                        <a:rPr lang="nb-NO" sz="1200" dirty="0" smtClean="0">
                          <a:effectLst/>
                        </a:rPr>
                        <a:t>Manglende </a:t>
                      </a:r>
                      <a:r>
                        <a:rPr lang="nb-NO" sz="1200" dirty="0">
                          <a:effectLst/>
                        </a:rPr>
                        <a:t>tillit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>
                    <a:solidFill>
                      <a:srgbClr val="E833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Nylig vært i møte med </a:t>
                      </a:r>
                      <a:r>
                        <a:rPr lang="nb-NO" sz="1200" dirty="0" err="1">
                          <a:effectLst/>
                        </a:rPr>
                        <a:t>Orkidè</a:t>
                      </a:r>
                      <a:r>
                        <a:rPr lang="nb-NO" sz="1200" dirty="0">
                          <a:effectLst/>
                        </a:rPr>
                        <a:t>, møte Aure, Mork, besøk andre regionråd, egne møter vertskommuner, OSU, LSU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Møter med lokale koordinerende enhet i fylket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Alle medlemmene i styringsgruppa har ansvar for å informere sine, kan invitere med prosjektleder dersom ønskelig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Nettsak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Styringsgruppa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Anne Hollingen, prosjektleder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Fortløpende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extLst>
                  <a:ext uri="{0D108BD9-81ED-4DB2-BD59-A6C34878D82A}">
                    <a16:rowId xmlns:a16="http://schemas.microsoft.com/office/drawing/2014/main" val="1278130996"/>
                  </a:ext>
                </a:extLst>
              </a:tr>
              <a:tr h="1484413">
                <a:tc>
                  <a:txBody>
                    <a:bodyPr/>
                    <a:lstStyle/>
                    <a:p>
                      <a:pPr marL="742950" lvl="1" indent="-285750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914400" algn="l"/>
                        </a:tabLst>
                      </a:pPr>
                      <a:r>
                        <a:rPr lang="nb-NO" sz="1200" dirty="0">
                          <a:effectLst/>
                        </a:rPr>
                        <a:t>For få kommuner reelt interessert, ikke behov for å delta, økonomibegrensing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>
                    <a:solidFill>
                      <a:srgbClr val="E833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Informert og involvert regionråd og kommuner om utviklingsprosjektet. Prøver å utfordre på skille mellom kommunale helsetjenester og spesialisthelsetjenester. Mulighetsrommet som ligger i nytenkning og andre tjenestemodeller.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Viser til tiltak over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Undersøke om å få til en PILOT - DRG finansiering på tvers av nivå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Leder styringsgruppa, prosjektleder og representant fra arbeidsgruppe for å utrede alternative driftsmodeller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Snarlig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extLst>
                  <a:ext uri="{0D108BD9-81ED-4DB2-BD59-A6C34878D82A}">
                    <a16:rowId xmlns:a16="http://schemas.microsoft.com/office/drawing/2014/main" val="2310500733"/>
                  </a:ext>
                </a:extLst>
              </a:tr>
              <a:tr h="1895451">
                <a:tc>
                  <a:txBody>
                    <a:bodyPr/>
                    <a:lstStyle/>
                    <a:p>
                      <a:pPr marL="742950" lvl="1" indent="-285750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914400" algn="l"/>
                        </a:tabLs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Manglende kapasitet i prosjektet til å utrede ulike samarbeidsmodeller som beslutningsgrunnlag hos partene. Fange opp signaler underveis, mange involverte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Arbeidsgruppe er under etablering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Etablerer gruppe med mandat - siste kulepunkt - utrede ulike samarbeidsmodeller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Alle som har en rolle i utviklingsarbeidet, må bringe inn signal på kapasitetsutfordringer slik at en kan rette inn nødvendige tiltak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Styringsgruppa, arbeidsgruppe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Trer i kraft februar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extLst>
                  <a:ext uri="{0D108BD9-81ED-4DB2-BD59-A6C34878D82A}">
                    <a16:rowId xmlns:a16="http://schemas.microsoft.com/office/drawing/2014/main" val="278221476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32860" y="504507"/>
            <a:ext cx="2624696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nb-NO" altLang="nb-N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nb-NO" altLang="nb-NO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365760" y="176688"/>
            <a:ext cx="6236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50000"/>
                  </a:schemeClr>
                </a:solidFill>
              </a:rPr>
              <a:t>Forslag til risikoreduserende tiltak</a:t>
            </a:r>
            <a:endParaRPr lang="nb-N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20574"/>
              </p:ext>
            </p:extLst>
          </p:nvPr>
        </p:nvGraphicFramePr>
        <p:xfrm>
          <a:off x="838197" y="2002800"/>
          <a:ext cx="10697655" cy="4214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848">
                  <a:extLst>
                    <a:ext uri="{9D8B030D-6E8A-4147-A177-3AD203B41FA5}">
                      <a16:colId xmlns:a16="http://schemas.microsoft.com/office/drawing/2014/main" val="2313073719"/>
                    </a:ext>
                  </a:extLst>
                </a:gridCol>
                <a:gridCol w="2443971">
                  <a:extLst>
                    <a:ext uri="{9D8B030D-6E8A-4147-A177-3AD203B41FA5}">
                      <a16:colId xmlns:a16="http://schemas.microsoft.com/office/drawing/2014/main" val="3193574361"/>
                    </a:ext>
                  </a:extLst>
                </a:gridCol>
                <a:gridCol w="2695546">
                  <a:extLst>
                    <a:ext uri="{9D8B030D-6E8A-4147-A177-3AD203B41FA5}">
                      <a16:colId xmlns:a16="http://schemas.microsoft.com/office/drawing/2014/main" val="190051039"/>
                    </a:ext>
                  </a:extLst>
                </a:gridCol>
                <a:gridCol w="1514819">
                  <a:extLst>
                    <a:ext uri="{9D8B030D-6E8A-4147-A177-3AD203B41FA5}">
                      <a16:colId xmlns:a16="http://schemas.microsoft.com/office/drawing/2014/main" val="918023536"/>
                    </a:ext>
                  </a:extLst>
                </a:gridCol>
                <a:gridCol w="1725471">
                  <a:extLst>
                    <a:ext uri="{9D8B030D-6E8A-4147-A177-3AD203B41FA5}">
                      <a16:colId xmlns:a16="http://schemas.microsoft.com/office/drawing/2014/main" val="3342055647"/>
                    </a:ext>
                  </a:extLst>
                </a:gridCol>
              </a:tblGrid>
              <a:tr h="911869">
                <a:tc>
                  <a:txBody>
                    <a:bodyPr/>
                    <a:lstStyle/>
                    <a:p>
                      <a:pPr marL="742950" lvl="1" indent="-285750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914400" algn="l"/>
                        </a:tabLst>
                      </a:pPr>
                      <a:r>
                        <a:rPr lang="nb-NO" sz="1200" dirty="0">
                          <a:effectLst/>
                        </a:rPr>
                        <a:t>Fare for forvitring av fagmiljøene på Aure og Mork – brer seg usikkerhet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>
                    <a:solidFill>
                      <a:srgbClr val="E833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Kjent problemstilling som må følges opp av ledelsen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Viser til tiltak under punkt 1, 2, 4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Kommunikasjon - video, </a:t>
                      </a:r>
                      <a:r>
                        <a:rPr lang="nb-NO" sz="1200" b="0" dirty="0" err="1">
                          <a:solidFill>
                            <a:schemeClr val="tx1"/>
                          </a:solidFill>
                          <a:effectLst/>
                        </a:rPr>
                        <a:t>instagram</a:t>
                      </a: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nb-NO" sz="1200" b="0" dirty="0" err="1">
                          <a:solidFill>
                            <a:schemeClr val="tx1"/>
                          </a:solidFill>
                          <a:effectLst/>
                        </a:rPr>
                        <a:t>facebook</a:t>
                      </a: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b-NO" sz="1200" b="0" dirty="0" err="1">
                          <a:solidFill>
                            <a:schemeClr val="tx1"/>
                          </a:solidFill>
                          <a:effectLst/>
                        </a:rPr>
                        <a:t>etc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Utfordre klinikken og institusjonen til å komme med forslag tiltak som kan sikre rekruttering, utvikling og å beholde kompetansen ved Aure, Mork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Klinikksjef og ledere ved institusjoner i samarbeid med kommunikasjons-avdelingen og HR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Snarlig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403360"/>
                  </a:ext>
                </a:extLst>
              </a:tr>
              <a:tr h="816548">
                <a:tc>
                  <a:txBody>
                    <a:bodyPr/>
                    <a:lstStyle/>
                    <a:p>
                      <a:pPr marL="742950" lvl="1" indent="-285750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914400" algn="l"/>
                        </a:tabLs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Usikkerhet og frykt i befolkningen for at brukerne får et dårligere tilbud, at kvaliteten på tjenestene går ned</a:t>
                      </a:r>
                    </a:p>
                    <a:p>
                      <a:pPr marL="2241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Utviklingsprosjektet har som formål å modernisere med mål om best mulig kvalitativt tilbud gjennom økt samarbeid og endring i tjenestemodeller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Nyhetssak om arbeidet - der </a:t>
                      </a:r>
                      <a:r>
                        <a:rPr lang="nb-NO" sz="1200" dirty="0" err="1">
                          <a:effectLst/>
                        </a:rPr>
                        <a:t>evt</a:t>
                      </a:r>
                      <a:r>
                        <a:rPr lang="nb-NO" sz="1200" dirty="0">
                          <a:effectLst/>
                        </a:rPr>
                        <a:t> fagmiljø i samarbeid med representanter fra kommuner kunne bidratt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Møte i Brukerutvalget 24. februar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Vurdere nyhetssak med leder brukerutvalget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Styringsgruppa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Prosjektleder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Innen utgangen av februar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24.februar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extLst>
                  <a:ext uri="{0D108BD9-81ED-4DB2-BD59-A6C34878D82A}">
                    <a16:rowId xmlns:a16="http://schemas.microsoft.com/office/drawing/2014/main" val="2049362926"/>
                  </a:ext>
                </a:extLst>
              </a:tr>
              <a:tr h="435268">
                <a:tc>
                  <a:txBody>
                    <a:bodyPr/>
                    <a:lstStyle/>
                    <a:p>
                      <a:pPr marL="742950" lvl="1" indent="-285750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914400" algn="l"/>
                        </a:tabLs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Ikke prioritert forskning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I styringsgruppemøte sist ønsket en å utfordre FIUK i HMR om å følge opp forskning til prosjektet. Tilbakemelding fra FIUK er at det ikke er kapasitet.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Ikke avklart, må følges opp av styringsgruppa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Styringsgruppa 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Avklares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extLst>
                  <a:ext uri="{0D108BD9-81ED-4DB2-BD59-A6C34878D82A}">
                    <a16:rowId xmlns:a16="http://schemas.microsoft.com/office/drawing/2014/main" val="558922339"/>
                  </a:ext>
                </a:extLst>
              </a:tr>
            </a:tbl>
          </a:graphicData>
        </a:graphic>
      </p:graphicFrame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51269"/>
              </p:ext>
            </p:extLst>
          </p:nvPr>
        </p:nvGraphicFramePr>
        <p:xfrm>
          <a:off x="838199" y="806425"/>
          <a:ext cx="10697655" cy="1217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848">
                  <a:extLst>
                    <a:ext uri="{9D8B030D-6E8A-4147-A177-3AD203B41FA5}">
                      <a16:colId xmlns:a16="http://schemas.microsoft.com/office/drawing/2014/main" val="2097679217"/>
                    </a:ext>
                  </a:extLst>
                </a:gridCol>
                <a:gridCol w="2443971">
                  <a:extLst>
                    <a:ext uri="{9D8B030D-6E8A-4147-A177-3AD203B41FA5}">
                      <a16:colId xmlns:a16="http://schemas.microsoft.com/office/drawing/2014/main" val="1986829888"/>
                    </a:ext>
                  </a:extLst>
                </a:gridCol>
                <a:gridCol w="2695546">
                  <a:extLst>
                    <a:ext uri="{9D8B030D-6E8A-4147-A177-3AD203B41FA5}">
                      <a16:colId xmlns:a16="http://schemas.microsoft.com/office/drawing/2014/main" val="24834587"/>
                    </a:ext>
                  </a:extLst>
                </a:gridCol>
                <a:gridCol w="1514819">
                  <a:extLst>
                    <a:ext uri="{9D8B030D-6E8A-4147-A177-3AD203B41FA5}">
                      <a16:colId xmlns:a16="http://schemas.microsoft.com/office/drawing/2014/main" val="2506919156"/>
                    </a:ext>
                  </a:extLst>
                </a:gridCol>
                <a:gridCol w="1725471">
                  <a:extLst>
                    <a:ext uri="{9D8B030D-6E8A-4147-A177-3AD203B41FA5}">
                      <a16:colId xmlns:a16="http://schemas.microsoft.com/office/drawing/2014/main" val="2010135823"/>
                    </a:ext>
                  </a:extLst>
                </a:gridCol>
              </a:tblGrid>
              <a:tr h="625908">
                <a:tc>
                  <a:txBody>
                    <a:bodyPr/>
                    <a:lstStyle/>
                    <a:p>
                      <a:pPr marL="742950" lvl="1" indent="-285750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914400" algn="l"/>
                        </a:tabLst>
                      </a:pPr>
                      <a:r>
                        <a:rPr lang="nb-NO" sz="1200" dirty="0">
                          <a:effectLst/>
                        </a:rPr>
                        <a:t>Manglende felles forståelse av mandat, hensikt og mål med prosjektet i styringsgruppa og </a:t>
                      </a:r>
                      <a:r>
                        <a:rPr lang="nb-NO" sz="1200" dirty="0" err="1">
                          <a:effectLst/>
                        </a:rPr>
                        <a:t>Orkidèkommunene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>
                    <a:solidFill>
                      <a:srgbClr val="E833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Hatt eget møte med </a:t>
                      </a:r>
                      <a:r>
                        <a:rPr lang="nb-NO" sz="1200" b="0" dirty="0" err="1">
                          <a:solidFill>
                            <a:schemeClr val="tx1"/>
                          </a:solidFill>
                          <a:effectLst/>
                        </a:rPr>
                        <a:t>Orkidè</a:t>
                      </a: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, LSU Kristiansund.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Viser til tiltak under punkt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Felles møte 12.februar for en gjennomgang og forståelse av mandat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Styringsgruppa 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Felles møte 12.februar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553036"/>
                  </a:ext>
                </a:extLst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19045"/>
              </p:ext>
            </p:extLst>
          </p:nvPr>
        </p:nvGraphicFramePr>
        <p:xfrm>
          <a:off x="838196" y="534546"/>
          <a:ext cx="10697655" cy="261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848">
                  <a:extLst>
                    <a:ext uri="{9D8B030D-6E8A-4147-A177-3AD203B41FA5}">
                      <a16:colId xmlns:a16="http://schemas.microsoft.com/office/drawing/2014/main" val="4196757791"/>
                    </a:ext>
                  </a:extLst>
                </a:gridCol>
                <a:gridCol w="2443971">
                  <a:extLst>
                    <a:ext uri="{9D8B030D-6E8A-4147-A177-3AD203B41FA5}">
                      <a16:colId xmlns:a16="http://schemas.microsoft.com/office/drawing/2014/main" val="1894056060"/>
                    </a:ext>
                  </a:extLst>
                </a:gridCol>
                <a:gridCol w="2695546">
                  <a:extLst>
                    <a:ext uri="{9D8B030D-6E8A-4147-A177-3AD203B41FA5}">
                      <a16:colId xmlns:a16="http://schemas.microsoft.com/office/drawing/2014/main" val="354354514"/>
                    </a:ext>
                  </a:extLst>
                </a:gridCol>
                <a:gridCol w="1514819">
                  <a:extLst>
                    <a:ext uri="{9D8B030D-6E8A-4147-A177-3AD203B41FA5}">
                      <a16:colId xmlns:a16="http://schemas.microsoft.com/office/drawing/2014/main" val="2940549528"/>
                    </a:ext>
                  </a:extLst>
                </a:gridCol>
                <a:gridCol w="1725471">
                  <a:extLst>
                    <a:ext uri="{9D8B030D-6E8A-4147-A177-3AD203B41FA5}">
                      <a16:colId xmlns:a16="http://schemas.microsoft.com/office/drawing/2014/main" val="291484941"/>
                    </a:ext>
                  </a:extLst>
                </a:gridCol>
              </a:tblGrid>
              <a:tr h="174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Område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</a:t>
                      </a: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Avbøtende tiltak </a:t>
                      </a: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Ansvarlig </a:t>
                      </a:r>
                    </a:p>
                  </a:txBody>
                  <a:tcPr marL="21798" marR="21798" marT="21798" marB="2179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Tidslinje </a:t>
                      </a:r>
                    </a:p>
                  </a:txBody>
                  <a:tcPr marL="21798" marR="21798" marT="21798" marB="21798"/>
                </a:tc>
                <a:extLst>
                  <a:ext uri="{0D108BD9-81ED-4DB2-BD59-A6C34878D82A}">
                    <a16:rowId xmlns:a16="http://schemas.microsoft.com/office/drawing/2014/main" val="3113591265"/>
                  </a:ext>
                </a:extLst>
              </a:tr>
            </a:tbl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768096" y="72881"/>
            <a:ext cx="6236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1">
                    <a:lumMod val="50000"/>
                  </a:schemeClr>
                </a:solidFill>
              </a:rPr>
              <a:t>Forslag til risikoreduserende tiltak forts.</a:t>
            </a:r>
            <a:endParaRPr lang="nb-N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492" y="207854"/>
            <a:ext cx="10515600" cy="704088"/>
          </a:xfrm>
        </p:spPr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38200" y="1124712"/>
            <a:ext cx="10515600" cy="5052251"/>
          </a:xfrm>
        </p:spPr>
        <p:txBody>
          <a:bodyPr>
            <a:normAutofit fontScale="77500" lnSpcReduction="20000"/>
          </a:bodyPr>
          <a:lstStyle/>
          <a:p>
            <a:r>
              <a:rPr lang="nn-NO" sz="3100" b="1" u="sng" dirty="0"/>
              <a:t>Del 1: Felles møte mellom styringsgruppe og </a:t>
            </a:r>
            <a:r>
              <a:rPr lang="nn-NO" sz="3100" b="1" u="sng" dirty="0" smtClean="0"/>
              <a:t>arbeidsgruppe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n-NO" dirty="0" smtClean="0"/>
              <a:t>10.30 </a:t>
            </a:r>
            <a:r>
              <a:rPr lang="nn-NO" dirty="0"/>
              <a:t>– 10.45: Velkommen, praktisk info om dagen og kort info om framtidslaben ved Anne Bente </a:t>
            </a:r>
            <a:r>
              <a:rPr lang="nn-NO" dirty="0" err="1" smtClean="0"/>
              <a:t>Schellum</a:t>
            </a:r>
            <a:endParaRPr lang="nn-NO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n-NO" dirty="0" smtClean="0"/>
              <a:t>10.45 </a:t>
            </a:r>
            <a:r>
              <a:rPr lang="nn-NO" dirty="0"/>
              <a:t>– 11.00: Kort status </a:t>
            </a:r>
            <a:r>
              <a:rPr lang="nn-NO" dirty="0" err="1"/>
              <a:t>fra</a:t>
            </a:r>
            <a:r>
              <a:rPr lang="nn-NO" dirty="0"/>
              <a:t> </a:t>
            </a:r>
            <a:r>
              <a:rPr lang="nn-NO" dirty="0" smtClean="0"/>
              <a:t>arbeidsgruppa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n-NO" dirty="0" smtClean="0"/>
              <a:t>11.00 </a:t>
            </a:r>
            <a:r>
              <a:rPr lang="nn-NO" dirty="0"/>
              <a:t>– 11.30: Info om </a:t>
            </a:r>
            <a:r>
              <a:rPr lang="nn-NO" dirty="0" err="1"/>
              <a:t>smartcitylab</a:t>
            </a:r>
            <a:r>
              <a:rPr lang="nn-NO" dirty="0"/>
              <a:t>, presentasjon av egne data (Bjørn Dimmen / </a:t>
            </a:r>
            <a:r>
              <a:rPr lang="nn-NO" dirty="0" smtClean="0"/>
              <a:t>Synnøve)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n-NO" dirty="0" smtClean="0"/>
              <a:t>11.30 </a:t>
            </a:r>
            <a:r>
              <a:rPr lang="nn-NO" dirty="0"/>
              <a:t>– 12.00: Gjennomgang mandat, spørsmål og </a:t>
            </a:r>
            <a:r>
              <a:rPr lang="nn-NO" dirty="0" err="1"/>
              <a:t>avklaringer</a:t>
            </a:r>
            <a:r>
              <a:rPr lang="nn-NO" dirty="0"/>
              <a:t>, felles diskusjon mellom </a:t>
            </a:r>
            <a:r>
              <a:rPr lang="nn-NO" dirty="0" smtClean="0"/>
              <a:t>gruppene</a:t>
            </a:r>
          </a:p>
          <a:p>
            <a:pPr>
              <a:buFont typeface="Wingdings" panose="05000000000000000000" pitchFamily="2" charset="2"/>
              <a:buChar char="ü"/>
            </a:pPr>
            <a:endParaRPr lang="nn-NO" dirty="0"/>
          </a:p>
          <a:p>
            <a:pPr>
              <a:buFont typeface="Wingdings" panose="05000000000000000000" pitchFamily="2" charset="2"/>
              <a:buChar char="ü"/>
            </a:pPr>
            <a:r>
              <a:rPr lang="nn-NO" dirty="0" smtClean="0"/>
              <a:t>12.00 </a:t>
            </a:r>
            <a:r>
              <a:rPr lang="nn-NO" dirty="0"/>
              <a:t>– 12.45: Lunsj i </a:t>
            </a:r>
            <a:r>
              <a:rPr lang="nn-NO" dirty="0" smtClean="0"/>
              <a:t>kantina</a:t>
            </a:r>
          </a:p>
          <a:p>
            <a:pPr marL="0" indent="0">
              <a:buNone/>
            </a:pPr>
            <a:endParaRPr lang="nb-NO" dirty="0"/>
          </a:p>
          <a:p>
            <a:r>
              <a:rPr lang="nn-NO" sz="3100" b="1" u="sng" dirty="0"/>
              <a:t>Del 2: Etter lunsj deles gruppene i </a:t>
            </a:r>
            <a:r>
              <a:rPr lang="nn-NO" sz="3100" b="1" u="sng" dirty="0" smtClean="0"/>
              <a:t>2</a:t>
            </a:r>
            <a:endParaRPr lang="nb-NO" sz="3100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nn-NO" dirty="0" smtClean="0"/>
              <a:t>12.45 </a:t>
            </a:r>
            <a:r>
              <a:rPr lang="nn-NO" dirty="0"/>
              <a:t>– 14.00:</a:t>
            </a:r>
            <a:br>
              <a:rPr lang="nn-NO" dirty="0"/>
            </a:br>
            <a:r>
              <a:rPr lang="nn-NO" dirty="0"/>
              <a:t>Styringsgruppa rom 15</a:t>
            </a:r>
            <a:br>
              <a:rPr lang="nn-NO" dirty="0"/>
            </a:br>
            <a:r>
              <a:rPr lang="nn-NO" dirty="0"/>
              <a:t>Arbeidsgruppa setter seg på et reservert bord i vrimlearealet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54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759500" y="148710"/>
            <a:ext cx="10515600" cy="1325563"/>
          </a:xfrm>
        </p:spPr>
        <p:txBody>
          <a:bodyPr/>
          <a:lstStyle/>
          <a:p>
            <a:r>
              <a:rPr lang="nb-NO" dirty="0" err="1" smtClean="0"/>
              <a:t>FN’s</a:t>
            </a:r>
            <a:r>
              <a:rPr lang="nb-NO" dirty="0" smtClean="0"/>
              <a:t> </a:t>
            </a:r>
            <a:r>
              <a:rPr lang="nb-NO" dirty="0" err="1" smtClean="0"/>
              <a:t>bærekraftsmål</a:t>
            </a:r>
            <a:r>
              <a:rPr lang="nb-NO" dirty="0" smtClean="0"/>
              <a:t> – </a:t>
            </a:r>
            <a:r>
              <a:rPr lang="nb-NO" dirty="0" err="1" smtClean="0"/>
              <a:t>leaving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behind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6" y="1264596"/>
            <a:ext cx="9262323" cy="4692911"/>
          </a:xfrm>
        </p:spPr>
      </p:pic>
    </p:spTree>
    <p:extLst>
      <p:ext uri="{BB962C8B-B14F-4D97-AF65-F5344CB8AC3E}">
        <p14:creationId xmlns:p14="http://schemas.microsoft.com/office/powerpoint/2010/main" val="32310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759500" y="148710"/>
            <a:ext cx="10515600" cy="1325563"/>
          </a:xfrm>
        </p:spPr>
        <p:txBody>
          <a:bodyPr/>
          <a:lstStyle/>
          <a:p>
            <a:r>
              <a:rPr lang="nb-NO" dirty="0" err="1" smtClean="0"/>
              <a:t>FN’s</a:t>
            </a:r>
            <a:r>
              <a:rPr lang="nb-NO" dirty="0" smtClean="0"/>
              <a:t> </a:t>
            </a:r>
            <a:r>
              <a:rPr lang="nb-NO" dirty="0" err="1" smtClean="0"/>
              <a:t>bærekraftsmål</a:t>
            </a:r>
            <a:r>
              <a:rPr lang="nb-NO" dirty="0" smtClean="0"/>
              <a:t> – hva betyr de for rehabiliteringsprosjektet?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96" y="3258433"/>
            <a:ext cx="5708904" cy="2959488"/>
          </a:xfrm>
        </p:spPr>
      </p:pic>
      <p:sp>
        <p:nvSpPr>
          <p:cNvPr id="3" name="TekstSylinder 2"/>
          <p:cNvSpPr txBox="1"/>
          <p:nvPr/>
        </p:nvSpPr>
        <p:spPr>
          <a:xfrm>
            <a:off x="246888" y="1474273"/>
            <a:ext cx="6565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Bærekraftsmålene</a:t>
            </a:r>
            <a:r>
              <a:rPr lang="nb-NO" dirty="0" smtClean="0"/>
              <a:t> </a:t>
            </a:r>
            <a:r>
              <a:rPr lang="nb-NO" dirty="0"/>
              <a:t>reflekterer </a:t>
            </a:r>
            <a:r>
              <a:rPr lang="nb-NO" dirty="0" smtClean="0"/>
              <a:t>3 dimensjoner </a:t>
            </a:r>
            <a:r>
              <a:rPr lang="nb-NO" dirty="0"/>
              <a:t>i bærekraftig utvikling: </a:t>
            </a: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klima </a:t>
            </a:r>
            <a:r>
              <a:rPr lang="nb-NO" dirty="0"/>
              <a:t>og </a:t>
            </a:r>
            <a:r>
              <a:rPr lang="nb-NO" dirty="0" smtClean="0"/>
              <a:t>miljø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økonomi </a:t>
            </a: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sosiale forhold</a:t>
            </a:r>
          </a:p>
          <a:p>
            <a:endParaRPr lang="nb-NO" sz="2000" dirty="0" smtClean="0"/>
          </a:p>
          <a:p>
            <a:r>
              <a:rPr lang="nb-NO" b="1" dirty="0"/>
              <a:t>Hovedprinsipp: ingen skal utelates</a:t>
            </a:r>
          </a:p>
          <a:p>
            <a:r>
              <a:rPr lang="nb-NO" dirty="0"/>
              <a:t>De mest sårbare menneskene må derfor prioriteres</a:t>
            </a:r>
            <a:r>
              <a:rPr lang="nb-NO" dirty="0" smtClean="0"/>
              <a:t>. Dette gjelder blant annet personer med funksjonsnedsettelser, eldre, sårbare personer som faller utenfor i samfunnet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</a:t>
            </a:r>
            <a:r>
              <a:rPr lang="nb-NO" dirty="0" smtClean="0"/>
              <a:t>tjevne sosiale forskjeller (mål 1 og 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God helse – WHO tatt initiativ til </a:t>
            </a:r>
            <a:r>
              <a:rPr lang="nb-NO" dirty="0" err="1" smtClean="0"/>
              <a:t>rehabilitation</a:t>
            </a:r>
            <a:r>
              <a:rPr lang="nb-NO" dirty="0" smtClean="0"/>
              <a:t> 2030 (mål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Arbeidsdeltakelse (mål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Innovasjon og infrastruktur</a:t>
            </a:r>
            <a:r>
              <a:rPr lang="nb-NO" dirty="0" smtClean="0"/>
              <a:t>; Utdanning</a:t>
            </a:r>
            <a:r>
              <a:rPr lang="nb-NO" dirty="0"/>
              <a:t> og helsetilbud må forbedres (mål 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Samarbeid (mål 17)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24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9436" y="171161"/>
            <a:ext cx="10515600" cy="798657"/>
          </a:xfrm>
        </p:spPr>
        <p:txBody>
          <a:bodyPr/>
          <a:lstStyle/>
          <a:p>
            <a:r>
              <a:rPr lang="nb-NO" dirty="0" smtClean="0"/>
              <a:t>Status pr 12.02.20: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969818"/>
            <a:ext cx="11890990" cy="5321254"/>
          </a:xfrm>
          <a:prstGeom prst="rect">
            <a:avLst/>
          </a:prstGeom>
        </p:spPr>
      </p:pic>
      <p:pic>
        <p:nvPicPr>
          <p:cNvPr id="10" name="Bild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2"/>
          <p:cNvSpPr txBox="1"/>
          <p:nvPr/>
        </p:nvSpPr>
        <p:spPr>
          <a:xfrm>
            <a:off x="6867144" y="2057400"/>
            <a:ext cx="1682496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Gjennomført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56982" y="2702606"/>
            <a:ext cx="1682496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Gjennomført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856982" y="3203603"/>
            <a:ext cx="1682496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Gjennomført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8549640" y="3741159"/>
            <a:ext cx="1682496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Starta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8549640" y="4363289"/>
            <a:ext cx="1682496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Starta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7065264" y="5582121"/>
            <a:ext cx="316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Egen arbeidsgruppe nedsatt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19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7888" y="129824"/>
            <a:ext cx="10515600" cy="951611"/>
          </a:xfrm>
        </p:spPr>
        <p:txBody>
          <a:bodyPr/>
          <a:lstStyle/>
          <a:p>
            <a:r>
              <a:rPr lang="nb-NO" dirty="0" smtClean="0"/>
              <a:t>Ny arbeidsgruppe på plass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101990"/>
              </p:ext>
            </p:extLst>
          </p:nvPr>
        </p:nvGraphicFramePr>
        <p:xfrm>
          <a:off x="475107" y="1316800"/>
          <a:ext cx="1136967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892">
                  <a:extLst>
                    <a:ext uri="{9D8B030D-6E8A-4147-A177-3AD203B41FA5}">
                      <a16:colId xmlns:a16="http://schemas.microsoft.com/office/drawing/2014/main" val="4158767822"/>
                    </a:ext>
                  </a:extLst>
                </a:gridCol>
                <a:gridCol w="3789892">
                  <a:extLst>
                    <a:ext uri="{9D8B030D-6E8A-4147-A177-3AD203B41FA5}">
                      <a16:colId xmlns:a16="http://schemas.microsoft.com/office/drawing/2014/main" val="2216245264"/>
                    </a:ext>
                  </a:extLst>
                </a:gridCol>
                <a:gridCol w="3789892">
                  <a:extLst>
                    <a:ext uri="{9D8B030D-6E8A-4147-A177-3AD203B41FA5}">
                      <a16:colId xmlns:a16="http://schemas.microsoft.com/office/drawing/2014/main" val="1834508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Navn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Arbeidssted</a:t>
                      </a:r>
                      <a:r>
                        <a:rPr lang="nb-NO" baseline="0" dirty="0" smtClean="0"/>
                        <a:t> / organisasjon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Funksjon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856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mtClean="0"/>
                        <a:t>Roald </a:t>
                      </a:r>
                      <a:r>
                        <a:rPr lang="nb-NO" dirty="0" smtClean="0"/>
                        <a:t>Røsand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Kristiansund kommune (</a:t>
                      </a:r>
                      <a:r>
                        <a:rPr lang="nb-NO" dirty="0" err="1" smtClean="0"/>
                        <a:t>Orkidè</a:t>
                      </a:r>
                      <a:r>
                        <a:rPr lang="nb-NO" dirty="0" smtClean="0"/>
                        <a:t>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Leder eiendomsdrift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40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Oddvar Marøy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Ørsta kommune (SR)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Stabsleder tildeling og koordinering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273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Anders Skipenes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Hustadvika kommune (ROR)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Kommunalsjef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898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Berit Lund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HMT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Controller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413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Paul Martin Gystad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HMN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Rådgiver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578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Fredrik Møller-Christensen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HMR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Rådgiver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26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mtClean="0"/>
                        <a:t>Reidun Flem Øye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HMR (Mork rehabiliteringssenter)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Tillitsvalgt (NFF)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0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Hilde Leenen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HMR (Aure</a:t>
                      </a:r>
                      <a:r>
                        <a:rPr lang="nb-NO" baseline="0" dirty="0" smtClean="0"/>
                        <a:t> rehabiliteringssenter)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Tillitsvalgt (NSF)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48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Sigrid Sandvik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Molde kommune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Tillitsvalgt (NFF)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57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Doris Vågen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HMR (Mork rehabiliteringssenter)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Verneombud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996410"/>
                  </a:ext>
                </a:extLst>
              </a:tr>
            </a:tbl>
          </a:graphicData>
        </a:graphic>
      </p:graphicFrame>
      <p:pic>
        <p:nvPicPr>
          <p:cNvPr id="10" name="Bild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2"/>
          <p:cNvSpPr txBox="1"/>
          <p:nvPr/>
        </p:nvSpPr>
        <p:spPr>
          <a:xfrm>
            <a:off x="627888" y="5632704"/>
            <a:ext cx="26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Første møte 26.02.20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76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7888" y="129824"/>
            <a:ext cx="10515600" cy="951611"/>
          </a:xfrm>
        </p:spPr>
        <p:txBody>
          <a:bodyPr/>
          <a:lstStyle/>
          <a:p>
            <a:r>
              <a:rPr lang="nb-NO" dirty="0" smtClean="0"/>
              <a:t>Aktivitet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6379" y="1106424"/>
            <a:ext cx="11369040" cy="478251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14.10.19:		Brev til alle kommuner</a:t>
            </a:r>
          </a:p>
          <a:p>
            <a:pPr marL="0" indent="0">
              <a:buNone/>
            </a:pPr>
            <a:r>
              <a:rPr lang="nb-NO" dirty="0" smtClean="0"/>
              <a:t>18.10.19:		Kontor for tildeling og koordinering, samt ledelsen i Helse- og </a:t>
            </a:r>
            <a:r>
              <a:rPr lang="nb-NO" dirty="0"/>
              <a:t> </a:t>
            </a:r>
            <a:r>
              <a:rPr lang="nb-NO" dirty="0" smtClean="0"/>
              <a:t>Omsorgstjenesten Molde kommune</a:t>
            </a:r>
          </a:p>
          <a:p>
            <a:pPr marL="0" indent="0">
              <a:buNone/>
            </a:pPr>
            <a:r>
              <a:rPr lang="nb-NO" dirty="0" smtClean="0"/>
              <a:t>18.10.19:		Utviklingssenter for sykehjem og hjemmetjeneste i M&amp;R</a:t>
            </a:r>
          </a:p>
          <a:p>
            <a:pPr marL="0" indent="0">
              <a:buNone/>
            </a:pPr>
            <a:r>
              <a:rPr lang="nb-NO" dirty="0" smtClean="0"/>
              <a:t>12.11.19: 		Samarbeidsmøte Kristiansund sykehus (</a:t>
            </a:r>
            <a:r>
              <a:rPr lang="nb-NO" dirty="0" err="1" smtClean="0"/>
              <a:t>inkl</a:t>
            </a:r>
            <a:r>
              <a:rPr lang="nb-NO" dirty="0" smtClean="0"/>
              <a:t> prosjektleder DMS) og Kristiansund kommune</a:t>
            </a:r>
          </a:p>
          <a:p>
            <a:pPr marL="0" indent="0">
              <a:buNone/>
            </a:pPr>
            <a:r>
              <a:rPr lang="nb-NO" dirty="0" smtClean="0"/>
              <a:t>15.11.19: 		Dialogmøte mellom regionrådene (kommunene) og helseforetaket</a:t>
            </a:r>
          </a:p>
          <a:p>
            <a:pPr marL="0" indent="0">
              <a:buNone/>
            </a:pPr>
            <a:r>
              <a:rPr lang="nb-NO" dirty="0" smtClean="0"/>
              <a:t>26.11.19: 		Info til kommunalsjef og hennes </a:t>
            </a:r>
            <a:r>
              <a:rPr lang="nb-NO" dirty="0" err="1" smtClean="0"/>
              <a:t>leiargruppe</a:t>
            </a:r>
            <a:r>
              <a:rPr lang="nb-NO" dirty="0" smtClean="0"/>
              <a:t> i Herøy kommune</a:t>
            </a:r>
          </a:p>
          <a:p>
            <a:pPr marL="0" indent="0">
              <a:buNone/>
            </a:pPr>
            <a:r>
              <a:rPr lang="nb-NO" dirty="0" smtClean="0"/>
              <a:t>26.11.19: 		Kommunalsjefens ledergruppe i Kristiansund</a:t>
            </a:r>
          </a:p>
          <a:p>
            <a:pPr marL="0" indent="0">
              <a:buNone/>
            </a:pPr>
            <a:r>
              <a:rPr lang="nb-NO" dirty="0" smtClean="0"/>
              <a:t>03.12.19: 		Fagrådet </a:t>
            </a:r>
            <a:r>
              <a:rPr lang="nb-NO" dirty="0"/>
              <a:t>i Orkidé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11.12.19: 		Info til Regional koordinerende enhet for </a:t>
            </a:r>
            <a:r>
              <a:rPr lang="nb-NO" dirty="0" err="1" smtClean="0"/>
              <a:t>habilitering</a:t>
            </a:r>
            <a:r>
              <a:rPr lang="nb-NO" dirty="0" smtClean="0"/>
              <a:t> og rehabilitering</a:t>
            </a:r>
          </a:p>
          <a:p>
            <a:pPr marL="0" indent="0">
              <a:buNone/>
            </a:pPr>
            <a:r>
              <a:rPr lang="nb-NO" dirty="0" smtClean="0"/>
              <a:t>20.12.19:		Info til ansatte ved Mork rehabiliteringssenter</a:t>
            </a:r>
          </a:p>
          <a:p>
            <a:pPr marL="0" indent="0">
              <a:buNone/>
            </a:pPr>
            <a:r>
              <a:rPr lang="nb-NO" dirty="0" smtClean="0"/>
              <a:t>07.01.20 og 16.01.20:	Info til Molde/Nesset kommune</a:t>
            </a:r>
          </a:p>
          <a:p>
            <a:pPr marL="0" indent="0">
              <a:buNone/>
            </a:pPr>
            <a:r>
              <a:rPr lang="nb-NO" dirty="0" smtClean="0"/>
              <a:t>10.01.20:		Møte med Orkidé</a:t>
            </a:r>
          </a:p>
          <a:p>
            <a:pPr marL="0" indent="0">
              <a:buNone/>
            </a:pPr>
            <a:r>
              <a:rPr lang="nb-NO" dirty="0" smtClean="0"/>
              <a:t>13.-14. 01.20:	Hospitering ved kysthospitalet i Stavern og Presteløkka rehabilitering i Larvik kommune</a:t>
            </a:r>
          </a:p>
          <a:p>
            <a:pPr marL="0" indent="0">
              <a:buNone/>
            </a:pPr>
            <a:r>
              <a:rPr lang="nb-NO" dirty="0" smtClean="0"/>
              <a:t>22.01.20: 		LSU Kristiansund</a:t>
            </a:r>
          </a:p>
          <a:p>
            <a:pPr marL="0" indent="0">
              <a:buNone/>
            </a:pPr>
            <a:r>
              <a:rPr lang="nb-NO" dirty="0" smtClean="0"/>
              <a:t>22.01.20:		Info til ansatte ved Aure rehabiliteringssenter</a:t>
            </a:r>
          </a:p>
          <a:p>
            <a:pPr marL="0" indent="0">
              <a:buNone/>
            </a:pPr>
            <a:r>
              <a:rPr lang="nb-NO" dirty="0" smtClean="0"/>
              <a:t>27.-29.01.20:		Kongress ReHab2020 i Trondheim</a:t>
            </a:r>
          </a:p>
          <a:p>
            <a:pPr marL="0" indent="0">
              <a:buNone/>
            </a:pPr>
            <a:r>
              <a:rPr lang="nb-NO" dirty="0" smtClean="0"/>
              <a:t>31.01.20: 		LSU Molde</a:t>
            </a:r>
          </a:p>
        </p:txBody>
      </p:sp>
      <p:pic>
        <p:nvPicPr>
          <p:cNvPr id="10" name="Bild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5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02059" y="403827"/>
            <a:ext cx="10515600" cy="951611"/>
          </a:xfrm>
        </p:spPr>
        <p:txBody>
          <a:bodyPr/>
          <a:lstStyle/>
          <a:p>
            <a:r>
              <a:rPr lang="nb-NO" dirty="0" smtClean="0"/>
              <a:t>Planlagt aktivitet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02059" y="1481328"/>
            <a:ext cx="11369040" cy="4782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smtClean="0"/>
              <a:t>13.02.20:		Skype-møte med RSHU (Regionalt senter for helsetjenesteutvikling)</a:t>
            </a:r>
          </a:p>
          <a:p>
            <a:pPr marL="0" indent="0">
              <a:buNone/>
            </a:pPr>
            <a:r>
              <a:rPr lang="nb-NO" sz="2000" dirty="0" smtClean="0"/>
              <a:t>14.02.20</a:t>
            </a:r>
            <a:r>
              <a:rPr lang="nb-NO" sz="2000" dirty="0"/>
              <a:t>: 		LSU Volda</a:t>
            </a:r>
          </a:p>
          <a:p>
            <a:pPr marL="0" indent="0">
              <a:buNone/>
            </a:pPr>
            <a:r>
              <a:rPr lang="nb-NO" sz="2000" dirty="0"/>
              <a:t>24.02.20:		Brukerutvalget i HMR?</a:t>
            </a:r>
          </a:p>
          <a:p>
            <a:pPr marL="0" indent="0">
              <a:buNone/>
            </a:pPr>
            <a:r>
              <a:rPr lang="nb-NO" sz="2000" dirty="0" smtClean="0"/>
              <a:t>26.02.20</a:t>
            </a:r>
            <a:r>
              <a:rPr lang="nb-NO" sz="2000" dirty="0"/>
              <a:t>:		Info til ansatte ved fysikalsk medisin og </a:t>
            </a:r>
            <a:r>
              <a:rPr lang="nb-NO" sz="2000" dirty="0" err="1"/>
              <a:t>rehab</a:t>
            </a:r>
            <a:r>
              <a:rPr lang="nb-NO" sz="2000" dirty="0"/>
              <a:t> ved Ålesund sjukehus </a:t>
            </a:r>
            <a:r>
              <a:rPr lang="nb-NO" sz="2000" dirty="0" smtClean="0"/>
              <a:t>					(</a:t>
            </a:r>
            <a:r>
              <a:rPr lang="nb-NO" sz="2000" dirty="0"/>
              <a:t>sengepost og poliklinikk</a:t>
            </a:r>
            <a:r>
              <a:rPr lang="nb-NO" sz="2000" dirty="0" smtClean="0"/>
              <a:t>)</a:t>
            </a:r>
          </a:p>
          <a:p>
            <a:pPr marL="0" indent="0">
              <a:buNone/>
            </a:pPr>
            <a:r>
              <a:rPr lang="nb-NO" sz="2000" dirty="0" smtClean="0"/>
              <a:t>26.02.20:		Styremøte HMR?</a:t>
            </a:r>
          </a:p>
          <a:p>
            <a:pPr marL="0" indent="0">
              <a:buNone/>
            </a:pPr>
            <a:r>
              <a:rPr lang="nb-NO" sz="2000" dirty="0" smtClean="0"/>
              <a:t>30.03.20:  		Info til Helse- og </a:t>
            </a:r>
            <a:r>
              <a:rPr lang="nb-NO" sz="2000" dirty="0" err="1" smtClean="0"/>
              <a:t>omsorgkomitèen</a:t>
            </a:r>
            <a:r>
              <a:rPr lang="nb-NO" sz="2000" dirty="0" smtClean="0"/>
              <a:t> på Stortinget</a:t>
            </a:r>
          </a:p>
          <a:p>
            <a:pPr marL="0" indent="0">
              <a:buNone/>
            </a:pPr>
            <a:r>
              <a:rPr lang="nb-NO" sz="2000" dirty="0" smtClean="0"/>
              <a:t>04.03.20:		Overordna samhandlingsutvalg</a:t>
            </a:r>
          </a:p>
          <a:p>
            <a:pPr marL="0" indent="0">
              <a:buNone/>
            </a:pPr>
            <a:r>
              <a:rPr lang="nb-NO" sz="2000" dirty="0" smtClean="0"/>
              <a:t>02.04.20:		Nettverksmøte for Koordinerende enheter Sunnmøre</a:t>
            </a: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23.04.20</a:t>
            </a:r>
            <a:r>
              <a:rPr lang="nb-NO" sz="2000" dirty="0"/>
              <a:t>:		Nettverksmøte for Koordinerende enheter </a:t>
            </a:r>
            <a:r>
              <a:rPr lang="nb-NO" sz="2000" dirty="0" smtClean="0"/>
              <a:t>Nordmøre og Romsdal</a:t>
            </a: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06.05.20</a:t>
            </a:r>
            <a:r>
              <a:rPr lang="nb-NO" sz="2000" dirty="0"/>
              <a:t>:		LSU Ålesund?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" name="Bild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02059" y="403827"/>
            <a:ext cx="10515600" cy="951611"/>
          </a:xfrm>
        </p:spPr>
        <p:txBody>
          <a:bodyPr/>
          <a:lstStyle/>
          <a:p>
            <a:r>
              <a:rPr lang="nb-NO" dirty="0" smtClean="0"/>
              <a:t>Resultater så langt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02059" y="1481328"/>
            <a:ext cx="11369040" cy="4782515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Anbefaling fra </a:t>
            </a:r>
            <a:r>
              <a:rPr lang="nb-NO" dirty="0">
                <a:hlinkClick r:id="rId3"/>
              </a:rPr>
              <a:t>Prosjektrapporten Rehabilitering Midt-Norge (2014</a:t>
            </a:r>
            <a:r>
              <a:rPr lang="nb-NO" dirty="0" smtClean="0"/>
              <a:t>):Kommunal </a:t>
            </a:r>
            <a:r>
              <a:rPr lang="nb-NO" dirty="0"/>
              <a:t>rehabiliteringsinstitusjon bør ha et befolkningsgrunnlag på fra 40 – 60 000 innbyggere for å sikre et økonomisk og faglig grunnlag for </a:t>
            </a:r>
            <a:r>
              <a:rPr lang="nb-NO" dirty="0" smtClean="0"/>
              <a:t>driften. </a:t>
            </a:r>
            <a:endParaRPr lang="nb-NO" dirty="0"/>
          </a:p>
          <a:p>
            <a:r>
              <a:rPr lang="nb-NO" dirty="0" smtClean="0">
                <a:hlinkClick r:id="rId4"/>
              </a:rPr>
              <a:t> PHD arbeid: Inger </a:t>
            </a:r>
            <a:r>
              <a:rPr lang="nb-NO" dirty="0">
                <a:hlinkClick r:id="rId4"/>
              </a:rPr>
              <a:t>Johansen </a:t>
            </a:r>
            <a:r>
              <a:rPr lang="nb-NO" dirty="0" err="1">
                <a:hlinkClick r:id="rId4"/>
              </a:rPr>
              <a:t>m.fl</a:t>
            </a:r>
            <a:r>
              <a:rPr lang="nb-NO" dirty="0">
                <a:hlinkClick r:id="rId4"/>
              </a:rPr>
              <a:t> 2012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 smtClean="0"/>
              <a:t>Forskning </a:t>
            </a:r>
            <a:r>
              <a:rPr lang="nb-NO" dirty="0"/>
              <a:t>på effekt av rehabilitering i kommunal rehabiliteringsinstitusjon sammenlignet med ved korttidsplasser i sykehjem viser at det førstnevnte er mer kostnadseffektivt for kommunen og gir bedre resultat for pasientene. Studien omfatter 300 personer over 65 år med hjerneslag, lårhalsbrudd eller kroniske lidelser.</a:t>
            </a:r>
          </a:p>
          <a:p>
            <a:pPr marL="0" indent="0">
              <a:buNone/>
            </a:pPr>
            <a:r>
              <a:rPr lang="nb-NO" dirty="0"/>
              <a:t>Pasientene som fikk tilbud i kommunal rehabiliteringsinstitusjon økte funksjonsevnen med nær det dobbelte på halvparten av tiden sammenlignet med korttidsplass i sykehjem. De hadde også mindre behov for tjenester etter oppholdet. </a:t>
            </a:r>
            <a:endParaRPr lang="nb-NO" dirty="0" smtClean="0"/>
          </a:p>
        </p:txBody>
      </p:sp>
      <p:pic>
        <p:nvPicPr>
          <p:cNvPr id="10" name="Bild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0" y="6389733"/>
            <a:ext cx="2655570" cy="38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3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SE MØRE OG ROMSDAL" id="{FD407EEB-8D0A-824D-AF99-8EFEEBACBBE9}" vid="{96933F0D-F111-B84D-991E-8274539D952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4C8F05B41D48AAEFEFC577FE0F14" ma:contentTypeVersion="23" ma:contentTypeDescription="Opprett et nytt dokument." ma:contentTypeScope="" ma:versionID="d75d326f0de67eef4567bc62bd61c764">
  <xsd:schema xmlns:xsd="http://www.w3.org/2001/XMLSchema" xmlns:xs="http://www.w3.org/2001/XMLSchema" xmlns:p="http://schemas.microsoft.com/office/2006/metadata/properties" xmlns:ns1="http://schemas.microsoft.com/sharepoint/v3" xmlns:ns2="12780d3b-d4ae-4143-bb65-a95475b83662" targetNamespace="http://schemas.microsoft.com/office/2006/metadata/properties" ma:root="true" ma:fieldsID="1cbcde35f4dbfc1817f89f87e07082a3" ns1:_="" ns2:_="">
    <xsd:import namespace="http://schemas.microsoft.com/sharepoint/v3"/>
    <xsd:import namespace="12780d3b-d4ae-4143-bb65-a95475b8366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80d3b-d4ae-4143-bb65-a95475b8366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7d45f2b7-b0ce-49c3-b7e2-45f18d8cd76b}" ma:internalName="TaxCatchAll" ma:showField="CatchAllData" ma:web="12780d3b-d4ae-4143-bb65-a95475b83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7d45f2b7-b0ce-49c3-b7e2-45f18d8cd76b}" ma:internalName="TaxCatchAllLabel" ma:readOnly="true" ma:showField="CatchAllDataLabel" ma:web="12780d3b-d4ae-4143-bb65-a95475b83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4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axKeywordTaxHTField xmlns="12780d3b-d4ae-4143-bb65-a95475b83662">
      <Terms xmlns="http://schemas.microsoft.com/office/infopath/2007/PartnerControls"/>
    </TaxKeywordTaxHTField>
    <TaxCatchAll xmlns="12780d3b-d4ae-4143-bb65-a95475b83662"/>
    <PublishingExpirationDate xmlns="http://schemas.microsoft.com/sharepoint/v3" xsi:nil="true"/>
    <PublishingStartDate xmlns="http://schemas.microsoft.com/sharepoint/v3" xsi:nil="true"/>
    <FNSPRollUpIngress xmlns="12780d3b-d4ae-4143-bb65-a95475b8366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A6AE2E-CA18-40EB-B97C-FCA0973473D3}"/>
</file>

<file path=customXml/itemProps2.xml><?xml version="1.0" encoding="utf-8"?>
<ds:datastoreItem xmlns:ds="http://schemas.openxmlformats.org/officeDocument/2006/customXml" ds:itemID="{6DF39322-6F22-4CFE-97E0-9BDB5B230194}"/>
</file>

<file path=customXml/itemProps3.xml><?xml version="1.0" encoding="utf-8"?>
<ds:datastoreItem xmlns:ds="http://schemas.openxmlformats.org/officeDocument/2006/customXml" ds:itemID="{36AD8804-D8E0-4D32-82E4-202AF9600B4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3605</TotalTime>
  <Words>2035</Words>
  <Application>Microsoft Office PowerPoint</Application>
  <PresentationFormat>Widescreen</PresentationFormat>
  <Paragraphs>308</Paragraphs>
  <Slides>19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1_Office-tema</vt:lpstr>
      <vt:lpstr>    Fellesmøte styringsgruppe og arbeidsgruppe 1  NMK 12.02.20</vt:lpstr>
      <vt:lpstr>Agenda</vt:lpstr>
      <vt:lpstr>FN’s bærekraftsmål – leaving no one behind</vt:lpstr>
      <vt:lpstr>FN’s bærekraftsmål – hva betyr de for rehabiliteringsprosjektet?</vt:lpstr>
      <vt:lpstr>Status pr 12.02.20:</vt:lpstr>
      <vt:lpstr>Ny arbeidsgruppe på plass</vt:lpstr>
      <vt:lpstr>Aktivitet</vt:lpstr>
      <vt:lpstr>Planlagt aktivitet</vt:lpstr>
      <vt:lpstr>Resultater så langt</vt:lpstr>
      <vt:lpstr>Resultat: Kommunal døgnbasert rehabilitering i Møre og Romsdal</vt:lpstr>
      <vt:lpstr>Resultat: Spesialisert døgnbasert rehabilitering pr nov 2019</vt:lpstr>
      <vt:lpstr>Vedtatt mandat</vt:lpstr>
      <vt:lpstr>Forskning  </vt:lpstr>
      <vt:lpstr>Kommunikasjonsplan     </vt:lpstr>
      <vt:lpstr>Målgruppe / interessenter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Stian Berger</dc:creator>
  <cp:keywords/>
  <cp:lastModifiedBy>Waage, Lena Bjørge</cp:lastModifiedBy>
  <cp:revision>249</cp:revision>
  <dcterms:created xsi:type="dcterms:W3CDTF">2018-02-12T14:31:41Z</dcterms:created>
  <dcterms:modified xsi:type="dcterms:W3CDTF">2020-02-18T13:07:56Z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0x01010086B34C8F05B41D48AAEFEFC577FE0F14</vt:lpwstr>
  </property>
  <property fmtid="{D5CDD505-2E9C-101B-9397-08002B2CF9AE}" pid="3" name="TaxKeyword">
    <vt:lpwstr/>
  </property>
</Properties>
</file>