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3" r:id="rId5"/>
    <p:sldMasterId id="2147483706" r:id="rId6"/>
    <p:sldMasterId id="2147483776" r:id="rId7"/>
  </p:sldMasterIdLst>
  <p:notesMasterIdLst>
    <p:notesMasterId r:id="rId25"/>
  </p:notesMasterIdLst>
  <p:sldIdLst>
    <p:sldId id="3835" r:id="rId8"/>
    <p:sldId id="3832" r:id="rId9"/>
    <p:sldId id="355" r:id="rId10"/>
    <p:sldId id="3836" r:id="rId11"/>
    <p:sldId id="358" r:id="rId12"/>
    <p:sldId id="381" r:id="rId13"/>
    <p:sldId id="3842" r:id="rId14"/>
    <p:sldId id="401" r:id="rId15"/>
    <p:sldId id="3843" r:id="rId16"/>
    <p:sldId id="3839" r:id="rId17"/>
    <p:sldId id="434" r:id="rId18"/>
    <p:sldId id="384" r:id="rId19"/>
    <p:sldId id="3837" r:id="rId20"/>
    <p:sldId id="3821" r:id="rId21"/>
    <p:sldId id="3820" r:id="rId22"/>
    <p:sldId id="1077" r:id="rId23"/>
    <p:sldId id="303" r:id="rId24"/>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101" d="100"/>
          <a:sy n="101" d="100"/>
        </p:scale>
        <p:origin x="12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CCDFCF1B-B5A3-4AB6-A9CC-1DD4C95B92F5}" type="datetimeFigureOut">
              <a:rPr lang="nb-NO" smtClean="0"/>
              <a:t>13.06.2024</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63EB8246-2BF9-472D-B473-F0E016ED9EC3}" type="slidenum">
              <a:rPr lang="nb-NO" smtClean="0"/>
              <a:t>‹#›</a:t>
            </a:fld>
            <a:endParaRPr lang="nb-NO"/>
          </a:p>
        </p:txBody>
      </p:sp>
    </p:spTree>
    <p:extLst>
      <p:ext uri="{BB962C8B-B14F-4D97-AF65-F5344CB8AC3E}">
        <p14:creationId xmlns:p14="http://schemas.microsoft.com/office/powerpoint/2010/main" val="313082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3EB8246-2BF9-472D-B473-F0E016ED9EC3}" type="slidenum">
              <a:rPr lang="nb-NO" smtClean="0"/>
              <a:t>1</a:t>
            </a:fld>
            <a:endParaRPr lang="nb-NO"/>
          </a:p>
        </p:txBody>
      </p:sp>
    </p:spTree>
    <p:extLst>
      <p:ext uri="{BB962C8B-B14F-4D97-AF65-F5344CB8AC3E}">
        <p14:creationId xmlns:p14="http://schemas.microsoft.com/office/powerpoint/2010/main" val="196317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73514-3EC4-4B45-A895-4B229CA202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44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t>Det er her viktig å kjenne til – tenke over – det er pasientene det handler om og deres erfaringer. Vi få en veldig ærlig framstilling av ting, fordi vi har tid til å lytte. Vi får erfaring med hvordan de har opplevd helsehjelpen, og hvordan de har blitt møtt – hvordan ting fungerer i praksis. </a:t>
            </a:r>
          </a:p>
          <a:p>
            <a:r>
              <a:rPr lang="nb-NO" sz="1800" b="1" dirty="0"/>
              <a:t>POBO er i en særstilling når vi får henvendelser som omhandler klager. Vi er UAVHENGIGE og vi har taushetsplikt</a:t>
            </a:r>
            <a:r>
              <a:rPr lang="nb-NO" sz="1800" dirty="0"/>
              <a:t>. De fleste som kontakter oss har opplevd enten usikkerhet, brutte forventninger, skader eller mangler i helse- og omsorgstjenesten. Vi lytter, bidrar med å sortere, og å gi råd om hvilke muligheter de har til å evt. «ta sin sak videre». </a:t>
            </a:r>
          </a:p>
          <a:p>
            <a:endParaRPr lang="nb-NO" sz="1800" b="1"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E2558-B18A-4BB6-8197-CC0271595A0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3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185555" y="4767262"/>
            <a:ext cx="6199638" cy="4911975"/>
          </a:xfrm>
        </p:spPr>
        <p:txBody>
          <a:bodyPr/>
          <a:lstStyle/>
          <a:p>
            <a:pPr algn="l"/>
            <a:r>
              <a:rPr lang="nb-NO" b="1" i="0">
                <a:solidFill>
                  <a:srgbClr val="333333"/>
                </a:solidFill>
                <a:effectLst/>
                <a:latin typeface="Open Sans" panose="020B0606030504020204" pitchFamily="34" charset="0"/>
              </a:rPr>
              <a:t>Viktig at dere har kunnskap om dette. </a:t>
            </a:r>
          </a:p>
          <a:p>
            <a:pPr algn="l">
              <a:buFont typeface="Arial" panose="020B0604020202020204" pitchFamily="34" charset="0"/>
              <a:buChar char="•"/>
            </a:pPr>
            <a:r>
              <a:rPr lang="nb-NO" b="0" i="0">
                <a:solidFill>
                  <a:srgbClr val="333333"/>
                </a:solidFill>
                <a:effectLst/>
                <a:latin typeface="Open Sans" panose="020B0606030504020204" pitchFamily="34" charset="0"/>
              </a:rPr>
              <a:t>Plikt for alle </a:t>
            </a:r>
            <a:r>
              <a:rPr lang="nb-NO" b="0" i="0" err="1">
                <a:solidFill>
                  <a:srgbClr val="333333"/>
                </a:solidFill>
                <a:effectLst/>
                <a:latin typeface="Open Sans" panose="020B0606030504020204" pitchFamily="34" charset="0"/>
              </a:rPr>
              <a:t>velferdstenestene</a:t>
            </a:r>
            <a:r>
              <a:rPr lang="nb-NO" b="0" i="0">
                <a:solidFill>
                  <a:srgbClr val="333333"/>
                </a:solidFill>
                <a:effectLst/>
                <a:latin typeface="Open Sans" panose="020B0606030504020204" pitchFamily="34" charset="0"/>
              </a:rPr>
              <a:t> til å samarbeide om oppfølginga av barn og unge når samarbeid er nødvendig for å gi barnet eller ungdommen </a:t>
            </a:r>
            <a:r>
              <a:rPr lang="nb-NO" b="0" i="0" err="1">
                <a:solidFill>
                  <a:srgbClr val="333333"/>
                </a:solidFill>
                <a:effectLst/>
                <a:latin typeface="Open Sans" panose="020B0606030504020204" pitchFamily="34" charset="0"/>
              </a:rPr>
              <a:t>eit</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heilskapleg</a:t>
            </a:r>
            <a:r>
              <a:rPr lang="nb-NO" b="0" i="0">
                <a:solidFill>
                  <a:srgbClr val="333333"/>
                </a:solidFill>
                <a:effectLst/>
                <a:latin typeface="Open Sans" panose="020B0606030504020204" pitchFamily="34" charset="0"/>
              </a:rPr>
              <a:t> og samordna </a:t>
            </a:r>
            <a:r>
              <a:rPr lang="nb-NO" b="0" i="0" err="1">
                <a:solidFill>
                  <a:srgbClr val="333333"/>
                </a:solidFill>
                <a:effectLst/>
                <a:latin typeface="Open Sans" panose="020B0606030504020204" pitchFamily="34" charset="0"/>
              </a:rPr>
              <a:t>tenestetilbod</a:t>
            </a:r>
            <a:r>
              <a:rPr lang="nb-NO" b="0" i="0">
                <a:solidFill>
                  <a:srgbClr val="333333"/>
                </a:solidFill>
                <a:effectLst/>
                <a:latin typeface="Open Sans" panose="020B0606030504020204" pitchFamily="34" charset="0"/>
              </a:rPr>
              <a:t>. Plikt for alle </a:t>
            </a:r>
            <a:r>
              <a:rPr lang="nb-NO" b="0" i="0" err="1">
                <a:solidFill>
                  <a:srgbClr val="333333"/>
                </a:solidFill>
                <a:effectLst/>
                <a:latin typeface="Open Sans" panose="020B0606030504020204" pitchFamily="34" charset="0"/>
              </a:rPr>
              <a:t>velferdstenestene</a:t>
            </a:r>
            <a:r>
              <a:rPr lang="nb-NO" b="0" i="0">
                <a:solidFill>
                  <a:srgbClr val="333333"/>
                </a:solidFill>
                <a:effectLst/>
                <a:latin typeface="Open Sans" panose="020B0606030504020204" pitchFamily="34" charset="0"/>
              </a:rPr>
              <a:t> til å samarbeide med andre </a:t>
            </a:r>
            <a:r>
              <a:rPr lang="nb-NO" b="0" i="0" err="1">
                <a:solidFill>
                  <a:srgbClr val="333333"/>
                </a:solidFill>
                <a:effectLst/>
                <a:latin typeface="Open Sans" panose="020B0606030504020204" pitchFamily="34" charset="0"/>
              </a:rPr>
              <a:t>velferdstenester</a:t>
            </a:r>
            <a:r>
              <a:rPr lang="nb-NO" b="0" i="0">
                <a:solidFill>
                  <a:srgbClr val="333333"/>
                </a:solidFill>
                <a:effectLst/>
                <a:latin typeface="Open Sans" panose="020B0606030504020204" pitchFamily="34" charset="0"/>
              </a:rPr>
              <a:t> utover oppfølginga av konkrete barn eller </a:t>
            </a:r>
            <a:r>
              <a:rPr lang="nb-NO" b="0" i="0" err="1">
                <a:solidFill>
                  <a:srgbClr val="333333"/>
                </a:solidFill>
                <a:effectLst/>
                <a:latin typeface="Open Sans" panose="020B0606030504020204" pitchFamily="34" charset="0"/>
              </a:rPr>
              <a:t>ungdommar</a:t>
            </a:r>
            <a:r>
              <a:rPr lang="nb-NO" b="0" i="0">
                <a:solidFill>
                  <a:srgbClr val="333333"/>
                </a:solidFill>
                <a:effectLst/>
                <a:latin typeface="Open Sans" panose="020B0606030504020204" pitchFamily="34" charset="0"/>
              </a:rPr>
              <a:t>, når det er nødvendig for å vareta eigne eller </a:t>
            </a:r>
            <a:r>
              <a:rPr lang="nb-NO" b="0" i="0" err="1">
                <a:solidFill>
                  <a:srgbClr val="333333"/>
                </a:solidFill>
                <a:effectLst/>
                <a:latin typeface="Open Sans" panose="020B0606030504020204" pitchFamily="34" charset="0"/>
              </a:rPr>
              <a:t>oppgåvene</a:t>
            </a:r>
            <a:r>
              <a:rPr lang="nb-NO" b="0" i="0">
                <a:solidFill>
                  <a:srgbClr val="333333"/>
                </a:solidFill>
                <a:effectLst/>
                <a:latin typeface="Open Sans" panose="020B0606030504020204" pitchFamily="34" charset="0"/>
              </a:rPr>
              <a:t> til </a:t>
            </a:r>
            <a:r>
              <a:rPr lang="nb-NO" b="0" i="0" err="1">
                <a:solidFill>
                  <a:srgbClr val="333333"/>
                </a:solidFill>
                <a:effectLst/>
                <a:latin typeface="Open Sans" panose="020B0606030504020204" pitchFamily="34" charset="0"/>
              </a:rPr>
              <a:t>dei</a:t>
            </a:r>
            <a:r>
              <a:rPr lang="nb-NO" b="0" i="0">
                <a:solidFill>
                  <a:srgbClr val="333333"/>
                </a:solidFill>
                <a:effectLst/>
                <a:latin typeface="Open Sans" panose="020B0606030504020204" pitchFamily="34" charset="0"/>
              </a:rPr>
              <a:t> andre </a:t>
            </a:r>
            <a:r>
              <a:rPr lang="nb-NO" b="0" i="0" err="1">
                <a:solidFill>
                  <a:srgbClr val="333333"/>
                </a:solidFill>
                <a:effectLst/>
                <a:latin typeface="Open Sans" panose="020B0606030504020204" pitchFamily="34" charset="0"/>
              </a:rPr>
              <a:t>velferdstenestene</a:t>
            </a:r>
            <a:r>
              <a:rPr lang="nb-NO" b="0" i="0">
                <a:solidFill>
                  <a:srgbClr val="333333"/>
                </a:solidFill>
                <a:effectLst/>
                <a:latin typeface="Open Sans" panose="020B0606030504020204" pitchFamily="34" charset="0"/>
              </a:rPr>
              <a:t> etter lov eller forskrift. Plikt for kommunen til å avklare kva </a:t>
            </a:r>
            <a:r>
              <a:rPr lang="nb-NO" b="0" i="0" err="1">
                <a:solidFill>
                  <a:srgbClr val="333333"/>
                </a:solidFill>
                <a:effectLst/>
                <a:latin typeface="Open Sans" panose="020B0606030504020204" pitchFamily="34" charset="0"/>
              </a:rPr>
              <a:t>velferdsteneste</a:t>
            </a:r>
            <a:r>
              <a:rPr lang="nb-NO" b="0" i="0">
                <a:solidFill>
                  <a:srgbClr val="333333"/>
                </a:solidFill>
                <a:effectLst/>
                <a:latin typeface="Open Sans" panose="020B0606030504020204" pitchFamily="34" charset="0"/>
              </a:rPr>
              <a:t> som skal samordne </a:t>
            </a:r>
            <a:r>
              <a:rPr lang="nb-NO" b="0" i="0" err="1">
                <a:solidFill>
                  <a:srgbClr val="333333"/>
                </a:solidFill>
                <a:effectLst/>
                <a:latin typeface="Open Sans" panose="020B0606030504020204" pitchFamily="34" charset="0"/>
              </a:rPr>
              <a:t>tenestetilbodet</a:t>
            </a:r>
            <a:r>
              <a:rPr lang="nb-NO" b="0" i="0">
                <a:solidFill>
                  <a:srgbClr val="333333"/>
                </a:solidFill>
                <a:effectLst/>
                <a:latin typeface="Open Sans" panose="020B0606030504020204" pitchFamily="34" charset="0"/>
              </a:rPr>
              <a:t> der barn og unge mottek </a:t>
            </a:r>
            <a:r>
              <a:rPr lang="nb-NO" b="0" i="0" err="1">
                <a:solidFill>
                  <a:srgbClr val="333333"/>
                </a:solidFill>
                <a:effectLst/>
                <a:latin typeface="Open Sans" panose="020B0606030504020204" pitchFamily="34" charset="0"/>
              </a:rPr>
              <a:t>tenester</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frå</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fleire</a:t>
            </a:r>
            <a:r>
              <a:rPr lang="nb-NO" b="0" i="0">
                <a:solidFill>
                  <a:srgbClr val="333333"/>
                </a:solidFill>
                <a:effectLst/>
                <a:latin typeface="Open Sans" panose="020B0606030504020204" pitchFamily="34" charset="0"/>
              </a:rPr>
              <a:t>, og der samarbeid er nødvendig for å gi </a:t>
            </a:r>
            <a:r>
              <a:rPr lang="nb-NO" b="0" i="0" err="1">
                <a:solidFill>
                  <a:srgbClr val="333333"/>
                </a:solidFill>
                <a:effectLst/>
                <a:latin typeface="Open Sans" panose="020B0606030504020204" pitchFamily="34" charset="0"/>
              </a:rPr>
              <a:t>eit</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heilskapleg</a:t>
            </a:r>
            <a:r>
              <a:rPr lang="nb-NO" b="0" i="0">
                <a:solidFill>
                  <a:srgbClr val="333333"/>
                </a:solidFill>
                <a:effectLst/>
                <a:latin typeface="Open Sans" panose="020B0606030504020204" pitchFamily="34" charset="0"/>
              </a:rPr>
              <a:t> og samordna </a:t>
            </a:r>
            <a:r>
              <a:rPr lang="nb-NO" b="0" i="0" err="1">
                <a:solidFill>
                  <a:srgbClr val="333333"/>
                </a:solidFill>
                <a:effectLst/>
                <a:latin typeface="Open Sans" panose="020B0606030504020204" pitchFamily="34" charset="0"/>
              </a:rPr>
              <a:t>tenestetilbod</a:t>
            </a:r>
            <a:r>
              <a:rPr lang="nb-NO" b="0" i="0">
                <a:solidFill>
                  <a:srgbClr val="333333"/>
                </a:solidFill>
                <a:effectLst/>
                <a:latin typeface="Open Sans" panose="020B0606030504020204" pitchFamily="34" charset="0"/>
              </a:rPr>
              <a:t>.</a:t>
            </a:r>
          </a:p>
          <a:p>
            <a:pPr algn="l">
              <a:buFont typeface="Arial" panose="020B0604020202020204" pitchFamily="34" charset="0"/>
              <a:buChar char="•"/>
            </a:pPr>
            <a:r>
              <a:rPr lang="nb-NO" b="0" i="0">
                <a:solidFill>
                  <a:srgbClr val="333333"/>
                </a:solidFill>
                <a:effectLst/>
                <a:latin typeface="Open Sans" panose="020B0606030504020204" pitchFamily="34" charset="0"/>
              </a:rPr>
              <a:t>Rett til barnekoordinator for </a:t>
            </a:r>
            <a:r>
              <a:rPr lang="nb-NO" b="0" i="0" err="1">
                <a:solidFill>
                  <a:srgbClr val="333333"/>
                </a:solidFill>
                <a:effectLst/>
                <a:latin typeface="Open Sans" panose="020B0606030504020204" pitchFamily="34" charset="0"/>
              </a:rPr>
              <a:t>familiar</a:t>
            </a:r>
            <a:r>
              <a:rPr lang="nb-NO" b="0" i="0">
                <a:solidFill>
                  <a:srgbClr val="333333"/>
                </a:solidFill>
                <a:effectLst/>
                <a:latin typeface="Open Sans" panose="020B0606030504020204" pitchFamily="34" charset="0"/>
              </a:rPr>
              <a:t> med barn eller som </a:t>
            </a:r>
            <a:r>
              <a:rPr lang="nb-NO" b="0" i="0" err="1">
                <a:solidFill>
                  <a:srgbClr val="333333"/>
                </a:solidFill>
                <a:effectLst/>
                <a:latin typeface="Open Sans" panose="020B0606030504020204" pitchFamily="34" charset="0"/>
              </a:rPr>
              <a:t>ventar</a:t>
            </a:r>
            <a:r>
              <a:rPr lang="nb-NO" b="0" i="0">
                <a:solidFill>
                  <a:srgbClr val="333333"/>
                </a:solidFill>
                <a:effectLst/>
                <a:latin typeface="Open Sans" panose="020B0606030504020204" pitchFamily="34" charset="0"/>
              </a:rPr>
              <a:t> barn med </a:t>
            </a:r>
            <a:r>
              <a:rPr lang="nb-NO" b="0" i="0" err="1">
                <a:solidFill>
                  <a:srgbClr val="333333"/>
                </a:solidFill>
                <a:effectLst/>
                <a:latin typeface="Open Sans" panose="020B0606030504020204" pitchFamily="34" charset="0"/>
              </a:rPr>
              <a:t>alvorleg</a:t>
            </a:r>
            <a:r>
              <a:rPr lang="nb-NO" b="0" i="0">
                <a:solidFill>
                  <a:srgbClr val="333333"/>
                </a:solidFill>
                <a:effectLst/>
                <a:latin typeface="Open Sans" panose="020B0606030504020204" pitchFamily="34" charset="0"/>
              </a:rPr>
              <a:t> sjukdom, skadd eller nedsett funksjonsevne, og som vil ha behov for langvarige og samansette eller koordinerte helse- og </a:t>
            </a:r>
            <a:r>
              <a:rPr lang="nb-NO" b="0" i="0" err="1">
                <a:solidFill>
                  <a:srgbClr val="333333"/>
                </a:solidFill>
                <a:effectLst/>
                <a:latin typeface="Open Sans" panose="020B0606030504020204" pitchFamily="34" charset="0"/>
              </a:rPr>
              <a:t>omsorgstenester</a:t>
            </a:r>
            <a:r>
              <a:rPr lang="nb-NO" b="0" i="0">
                <a:solidFill>
                  <a:srgbClr val="333333"/>
                </a:solidFill>
                <a:effectLst/>
                <a:latin typeface="Open Sans" panose="020B0606030504020204" pitchFamily="34" charset="0"/>
              </a:rPr>
              <a:t> og andre </a:t>
            </a:r>
            <a:r>
              <a:rPr lang="nb-NO" b="0" i="0" err="1">
                <a:solidFill>
                  <a:srgbClr val="333333"/>
                </a:solidFill>
                <a:effectLst/>
                <a:latin typeface="Open Sans" panose="020B0606030504020204" pitchFamily="34" charset="0"/>
              </a:rPr>
              <a:t>velferdstenester</a:t>
            </a:r>
            <a:r>
              <a:rPr lang="nb-NO" b="0" i="0">
                <a:solidFill>
                  <a:srgbClr val="333333"/>
                </a:solidFill>
                <a:effectLst/>
                <a:latin typeface="Open Sans" panose="020B0606030504020204" pitchFamily="34" charset="0"/>
              </a:rPr>
              <a:t>.</a:t>
            </a:r>
          </a:p>
          <a:p>
            <a:pPr algn="l">
              <a:buFont typeface="Arial" panose="020B0604020202020204" pitchFamily="34" charset="0"/>
              <a:buChar char="•"/>
            </a:pPr>
            <a:r>
              <a:rPr lang="nb-NO" b="0" i="0" err="1">
                <a:solidFill>
                  <a:srgbClr val="333333"/>
                </a:solidFill>
                <a:effectLst/>
                <a:latin typeface="Open Sans" panose="020B0606030504020204" pitchFamily="34" charset="0"/>
              </a:rPr>
              <a:t>Gjeldande</a:t>
            </a:r>
            <a:r>
              <a:rPr lang="nb-NO" b="0" i="0">
                <a:solidFill>
                  <a:srgbClr val="333333"/>
                </a:solidFill>
                <a:effectLst/>
                <a:latin typeface="Open Sans" panose="020B0606030504020204" pitchFamily="34" charset="0"/>
              </a:rPr>
              <a:t> koordinatorordning i pasient- og brukarrettslova er lovfesta som </a:t>
            </a:r>
            <a:r>
              <a:rPr lang="nb-NO" b="0" i="0" err="1">
                <a:solidFill>
                  <a:srgbClr val="333333"/>
                </a:solidFill>
                <a:effectLst/>
                <a:latin typeface="Open Sans" panose="020B0606030504020204" pitchFamily="34" charset="0"/>
              </a:rPr>
              <a:t>ein</a:t>
            </a:r>
            <a:r>
              <a:rPr lang="nb-NO" b="0" i="0">
                <a:solidFill>
                  <a:srgbClr val="333333"/>
                </a:solidFill>
                <a:effectLst/>
                <a:latin typeface="Open Sans" panose="020B0606030504020204" pitchFamily="34" charset="0"/>
              </a:rPr>
              <a:t> individuell rett. Harmoniserte </a:t>
            </a:r>
            <a:r>
              <a:rPr lang="nb-NO" b="0" i="0" err="1">
                <a:solidFill>
                  <a:srgbClr val="333333"/>
                </a:solidFill>
                <a:effectLst/>
                <a:latin typeface="Open Sans" panose="020B0606030504020204" pitchFamily="34" charset="0"/>
              </a:rPr>
              <a:t>reglar</a:t>
            </a:r>
            <a:r>
              <a:rPr lang="nb-NO" b="0" i="0">
                <a:solidFill>
                  <a:srgbClr val="333333"/>
                </a:solidFill>
                <a:effectLst/>
                <a:latin typeface="Open Sans" panose="020B0606030504020204" pitchFamily="34" charset="0"/>
              </a:rPr>
              <a:t> om plikt til å tilby individuell plan i helse- og </a:t>
            </a:r>
            <a:r>
              <a:rPr lang="nb-NO" b="0" i="0" err="1">
                <a:solidFill>
                  <a:srgbClr val="333333"/>
                </a:solidFill>
                <a:effectLst/>
                <a:latin typeface="Open Sans" panose="020B0606030504020204" pitchFamily="34" charset="0"/>
              </a:rPr>
              <a:t>omsorgstenestelova</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spesialisthelsetenestelova</a:t>
            </a:r>
            <a:r>
              <a:rPr lang="nb-NO" b="0" i="0">
                <a:solidFill>
                  <a:srgbClr val="333333"/>
                </a:solidFill>
                <a:effectLst/>
                <a:latin typeface="Open Sans" panose="020B0606030504020204" pitchFamily="34" charset="0"/>
              </a:rPr>
              <a:t>, psykisk </a:t>
            </a:r>
            <a:r>
              <a:rPr lang="nb-NO" b="0" i="0" err="1">
                <a:solidFill>
                  <a:srgbClr val="333333"/>
                </a:solidFill>
                <a:effectLst/>
                <a:latin typeface="Open Sans" panose="020B0606030504020204" pitchFamily="34" charset="0"/>
              </a:rPr>
              <a:t>helsevernslova</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sosialtenestelova</a:t>
            </a:r>
            <a:r>
              <a:rPr lang="nb-NO" b="0" i="0">
                <a:solidFill>
                  <a:srgbClr val="333333"/>
                </a:solidFill>
                <a:effectLst/>
                <a:latin typeface="Open Sans" panose="020B0606030504020204" pitchFamily="34" charset="0"/>
              </a:rPr>
              <a:t>, NAV-lova og barnevernslova.</a:t>
            </a:r>
          </a:p>
          <a:p>
            <a:pPr algn="l">
              <a:buFont typeface="Arial" panose="020B0604020202020204" pitchFamily="34" charset="0"/>
              <a:buChar char="•"/>
            </a:pPr>
            <a:r>
              <a:rPr lang="nb-NO" b="0" i="0">
                <a:solidFill>
                  <a:srgbClr val="333333"/>
                </a:solidFill>
                <a:effectLst/>
                <a:latin typeface="Open Sans" panose="020B0606030504020204" pitchFamily="34" charset="0"/>
              </a:rPr>
              <a:t>Plikt til å </a:t>
            </a:r>
            <a:r>
              <a:rPr lang="nb-NO" b="0" i="0" err="1">
                <a:solidFill>
                  <a:srgbClr val="333333"/>
                </a:solidFill>
                <a:effectLst/>
                <a:latin typeface="Open Sans" panose="020B0606030504020204" pitchFamily="34" charset="0"/>
              </a:rPr>
              <a:t>medverke</a:t>
            </a:r>
            <a:r>
              <a:rPr lang="nb-NO" b="0" i="0">
                <a:solidFill>
                  <a:srgbClr val="333333"/>
                </a:solidFill>
                <a:effectLst/>
                <a:latin typeface="Open Sans" panose="020B0606030504020204" pitchFamily="34" charset="0"/>
              </a:rPr>
              <a:t> i arbeidet med den individuelle planen i </a:t>
            </a:r>
            <a:r>
              <a:rPr lang="nb-NO" b="0" i="0" err="1">
                <a:solidFill>
                  <a:srgbClr val="333333"/>
                </a:solidFill>
                <a:effectLst/>
                <a:latin typeface="Open Sans" panose="020B0606030504020204" pitchFamily="34" charset="0"/>
              </a:rPr>
              <a:t>dei</a:t>
            </a:r>
            <a:r>
              <a:rPr lang="nb-NO" b="0" i="0">
                <a:solidFill>
                  <a:srgbClr val="333333"/>
                </a:solidFill>
                <a:effectLst/>
                <a:latin typeface="Open Sans" panose="020B0606030504020204" pitchFamily="34" charset="0"/>
              </a:rPr>
              <a:t> lovene som </a:t>
            </a:r>
            <a:r>
              <a:rPr lang="nb-NO" b="0" i="0" err="1">
                <a:solidFill>
                  <a:srgbClr val="333333"/>
                </a:solidFill>
                <a:effectLst/>
                <a:latin typeface="Open Sans" panose="020B0606030504020204" pitchFamily="34" charset="0"/>
              </a:rPr>
              <a:t>ikkje</a:t>
            </a:r>
            <a:r>
              <a:rPr lang="nb-NO" b="0" i="0">
                <a:solidFill>
                  <a:srgbClr val="333333"/>
                </a:solidFill>
                <a:effectLst/>
                <a:latin typeface="Open Sans" panose="020B0606030504020204" pitchFamily="34" charset="0"/>
              </a:rPr>
              <a:t> gir rett til </a:t>
            </a:r>
            <a:r>
              <a:rPr lang="nb-NO" b="0" i="0" err="1">
                <a:solidFill>
                  <a:srgbClr val="333333"/>
                </a:solidFill>
                <a:effectLst/>
                <a:latin typeface="Open Sans" panose="020B0606030504020204" pitchFamily="34" charset="0"/>
              </a:rPr>
              <a:t>ein</a:t>
            </a:r>
            <a:r>
              <a:rPr lang="nb-NO" b="0" i="0">
                <a:solidFill>
                  <a:srgbClr val="333333"/>
                </a:solidFill>
                <a:effectLst/>
                <a:latin typeface="Open Sans" panose="020B0606030504020204" pitchFamily="34" charset="0"/>
              </a:rPr>
              <a:t> slik plan. </a:t>
            </a:r>
            <a:r>
              <a:rPr lang="nb-NO" b="0" i="0" err="1">
                <a:solidFill>
                  <a:srgbClr val="333333"/>
                </a:solidFill>
                <a:effectLst/>
                <a:latin typeface="Open Sans" panose="020B0606030504020204" pitchFamily="34" charset="0"/>
              </a:rPr>
              <a:t>Ein</a:t>
            </a:r>
            <a:r>
              <a:rPr lang="nb-NO" b="0" i="0">
                <a:solidFill>
                  <a:srgbClr val="333333"/>
                </a:solidFill>
                <a:effectLst/>
                <a:latin typeface="Open Sans" panose="020B0606030504020204" pitchFamily="34" charset="0"/>
              </a:rPr>
              <a:t> rett til individuell plan etter barnevernslova, og klagerett på avgjerder om individuell </a:t>
            </a:r>
            <a:r>
              <a:rPr lang="nb-NO" b="0" i="0" err="1">
                <a:solidFill>
                  <a:srgbClr val="333333"/>
                </a:solidFill>
                <a:effectLst/>
                <a:latin typeface="Open Sans" panose="020B0606030504020204" pitchFamily="34" charset="0"/>
              </a:rPr>
              <a:t>plan.Harmoniserte</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reglar</a:t>
            </a:r>
            <a:r>
              <a:rPr lang="nb-NO" b="0" i="0">
                <a:solidFill>
                  <a:srgbClr val="333333"/>
                </a:solidFill>
                <a:effectLst/>
                <a:latin typeface="Open Sans" panose="020B0606030504020204" pitchFamily="34" charset="0"/>
              </a:rPr>
              <a:t> om opplysningsplikt til barnevernstenesta. Harmoniserte </a:t>
            </a:r>
            <a:r>
              <a:rPr lang="nb-NO" b="0" i="0" err="1">
                <a:solidFill>
                  <a:srgbClr val="333333"/>
                </a:solidFill>
                <a:effectLst/>
                <a:latin typeface="Open Sans" panose="020B0606030504020204" pitchFamily="34" charset="0"/>
              </a:rPr>
              <a:t>reglar</a:t>
            </a:r>
            <a:r>
              <a:rPr lang="nb-NO" b="0" i="0">
                <a:solidFill>
                  <a:srgbClr val="333333"/>
                </a:solidFill>
                <a:effectLst/>
                <a:latin typeface="Open Sans" panose="020B0606030504020204" pitchFamily="34" charset="0"/>
              </a:rPr>
              <a:t> om </a:t>
            </a:r>
            <a:r>
              <a:rPr lang="nb-NO" b="0" i="0" err="1">
                <a:solidFill>
                  <a:srgbClr val="333333"/>
                </a:solidFill>
                <a:effectLst/>
                <a:latin typeface="Open Sans" panose="020B0606030504020204" pitchFamily="34" charset="0"/>
              </a:rPr>
              <a:t>merksemdplikt</a:t>
            </a:r>
            <a:r>
              <a:rPr lang="nb-NO" b="0" i="0">
                <a:solidFill>
                  <a:srgbClr val="333333"/>
                </a:solidFill>
                <a:effectLst/>
                <a:latin typeface="Open Sans" panose="020B0606030504020204" pitchFamily="34" charset="0"/>
              </a:rPr>
              <a:t> og plikt til å gi </a:t>
            </a:r>
            <a:r>
              <a:rPr lang="nb-NO" b="0" i="0" err="1">
                <a:solidFill>
                  <a:srgbClr val="333333"/>
                </a:solidFill>
                <a:effectLst/>
                <a:latin typeface="Open Sans" panose="020B0606030504020204" pitchFamily="34" charset="0"/>
              </a:rPr>
              <a:t>opplysningar</a:t>
            </a:r>
            <a:r>
              <a:rPr lang="nb-NO" b="0" i="0">
                <a:solidFill>
                  <a:srgbClr val="333333"/>
                </a:solidFill>
                <a:effectLst/>
                <a:latin typeface="Open Sans" panose="020B0606030504020204" pitchFamily="34" charset="0"/>
              </a:rPr>
              <a:t> til den kommunale helse- og </a:t>
            </a:r>
            <a:r>
              <a:rPr lang="nb-NO" b="0" i="0" err="1">
                <a:solidFill>
                  <a:srgbClr val="333333"/>
                </a:solidFill>
                <a:effectLst/>
                <a:latin typeface="Open Sans" panose="020B0606030504020204" pitchFamily="34" charset="0"/>
              </a:rPr>
              <a:t>omsorgstenesta</a:t>
            </a:r>
            <a:r>
              <a:rPr lang="nb-NO" b="0" i="0">
                <a:solidFill>
                  <a:srgbClr val="333333"/>
                </a:solidFill>
                <a:effectLst/>
                <a:latin typeface="Open Sans" panose="020B0606030504020204" pitchFamily="34" charset="0"/>
              </a:rPr>
              <a:t> og </a:t>
            </a:r>
            <a:r>
              <a:rPr lang="nb-NO" b="0" i="0" err="1">
                <a:solidFill>
                  <a:srgbClr val="333333"/>
                </a:solidFill>
                <a:effectLst/>
                <a:latin typeface="Open Sans" panose="020B0606030504020204" pitchFamily="34" charset="0"/>
              </a:rPr>
              <a:t>sosialtenesta</a:t>
            </a:r>
            <a:r>
              <a:rPr lang="nb-NO" b="0" i="0">
                <a:solidFill>
                  <a:srgbClr val="333333"/>
                </a:solidFill>
                <a:effectLst/>
                <a:latin typeface="Open Sans" panose="020B0606030504020204" pitchFamily="34" charset="0"/>
              </a:rPr>
              <a:t>.</a:t>
            </a:r>
          </a:p>
          <a:p>
            <a:pPr algn="l">
              <a:buFont typeface="Arial" panose="020B0604020202020204" pitchFamily="34" charset="0"/>
              <a:buChar char="•"/>
            </a:pPr>
            <a:r>
              <a:rPr lang="nb-NO" b="0" i="0">
                <a:solidFill>
                  <a:srgbClr val="333333"/>
                </a:solidFill>
                <a:effectLst/>
                <a:latin typeface="Open Sans" panose="020B0606030504020204" pitchFamily="34" charset="0"/>
              </a:rPr>
              <a:t>Utvida ordning med lovpålagte </a:t>
            </a:r>
            <a:r>
              <a:rPr lang="nb-NO" b="0" i="0" err="1">
                <a:solidFill>
                  <a:srgbClr val="333333"/>
                </a:solidFill>
                <a:effectLst/>
                <a:latin typeface="Open Sans" panose="020B0606030504020204" pitchFamily="34" charset="0"/>
              </a:rPr>
              <a:t>samarbeidsavtalar</a:t>
            </a:r>
            <a:r>
              <a:rPr lang="nb-NO" b="0" i="0">
                <a:solidFill>
                  <a:srgbClr val="333333"/>
                </a:solidFill>
                <a:effectLst/>
                <a:latin typeface="Open Sans" panose="020B0606030504020204" pitchFamily="34" charset="0"/>
              </a:rPr>
              <a:t> mellom </a:t>
            </a:r>
            <a:r>
              <a:rPr lang="nb-NO" b="0" i="0" err="1">
                <a:solidFill>
                  <a:srgbClr val="333333"/>
                </a:solidFill>
                <a:effectLst/>
                <a:latin typeface="Open Sans" panose="020B0606030504020204" pitchFamily="34" charset="0"/>
              </a:rPr>
              <a:t>dei</a:t>
            </a:r>
            <a:r>
              <a:rPr lang="nb-NO" b="0" i="0">
                <a:solidFill>
                  <a:srgbClr val="333333"/>
                </a:solidFill>
                <a:effectLst/>
                <a:latin typeface="Open Sans" panose="020B0606030504020204" pitchFamily="34" charset="0"/>
              </a:rPr>
              <a:t> kommunale helse- og </a:t>
            </a:r>
            <a:r>
              <a:rPr lang="nb-NO" b="0" i="0" err="1">
                <a:solidFill>
                  <a:srgbClr val="333333"/>
                </a:solidFill>
                <a:effectLst/>
                <a:latin typeface="Open Sans" panose="020B0606030504020204" pitchFamily="34" charset="0"/>
              </a:rPr>
              <a:t>omsorgstenestene</a:t>
            </a:r>
            <a:r>
              <a:rPr lang="nb-NO" b="0" i="0">
                <a:solidFill>
                  <a:srgbClr val="333333"/>
                </a:solidFill>
                <a:effectLst/>
                <a:latin typeface="Open Sans" panose="020B0606030504020204" pitchFamily="34" charset="0"/>
              </a:rPr>
              <a:t> og </a:t>
            </a:r>
            <a:r>
              <a:rPr lang="nb-NO" b="0" i="0" err="1">
                <a:solidFill>
                  <a:srgbClr val="333333"/>
                </a:solidFill>
                <a:effectLst/>
                <a:latin typeface="Open Sans" panose="020B0606030504020204" pitchFamily="34" charset="0"/>
              </a:rPr>
              <a:t>spesialisthelsetenesta</a:t>
            </a:r>
            <a:r>
              <a:rPr lang="nb-NO" b="0" i="0">
                <a:solidFill>
                  <a:srgbClr val="333333"/>
                </a:solidFill>
                <a:effectLst/>
                <a:latin typeface="Open Sans" panose="020B0606030504020204" pitchFamily="34" charset="0"/>
              </a:rPr>
              <a:t>, slik at ho </a:t>
            </a:r>
            <a:r>
              <a:rPr lang="nb-NO" b="0" i="0" err="1">
                <a:solidFill>
                  <a:srgbClr val="333333"/>
                </a:solidFill>
                <a:effectLst/>
                <a:latin typeface="Open Sans" panose="020B0606030504020204" pitchFamily="34" charset="0"/>
              </a:rPr>
              <a:t>omfattar</a:t>
            </a:r>
            <a:r>
              <a:rPr lang="nb-NO" b="0" i="0">
                <a:solidFill>
                  <a:srgbClr val="333333"/>
                </a:solidFill>
                <a:effectLst/>
                <a:latin typeface="Open Sans" panose="020B0606030504020204" pitchFamily="34" charset="0"/>
              </a:rPr>
              <a:t> barn og unge med samansette </a:t>
            </a:r>
            <a:r>
              <a:rPr lang="nb-NO" b="0" i="0" err="1">
                <a:solidFill>
                  <a:srgbClr val="333333"/>
                </a:solidFill>
                <a:effectLst/>
                <a:latin typeface="Open Sans" panose="020B0606030504020204" pitchFamily="34" charset="0"/>
              </a:rPr>
              <a:t>vanskar</a:t>
            </a:r>
            <a:r>
              <a:rPr lang="nb-NO" b="0" i="0">
                <a:solidFill>
                  <a:srgbClr val="333333"/>
                </a:solidFill>
                <a:effectLst/>
                <a:latin typeface="Open Sans" panose="020B0606030504020204" pitchFamily="34" charset="0"/>
              </a:rPr>
              <a:t> og </a:t>
            </a:r>
            <a:r>
              <a:rPr lang="nb-NO" b="0" i="0" err="1">
                <a:solidFill>
                  <a:srgbClr val="333333"/>
                </a:solidFill>
                <a:effectLst/>
                <a:latin typeface="Open Sans" panose="020B0606030504020204" pitchFamily="34" charset="0"/>
              </a:rPr>
              <a:t>lidingar</a:t>
            </a:r>
            <a:r>
              <a:rPr lang="nb-NO" b="0" i="0">
                <a:solidFill>
                  <a:srgbClr val="333333"/>
                </a:solidFill>
                <a:effectLst/>
                <a:latin typeface="Open Sans" panose="020B0606030504020204" pitchFamily="34" charset="0"/>
              </a:rPr>
              <a:t>, og som mottek </a:t>
            </a:r>
            <a:r>
              <a:rPr lang="nb-NO" b="0" i="0" err="1">
                <a:solidFill>
                  <a:srgbClr val="333333"/>
                </a:solidFill>
                <a:effectLst/>
                <a:latin typeface="Open Sans" panose="020B0606030504020204" pitchFamily="34" charset="0"/>
              </a:rPr>
              <a:t>tenester</a:t>
            </a:r>
            <a:r>
              <a:rPr lang="nb-NO" b="0" i="0">
                <a:solidFill>
                  <a:srgbClr val="333333"/>
                </a:solidFill>
                <a:effectLst/>
                <a:latin typeface="Open Sans" panose="020B0606030504020204" pitchFamily="34" charset="0"/>
              </a:rPr>
              <a:t> </a:t>
            </a:r>
            <a:r>
              <a:rPr lang="nb-NO" b="0" i="0" err="1">
                <a:solidFill>
                  <a:srgbClr val="333333"/>
                </a:solidFill>
                <a:effectLst/>
                <a:latin typeface="Open Sans" panose="020B0606030504020204" pitchFamily="34" charset="0"/>
              </a:rPr>
              <a:t>frå</a:t>
            </a:r>
            <a:r>
              <a:rPr lang="nb-NO" b="0" i="0">
                <a:solidFill>
                  <a:srgbClr val="333333"/>
                </a:solidFill>
                <a:effectLst/>
                <a:latin typeface="Open Sans" panose="020B0606030504020204" pitchFamily="34" charset="0"/>
              </a:rPr>
              <a:t> begge forvaltningsnivåa.</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7BB4C-83FF-4BC5-A32B-24ACEA2B59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67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B2314-DABF-4587-B866-395D89A6AA0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55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kravene til organisering av helsetjenesten – sørge for ansvar – lovpålagt!</a:t>
            </a:r>
          </a:p>
          <a:p>
            <a:r>
              <a:rPr lang="nb-NO"/>
              <a:t>Hva gjør dere dersom dere erfarer at dette ikke overholdes?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25842-55FB-47D2-B38F-11B41A3B2D8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50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0" i="0" u="none" strike="noStrike">
                <a:solidFill>
                  <a:srgbClr val="FFFFFF"/>
                </a:solidFill>
                <a:effectLst/>
                <a:latin typeface="Calibri" panose="020F0502020204030204" pitchFamily="34" charset="0"/>
              </a:rPr>
              <a:t>Helsepersonelloven regulerer deres ansvar og plikter, og speiler de andre lovene. </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nb-NO" sz="1800" b="0" i="0" u="none" strike="noStrike">
                <a:solidFill>
                  <a:srgbClr val="FFFFFF"/>
                </a:solidFill>
                <a:effectLst/>
                <a:latin typeface="Calibri" panose="020F0502020204030204" pitchFamily="34" charset="0"/>
              </a:rPr>
              <a:t>§ 4. Forsvarlighet</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nb-NO" sz="1800" b="0" i="0" u="none" strike="noStrike">
                <a:solidFill>
                  <a:srgbClr val="FFFFFF"/>
                </a:solidFill>
                <a:effectLst/>
                <a:latin typeface="Calibri" panose="020F0502020204030204" pitchFamily="34" charset="0"/>
              </a:rPr>
              <a:t>Helsepersonell skal utføre sitt arbeid i samsvar med de krav til faglig forsvarlighet og omsorgsfull hjelp som kan forventes ut fra helsepersonellets kvalifikasjoner, arbeidets karakter og situasjonen for øvrig.</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a:t>
            </a:r>
            <a:r>
              <a:rPr lang="nb-NO" sz="1800" b="0" i="0" u="none" strike="noStrike">
                <a:solidFill>
                  <a:srgbClr val="FFFFFF"/>
                </a:solidFill>
                <a:effectLst/>
                <a:latin typeface="Calibri" panose="020F0502020204030204" pitchFamily="34" charset="0"/>
              </a:rPr>
              <a:t>Helsepersonell skal innrette seg etter sine faglige kvalifikasjoner, og skal innhente bistand eller henvise pasienter videre der dette er nødvendig og mulig. Dersom pasientens behov tilsier det, skal yrkesutøvelsen skje ved samarbeid og samhandling med annet kvalifisert personell.  Helsepersonell har plikt til å delta i arbeid med individuell plan når en pasient eller bruker har rett til slik plan etter pasient- og brukerrettighetsloven § 2-5.</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a:t>
            </a: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25842-55FB-47D2-B38F-11B41A3B2D8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7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14350" y="1238250"/>
            <a:ext cx="3884613" cy="2185988"/>
          </a:xfrm>
        </p:spPr>
      </p:sp>
      <p:sp>
        <p:nvSpPr>
          <p:cNvPr id="3" name="Plassholder for notater 2"/>
          <p:cNvSpPr>
            <a:spLocks noGrp="1"/>
          </p:cNvSpPr>
          <p:nvPr>
            <p:ph type="body" idx="1"/>
          </p:nvPr>
        </p:nvSpPr>
        <p:spPr>
          <a:xfrm>
            <a:off x="679450" y="3636687"/>
            <a:ext cx="5435600" cy="39004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a:t>Til slutt – hvem er Pasient- og brukerombudet i Møre og Romsdal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t>Hanne som begynte i 2019 og er utdannet psykiatrisk sykepleier. Har lang erfaring fra spesialisthelsetjenesten og fra kommunehelsetjenesten, både som sykepleier og leder.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t>Reidun jobbet her siden 2010, utdannet sykepleier, erfaring både fra det offentlige og det private helsevesenet,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t>Øystein som begynte i 2020 er utdannet jurist og har erfaring fra både advokatpraksis og kommunal forvaltning og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t>Torill; siden 2012 med erfaring fra blant annet personal, konfliktråd, NAV, vergemål og forvaltning (og også gått 2 år på sykepleien)</a:t>
            </a:r>
          </a:p>
          <a:p>
            <a:endParaRPr lang="nb-NO"/>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995D5-D580-4923-B132-B06539E34E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84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25842-55FB-47D2-B38F-11B41A3B2D8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27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Mitt navn er Hanne… og jeg er Pasient- og brukerombud i Møre og Romsdal. Sammen med meg her er Reidun… som er seniorrådgiver i POBO. Vår jobb er å hjelpe mennesker som tar kontakt med oss med slike historier som dere akkurat hørte… </a:t>
            </a:r>
          </a:p>
          <a:p>
            <a:r>
              <a:rPr lang="nb-NO"/>
              <a:t>Som helsepersonell så har de vi gjør innvirkning på menneskers liv og hverdag – vi utgjør en forskjell – på godt eller vondt. Og jeg sier vi – jeg og Reidun er også sykepleiere og har til sammen mye erfaring fra arbeid i helsetjenesten. Målet vårt er jo alltid å hjelpe og gjøre godt, men det er ikke alltid vi lykkes eller har forutsetningene eller rammebetingelsene som skal til for å lykkes….. Hvordan vi håndterer dette og tilbakemeldinger på dette, har alt å si for hvordan dette påvirker de vi er der for å hjelpe videre i deres liv.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25842-55FB-47D2-B38F-11B41A3B2D8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71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Litt av det vi skal snakke om i dag.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995D5-D580-4923-B132-B06539E34E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7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t>Det er her viktig å kjenne til – tenke over – det er pasientene det handler om og deres erfaringer. Vi får høre deres erfaring med hvordan de har opplevd helsehjelpen, og hvordan de har blitt møtt – hvordan ting fungerer i praksis. </a:t>
            </a:r>
            <a:r>
              <a:rPr lang="nb-NO" sz="1800"/>
              <a:t>De fleste som kontakter oss har opplevd enten usikkerhet, brutte forventninger, skader eller mangler i helse- og omsorgstjenesten. Vi får jo stort sett høre om alt det som ikke fungerer og det er jo også derfor vi er der… Vi har lang erfaring, og vet at mye fungerer veldig godt. Allikevel skjer det feil og avvik, og det er her man virkelig kan benytte muligheten til å lære ut fra erfaringer fra de som faktisk tjenesten er til for…Vi lytter, bidrar med å sortere, og å gi råd om hvilke muligheter de har til å evt. «ta sin sak videre». Søker å løse saker på lavest mulig nivå. </a:t>
            </a:r>
          </a:p>
          <a:p>
            <a:endParaRPr lang="nb-NO" sz="1800" b="1"/>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E2558-B18A-4BB6-8197-CC0271595A0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0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Så hva erfarte vi i 2022?</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995D5-D580-4923-B132-B06539E34E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48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a:t>Vi har jevnlig saker/forespørsler/problemstillinger knyttet til tilbudet til barn og unge, men der pårørende hovedsakelig tar kontakt. </a:t>
            </a:r>
            <a:r>
              <a:rPr lang="nb-NO"/>
              <a:t>Mange forelde er ofte slitne og føler at de bruker veldig mye tid på å ringe rund for å prøv å få hjelp eller for å koordinere hjelpen… Ofte slitt veldig lenge før de tar kontakt med oss, ting har fått bygd seg opp.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a:t>Vi blir også kontaktet av helsepersonell som ber om råd, lurer på rettigheter og lovverk, sjekker ut hva vi kan bistå med og formidler kontakt. </a:t>
            </a:r>
          </a:p>
          <a:p>
            <a:pPr marL="0" indent="0">
              <a:buFont typeface="Arial" panose="020B0604020202020204" pitchFamily="34" charset="0"/>
              <a:buNone/>
            </a:pPr>
            <a:endParaRPr lang="nb-NO" sz="1200">
              <a:solidFill>
                <a:schemeClr val="accent1"/>
              </a:solidFill>
            </a:endParaRPr>
          </a:p>
          <a:p>
            <a:pPr marL="0" indent="0">
              <a:buFont typeface="Arial" panose="020B0604020202020204" pitchFamily="34" charset="0"/>
              <a:buNone/>
            </a:pPr>
            <a:r>
              <a:rPr lang="nb-NO"/>
              <a:t>Dette er saker vi mange ganger bruker en del tid på, og ofte deltar vi i møter eller bistår med å ta kontakt med helsetjenesten, snakke med tjenesten, bistår med råd </a:t>
            </a:r>
            <a:r>
              <a:rPr lang="nb-NO" err="1"/>
              <a:t>ift</a:t>
            </a:r>
            <a:r>
              <a:rPr lang="nb-NO"/>
              <a:t> å skrive klager mm. Vi bistår også med klager, både til tjenesten og til Statsforvalteren og/eller NPE. </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7BB4C-83FF-4BC5-A32B-24ACEA2B59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7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a:t>Vi har jevnlig saker/forespørsler/problemstillinger knyttet til tilbudet til barn og unge, men der pårørende hovedsakelig tar kontakt. </a:t>
            </a:r>
            <a:r>
              <a:rPr lang="nb-NO"/>
              <a:t>Mange forelde er ofte slitne og føler at de bruker veldig mye tid på å ringe rund for å prøv å få hjelp eller for å koordinere hjelpen… Ofte slitt veldig lenge før de tar kontakt med oss, ting har fått bygd seg opp.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a:t>Vi blir også kontaktet av helsepersonell som ber om råd, lurer på rettigheter og lovverk, sjekker ut hva vi kan bistå med og formidler kontakt. </a:t>
            </a:r>
          </a:p>
          <a:p>
            <a:pPr marL="0" indent="0">
              <a:buFont typeface="Arial" panose="020B0604020202020204" pitchFamily="34" charset="0"/>
              <a:buNone/>
            </a:pPr>
            <a:endParaRPr lang="nb-NO" sz="1200">
              <a:solidFill>
                <a:schemeClr val="accent1"/>
              </a:solidFill>
            </a:endParaRPr>
          </a:p>
          <a:p>
            <a:pPr marL="0" indent="0">
              <a:buFont typeface="Arial" panose="020B0604020202020204" pitchFamily="34" charset="0"/>
              <a:buNone/>
            </a:pPr>
            <a:r>
              <a:rPr lang="nb-NO"/>
              <a:t>Dette er saker vi mange ganger bruker en del tid på, og ofte deltar vi i møter eller bistår med å ta kontakt med helsetjenesten, snakke med tjenesten, bistår med råd </a:t>
            </a:r>
            <a:r>
              <a:rPr lang="nb-NO" err="1"/>
              <a:t>ift</a:t>
            </a:r>
            <a:r>
              <a:rPr lang="nb-NO"/>
              <a:t> å skrive klager mm. Vi bistår også med klager, både til tjenesten og til Statsforvalteren og/eller NPE. </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7BB4C-83FF-4BC5-A32B-24ACEA2B590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23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73514-3EC4-4B45-A895-4B229CA202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21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73514-3EC4-4B45-A895-4B229CA202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374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med bilde lilla">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15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319516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med bilde beige">
    <p:bg>
      <p:bgPr>
        <a:solidFill>
          <a:schemeClr val="accen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417589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med bilde hvit">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132384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x4 bei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416930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x4 hvi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143398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 innhold beige">
    <p:bg>
      <p:bgPr>
        <a:solidFill>
          <a:schemeClr val="accent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9" name="Text Placeholder 28">
            <a:extLst>
              <a:ext uri="{FF2B5EF4-FFF2-40B4-BE49-F238E27FC236}">
                <a16:creationId xmlns:a16="http://schemas.microsoft.com/office/drawing/2014/main" id="{BDC3D71E-2C7E-4D10-8030-00FB157B72DE}"/>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16084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sides innhold hvit">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Text Placeholder 28">
            <a:extLst>
              <a:ext uri="{FF2B5EF4-FFF2-40B4-BE49-F238E27FC236}">
                <a16:creationId xmlns:a16="http://schemas.microsoft.com/office/drawing/2014/main" id="{D1490C7D-5C03-4FA9-B2F9-D00D4A4BC6CA}"/>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789472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smalt bilde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2011404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smalt bilde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2083770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2 spalter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762033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2 spalter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226095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med bilde beige">
    <p:bg>
      <p:bgPr>
        <a:solidFill>
          <a:schemeClr val="accent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610865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lilla">
    <p:bg>
      <p:bgPr>
        <a:solidFill>
          <a:schemeClr val="accent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225201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eige">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4C47A79-84E4-4CEB-B400-95EAB6C4C81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335987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gul">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EDFFE05-C4D7-4204-9829-383F29C798E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2376409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med bilde lilla">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15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322394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med bilde beige">
    <p:bg>
      <p:bgPr>
        <a:solidFill>
          <a:schemeClr val="accent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92766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med bilde gul">
    <p:bg>
      <p:bgPr>
        <a:solidFill>
          <a:schemeClr val="accent5"/>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607175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li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719563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719563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969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3901228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pic>
        <p:nvPicPr>
          <p:cNvPr id="8" name="Graphic 7">
            <a:extLst>
              <a:ext uri="{FF2B5EF4-FFF2-40B4-BE49-F238E27FC236}">
                <a16:creationId xmlns:a16="http://schemas.microsoft.com/office/drawing/2014/main" id="{1678DB3C-F2EB-4321-99E1-D88A5534C3B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Tree>
    <p:extLst>
      <p:ext uri="{BB962C8B-B14F-4D97-AF65-F5344CB8AC3E}">
        <p14:creationId xmlns:p14="http://schemas.microsoft.com/office/powerpoint/2010/main" val="4157628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gu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534233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killeark lilla">
    <p:bg>
      <p:bgPr>
        <a:solidFill>
          <a:schemeClr val="accent1"/>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lIns="288000" rIns="288000" anchor="ctr">
            <a:noAutofit/>
          </a:bodyPr>
          <a:lstStyle>
            <a:lvl1pPr marL="0" indent="0">
              <a:buNone/>
              <a:defRPr sz="275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106778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med bilde gul">
    <p:bg>
      <p:bgPr>
        <a:solidFill>
          <a:schemeClr val="accent5"/>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3978651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killeark beige">
    <p:bg>
      <p:bgPr>
        <a:solidFill>
          <a:schemeClr val="accent2"/>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1693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killeark gul">
    <p:bg>
      <p:bgPr>
        <a:solidFill>
          <a:schemeClr val="accent5"/>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DAEAF419-355C-4E94-9163-80A7BF14E17E}"/>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151637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hold med bilde beige">
    <p:bg>
      <p:bgPr>
        <a:solidFill>
          <a:schemeClr val="accen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2450789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hold med bilde hvit">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377240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hold x4 bei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462659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hold x4 hvi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2324884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lsides innhold beige">
    <p:bg>
      <p:bgPr>
        <a:solidFill>
          <a:schemeClr val="accent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9" name="Text Placeholder 28">
            <a:extLst>
              <a:ext uri="{FF2B5EF4-FFF2-40B4-BE49-F238E27FC236}">
                <a16:creationId xmlns:a16="http://schemas.microsoft.com/office/drawing/2014/main" id="{BDC3D71E-2C7E-4D10-8030-00FB157B72DE}"/>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188753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lsides innhold hvit">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Text Placeholder 28">
            <a:extLst>
              <a:ext uri="{FF2B5EF4-FFF2-40B4-BE49-F238E27FC236}">
                <a16:creationId xmlns:a16="http://schemas.microsoft.com/office/drawing/2014/main" id="{D1490C7D-5C03-4FA9-B2F9-D00D4A4BC6CA}"/>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326623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 med smalt bilde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3121276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med smalt bilde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122721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li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719563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719563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969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183906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2 spalter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1301395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2 spalter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1839997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lilla">
    <p:bg>
      <p:bgPr>
        <a:solidFill>
          <a:schemeClr val="accent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1313679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o beige">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4C47A79-84E4-4CEB-B400-95EAB6C4C81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1266769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gul">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EDFFE05-C4D7-4204-9829-383F29C798E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3660501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tel med bilde lilla">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15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090380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tel med bilde beige">
    <p:bg>
      <p:bgPr>
        <a:solidFill>
          <a:schemeClr val="accent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3321708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med bilde gul">
    <p:bg>
      <p:bgPr>
        <a:solidFill>
          <a:schemeClr val="accent5"/>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727859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li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719563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719563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969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676047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pic>
        <p:nvPicPr>
          <p:cNvPr id="8" name="Graphic 7">
            <a:extLst>
              <a:ext uri="{FF2B5EF4-FFF2-40B4-BE49-F238E27FC236}">
                <a16:creationId xmlns:a16="http://schemas.microsoft.com/office/drawing/2014/main" id="{1678DB3C-F2EB-4321-99E1-D88A5534C3B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Tree>
    <p:extLst>
      <p:ext uri="{BB962C8B-B14F-4D97-AF65-F5344CB8AC3E}">
        <p14:creationId xmlns:p14="http://schemas.microsoft.com/office/powerpoint/2010/main" val="369290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pic>
        <p:nvPicPr>
          <p:cNvPr id="8" name="Graphic 7">
            <a:extLst>
              <a:ext uri="{FF2B5EF4-FFF2-40B4-BE49-F238E27FC236}">
                <a16:creationId xmlns:a16="http://schemas.microsoft.com/office/drawing/2014/main" id="{1678DB3C-F2EB-4321-99E1-D88A5534C3B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Tree>
    <p:extLst>
      <p:ext uri="{BB962C8B-B14F-4D97-AF65-F5344CB8AC3E}">
        <p14:creationId xmlns:p14="http://schemas.microsoft.com/office/powerpoint/2010/main" val="11810489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l gu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586537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killeark lilla">
    <p:bg>
      <p:bgPr>
        <a:solidFill>
          <a:schemeClr val="accent1"/>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lIns="288000" rIns="288000" anchor="ctr">
            <a:noAutofit/>
          </a:bodyPr>
          <a:lstStyle>
            <a:lvl1pPr marL="0" indent="0">
              <a:buNone/>
              <a:defRPr sz="275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051474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killeark beige">
    <p:bg>
      <p:bgPr>
        <a:solidFill>
          <a:schemeClr val="accent2"/>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598238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killeark gul">
    <p:bg>
      <p:bgPr>
        <a:solidFill>
          <a:schemeClr val="accent5"/>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DAEAF419-355C-4E94-9163-80A7BF14E17E}"/>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20653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nhold med bilde beige">
    <p:bg>
      <p:bgPr>
        <a:solidFill>
          <a:schemeClr val="accen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1203727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nhold med bilde hvit">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2278106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nhold x4 bei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2366665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x4 hvi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3037009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lsides innhold beige">
    <p:bg>
      <p:bgPr>
        <a:solidFill>
          <a:schemeClr val="accent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9" name="Text Placeholder 28">
            <a:extLst>
              <a:ext uri="{FF2B5EF4-FFF2-40B4-BE49-F238E27FC236}">
                <a16:creationId xmlns:a16="http://schemas.microsoft.com/office/drawing/2014/main" id="{BDC3D71E-2C7E-4D10-8030-00FB157B72DE}"/>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919721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lsides innhold hvit">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Text Placeholder 28">
            <a:extLst>
              <a:ext uri="{FF2B5EF4-FFF2-40B4-BE49-F238E27FC236}">
                <a16:creationId xmlns:a16="http://schemas.microsoft.com/office/drawing/2014/main" id="{D1490C7D-5C03-4FA9-B2F9-D00D4A4BC6CA}"/>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29127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gu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85596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nhold med smalt bilde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41477843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 med smalt bilde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3258673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 2 spalter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1488924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 2 spalter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1773287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o lilla">
    <p:bg>
      <p:bgPr>
        <a:solidFill>
          <a:schemeClr val="accent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2358872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beige">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4C47A79-84E4-4CEB-B400-95EAB6C4C81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3362533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ogo gul">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EDFFE05-C4D7-4204-9829-383F29C798E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3140496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Overskrift og bredt bilde">
    <p:spTree>
      <p:nvGrpSpPr>
        <p:cNvPr id="1" name=""/>
        <p:cNvGrpSpPr/>
        <p:nvPr/>
      </p:nvGrpSpPr>
      <p:grpSpPr>
        <a:xfrm>
          <a:off x="0" y="0"/>
          <a:ext cx="0" cy="0"/>
          <a:chOff x="0" y="0"/>
          <a:chExt cx="0" cy="0"/>
        </a:xfrm>
      </p:grpSpPr>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761256" y="1917701"/>
            <a:ext cx="10663933"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Tree>
    <p:extLst>
      <p:ext uri="{BB962C8B-B14F-4D97-AF65-F5344CB8AC3E}">
        <p14:creationId xmlns:p14="http://schemas.microsoft.com/office/powerpoint/2010/main" val="20037140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tel med bilde lilla">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515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3758661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tel med bilde beige">
    <p:bg>
      <p:bgPr>
        <a:solidFill>
          <a:schemeClr val="accent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03610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ark lilla">
    <p:bg>
      <p:bgPr>
        <a:solidFill>
          <a:schemeClr val="accent1"/>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lIns="288000" rIns="288000" anchor="ctr">
            <a:noAutofit/>
          </a:bodyPr>
          <a:lstStyle>
            <a:lvl1pPr marL="0" indent="0">
              <a:buNone/>
              <a:defRPr sz="275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989885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tel med bilde gul">
    <p:bg>
      <p:bgPr>
        <a:solidFill>
          <a:schemeClr val="accent5"/>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32CC5D6-CD45-4B98-927F-9E688AE8D0DF}"/>
              </a:ext>
            </a:extLst>
          </p:cNvPr>
          <p:cNvSpPr>
            <a:spLocks noGrp="1"/>
          </p:cNvSpPr>
          <p:nvPr>
            <p:ph type="pic" sz="quarter" idx="13"/>
          </p:nvPr>
        </p:nvSpPr>
        <p:spPr>
          <a:xfrm>
            <a:off x="7416800" y="0"/>
            <a:ext cx="4775201" cy="6858000"/>
          </a:xfrm>
          <a:custGeom>
            <a:avLst/>
            <a:gdLst>
              <a:gd name="connsiteX0" fmla="*/ 317500 w 4775201"/>
              <a:gd name="connsiteY0" fmla="*/ 3016250 h 6858000"/>
              <a:gd name="connsiteX1" fmla="*/ 317500 w 4775201"/>
              <a:gd name="connsiteY1" fmla="*/ 3841750 h 6858000"/>
              <a:gd name="connsiteX2" fmla="*/ 0 w 4775201"/>
              <a:gd name="connsiteY2" fmla="*/ 3429000 h 6858000"/>
              <a:gd name="connsiteX3" fmla="*/ 317501 w 4775201"/>
              <a:gd name="connsiteY3" fmla="*/ 0 h 6858000"/>
              <a:gd name="connsiteX4" fmla="*/ 4775201 w 4775201"/>
              <a:gd name="connsiteY4" fmla="*/ 0 h 6858000"/>
              <a:gd name="connsiteX5" fmla="*/ 4775201 w 4775201"/>
              <a:gd name="connsiteY5" fmla="*/ 6858000 h 6858000"/>
              <a:gd name="connsiteX6" fmla="*/ 317501 w 47752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1" h="6858000">
                <a:moveTo>
                  <a:pt x="317500" y="3016250"/>
                </a:moveTo>
                <a:lnTo>
                  <a:pt x="317500" y="3841750"/>
                </a:lnTo>
                <a:lnTo>
                  <a:pt x="0" y="3429000"/>
                </a:lnTo>
                <a:close/>
                <a:moveTo>
                  <a:pt x="317501" y="0"/>
                </a:moveTo>
                <a:lnTo>
                  <a:pt x="4775201" y="0"/>
                </a:lnTo>
                <a:lnTo>
                  <a:pt x="4775201" y="6858000"/>
                </a:lnTo>
                <a:lnTo>
                  <a:pt x="317501" y="6858000"/>
                </a:lnTo>
                <a:close/>
              </a:path>
            </a:pathLst>
          </a:custGeom>
          <a:solidFill>
            <a:schemeClr val="lt2"/>
          </a:solidFill>
        </p:spPr>
        <p:txBody>
          <a:bodyPr wrap="square">
            <a:noAutofit/>
          </a:bodyPr>
          <a:lstStyle/>
          <a:p>
            <a:r>
              <a:rPr lang="nb-NO"/>
              <a:t>Klikk på ikonet for å legge til et bilde</a:t>
            </a:r>
          </a:p>
        </p:txBody>
      </p:sp>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6061528"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6061528"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51510" y="5879782"/>
            <a:ext cx="3242309"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30713575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tel li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2" y="1308101"/>
            <a:ext cx="7195638" cy="1587274"/>
          </a:xfrm>
        </p:spPr>
        <p:txBody>
          <a:bodyPr anchor="b">
            <a:normAutofit/>
          </a:bodyPr>
          <a:lstStyle>
            <a:lvl1pPr>
              <a:defRPr sz="3000" b="1">
                <a:solidFill>
                  <a:schemeClr val="accent2"/>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2" y="3048000"/>
            <a:ext cx="7195638" cy="838200"/>
          </a:xfrm>
        </p:spPr>
        <p:txBody>
          <a:bodyPr>
            <a:normAutofit/>
          </a:bodyPr>
          <a:lstStyle>
            <a:lvl1pPr marL="0" indent="0">
              <a:buNone/>
              <a:defRPr sz="2000">
                <a:solidFill>
                  <a:schemeClr val="accent2"/>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96910"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anchor="ctr">
            <a:noAutofit/>
          </a:bodyPr>
          <a:lstStyle>
            <a:lvl1pPr marL="0" indent="0">
              <a:buNone/>
              <a:defRPr sz="1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1510664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tel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pic>
        <p:nvPicPr>
          <p:cNvPr id="8" name="Graphic 7">
            <a:extLst>
              <a:ext uri="{FF2B5EF4-FFF2-40B4-BE49-F238E27FC236}">
                <a16:creationId xmlns:a16="http://schemas.microsoft.com/office/drawing/2014/main" id="{1678DB3C-F2EB-4321-99E1-D88A5534C3B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Tree>
    <p:extLst>
      <p:ext uri="{BB962C8B-B14F-4D97-AF65-F5344CB8AC3E}">
        <p14:creationId xmlns:p14="http://schemas.microsoft.com/office/powerpoint/2010/main" val="2547612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tel gu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8F07-D942-460C-916A-9205A1778B69}"/>
              </a:ext>
            </a:extLst>
          </p:cNvPr>
          <p:cNvSpPr>
            <a:spLocks noGrp="1"/>
          </p:cNvSpPr>
          <p:nvPr>
            <p:ph type="title"/>
          </p:nvPr>
        </p:nvSpPr>
        <p:spPr>
          <a:xfrm>
            <a:off x="1101271" y="1308101"/>
            <a:ext cx="7195637" cy="1587274"/>
          </a:xfrm>
        </p:spPr>
        <p:txBody>
          <a:bodyPr anchor="b">
            <a:normAutofit/>
          </a:bodyPr>
          <a:lstStyle>
            <a:lvl1pPr>
              <a:defRPr sz="3000" b="1">
                <a:solidFill>
                  <a:schemeClr val="dk1"/>
                </a:solidFill>
              </a:defRPr>
            </a:lvl1pPr>
          </a:lstStyle>
          <a:p>
            <a:r>
              <a:rPr lang="nb-NO"/>
              <a:t>Klikk for å redigere tittelstil</a:t>
            </a:r>
          </a:p>
        </p:txBody>
      </p:sp>
      <p:sp>
        <p:nvSpPr>
          <p:cNvPr id="23" name="Text Placeholder 22">
            <a:extLst>
              <a:ext uri="{FF2B5EF4-FFF2-40B4-BE49-F238E27FC236}">
                <a16:creationId xmlns:a16="http://schemas.microsoft.com/office/drawing/2014/main" id="{AA7FC1D9-9623-4D05-B439-E8FA943813D3}"/>
              </a:ext>
            </a:extLst>
          </p:cNvPr>
          <p:cNvSpPr>
            <a:spLocks noGrp="1"/>
          </p:cNvSpPr>
          <p:nvPr>
            <p:ph type="body" sz="quarter" idx="14"/>
          </p:nvPr>
        </p:nvSpPr>
        <p:spPr>
          <a:xfrm>
            <a:off x="1101271" y="3048000"/>
            <a:ext cx="7195637" cy="838200"/>
          </a:xfrm>
        </p:spPr>
        <p:txBody>
          <a:bodyPr>
            <a:normAutofit/>
          </a:bodyPr>
          <a:lstStyle>
            <a:lvl1pPr marL="0" indent="0">
              <a:buNone/>
              <a:defRPr sz="2000">
                <a:solidFill>
                  <a:schemeClr val="dk1"/>
                </a:solidFill>
              </a:defRPr>
            </a:lvl1pPr>
          </a:lstStyle>
          <a:p>
            <a:pPr lvl="0"/>
            <a:r>
              <a:rPr lang="nb-NO"/>
              <a:t>Klikk for å redigere tekststiler i malen</a:t>
            </a:r>
          </a:p>
        </p:txBody>
      </p:sp>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8296909" y="5879782"/>
            <a:ext cx="3242310" cy="345595"/>
          </a:xfrm>
          <a:prstGeom prst="rect">
            <a:avLst/>
          </a:prstGeom>
        </p:spPr>
      </p:pic>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1181101" y="4038825"/>
            <a:ext cx="2924174" cy="469675"/>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anchor="ctr">
            <a:noAutofit/>
          </a:bodyPr>
          <a:lstStyle>
            <a:lvl1pPr marL="0" indent="0">
              <a:buNone/>
              <a:defRPr sz="150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3910092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killeark lilla">
    <p:bg>
      <p:bgPr>
        <a:solidFill>
          <a:schemeClr val="accent1"/>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1BBBC2DA-C712-461F-82D8-1CD2F025FF48}"/>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accent2"/>
            </a:solidFill>
          </a:ln>
        </p:spPr>
        <p:txBody>
          <a:bodyPr wrap="square" lIns="288000" rIns="288000" anchor="ctr">
            <a:noAutofit/>
          </a:bodyPr>
          <a:lstStyle>
            <a:lvl1pPr marL="0" indent="0">
              <a:buNone/>
              <a:defRPr sz="275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3752546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killeark beige">
    <p:bg>
      <p:bgPr>
        <a:solidFill>
          <a:schemeClr val="accent2"/>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0956959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killeark gul">
    <p:bg>
      <p:bgPr>
        <a:solidFill>
          <a:schemeClr val="accent5"/>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DAEAF419-355C-4E94-9163-80A7BF14E17E}"/>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2968225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nhold med bilde beige">
    <p:bg>
      <p:bgPr>
        <a:solidFill>
          <a:schemeClr val="accen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2487218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nhold med bilde hvit">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17" name="Picture Placeholder 16">
            <a:extLst>
              <a:ext uri="{FF2B5EF4-FFF2-40B4-BE49-F238E27FC236}">
                <a16:creationId xmlns:a16="http://schemas.microsoft.com/office/drawing/2014/main" id="{E733515B-F7BA-43D9-90A7-C41F6BDBAA8A}"/>
              </a:ext>
            </a:extLst>
          </p:cNvPr>
          <p:cNvSpPr>
            <a:spLocks noGrp="1"/>
          </p:cNvSpPr>
          <p:nvPr>
            <p:ph type="pic" sz="quarter" idx="11"/>
          </p:nvPr>
        </p:nvSpPr>
        <p:spPr>
          <a:xfrm>
            <a:off x="4780029" y="0"/>
            <a:ext cx="7411971"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242513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nhold x4 beig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1676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ark beige">
    <p:bg>
      <p:bgPr>
        <a:solidFill>
          <a:schemeClr val="accent2"/>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3351444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nhold x4 hvi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D783E-BB8D-451C-BE4B-F42C2A560975}"/>
              </a:ext>
            </a:extLst>
          </p:cNvPr>
          <p:cNvSpPr/>
          <p:nvPr userDrawn="1"/>
        </p:nvSpPr>
        <p:spPr>
          <a:xfrm>
            <a:off x="4780029" y="0"/>
            <a:ext cx="7411971" cy="6858000"/>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 Placeholder 13">
            <a:extLst>
              <a:ext uri="{FF2B5EF4-FFF2-40B4-BE49-F238E27FC236}">
                <a16:creationId xmlns:a16="http://schemas.microsoft.com/office/drawing/2014/main" id="{1947E207-8006-41AB-9C00-7EEF208B8099}"/>
              </a:ext>
            </a:extLst>
          </p:cNvPr>
          <p:cNvSpPr>
            <a:spLocks noGrp="1"/>
          </p:cNvSpPr>
          <p:nvPr>
            <p:ph type="body" sz="quarter" idx="10"/>
          </p:nvPr>
        </p:nvSpPr>
        <p:spPr>
          <a:xfrm>
            <a:off x="647702" y="1905001"/>
            <a:ext cx="3486149" cy="4133850"/>
          </a:xfrm>
          <a:custGeom>
            <a:avLst/>
            <a:gdLst>
              <a:gd name="connsiteX0" fmla="*/ 85724 w 3486149"/>
              <a:gd name="connsiteY0" fmla="*/ 0 h 4133850"/>
              <a:gd name="connsiteX1" fmla="*/ 3400426 w 3486149"/>
              <a:gd name="connsiteY1" fmla="*/ 0 h 4133850"/>
              <a:gd name="connsiteX2" fmla="*/ 3479413 w 3486149"/>
              <a:gd name="connsiteY2" fmla="*/ 52356 h 4133850"/>
              <a:gd name="connsiteX3" fmla="*/ 3486149 w 3486149"/>
              <a:gd name="connsiteY3" fmla="*/ 85719 h 4133850"/>
              <a:gd name="connsiteX4" fmla="*/ 3486149 w 3486149"/>
              <a:gd name="connsiteY4" fmla="*/ 4048131 h 4133850"/>
              <a:gd name="connsiteX5" fmla="*/ 3479413 w 3486149"/>
              <a:gd name="connsiteY5" fmla="*/ 4081494 h 4133850"/>
              <a:gd name="connsiteX6" fmla="*/ 3400426 w 3486149"/>
              <a:gd name="connsiteY6" fmla="*/ 4133850 h 4133850"/>
              <a:gd name="connsiteX7" fmla="*/ 85724 w 3486149"/>
              <a:gd name="connsiteY7" fmla="*/ 4133850 h 4133850"/>
              <a:gd name="connsiteX8" fmla="*/ 0 w 3486149"/>
              <a:gd name="connsiteY8" fmla="*/ 4048126 h 4133850"/>
              <a:gd name="connsiteX9" fmla="*/ 0 w 3486149"/>
              <a:gd name="connsiteY9" fmla="*/ 85724 h 4133850"/>
              <a:gd name="connsiteX10" fmla="*/ 85724 w 3486149"/>
              <a:gd name="connsiteY10" fmla="*/ 0 h 41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149" h="4133850">
                <a:moveTo>
                  <a:pt x="85724" y="0"/>
                </a:moveTo>
                <a:lnTo>
                  <a:pt x="3400426" y="0"/>
                </a:lnTo>
                <a:cubicBezTo>
                  <a:pt x="3435934" y="0"/>
                  <a:pt x="3466400" y="21589"/>
                  <a:pt x="3479413" y="52356"/>
                </a:cubicBezTo>
                <a:lnTo>
                  <a:pt x="3486149" y="85719"/>
                </a:lnTo>
                <a:lnTo>
                  <a:pt x="3486149" y="4048131"/>
                </a:lnTo>
                <a:lnTo>
                  <a:pt x="3479413" y="4081494"/>
                </a:lnTo>
                <a:cubicBezTo>
                  <a:pt x="3466400" y="4112262"/>
                  <a:pt x="3435934" y="4133850"/>
                  <a:pt x="3400426" y="4133850"/>
                </a:cubicBezTo>
                <a:lnTo>
                  <a:pt x="85724" y="4133850"/>
                </a:lnTo>
                <a:cubicBezTo>
                  <a:pt x="38380" y="4133850"/>
                  <a:pt x="0" y="4095470"/>
                  <a:pt x="0" y="4048126"/>
                </a:cubicBezTo>
                <a:lnTo>
                  <a:pt x="0" y="85724"/>
                </a:lnTo>
                <a:cubicBezTo>
                  <a:pt x="0" y="38380"/>
                  <a:pt x="38380" y="0"/>
                  <a:pt x="85724" y="0"/>
                </a:cubicBezTo>
                <a:close/>
              </a:path>
            </a:pathLst>
          </a:custGeom>
          <a:ln>
            <a:solidFill>
              <a:schemeClr val="dk1"/>
            </a:solidFill>
          </a:ln>
        </p:spPr>
        <p:txBody>
          <a:bodyPr wrap="square" lIns="252000" tIns="252000" rIns="252000" bIns="252000">
            <a:noAutofit/>
          </a:bodyPr>
          <a:lstStyle>
            <a:lvl1pPr marL="0" indent="0">
              <a:buNone/>
              <a:defRPr sz="1500"/>
            </a:lvl1pPr>
          </a:lstStyle>
          <a:p>
            <a:pPr lvl="0"/>
            <a:r>
              <a:rPr lang="nb-NO"/>
              <a:t>Klikk for å redigere tekststiler i malen</a:t>
            </a:r>
          </a:p>
        </p:txBody>
      </p:sp>
      <p:sp>
        <p:nvSpPr>
          <p:cNvPr id="15" name="Title 14">
            <a:extLst>
              <a:ext uri="{FF2B5EF4-FFF2-40B4-BE49-F238E27FC236}">
                <a16:creationId xmlns:a16="http://schemas.microsoft.com/office/drawing/2014/main" id="{5DEBEFDE-14BF-42A3-86CE-2BFA26B82899}"/>
              </a:ext>
            </a:extLst>
          </p:cNvPr>
          <p:cNvSpPr>
            <a:spLocks noGrp="1"/>
          </p:cNvSpPr>
          <p:nvPr>
            <p:ph type="title"/>
          </p:nvPr>
        </p:nvSpPr>
        <p:spPr>
          <a:xfrm>
            <a:off x="542926" y="307975"/>
            <a:ext cx="3590926" cy="1325563"/>
          </a:xfrm>
        </p:spPr>
        <p:txBody>
          <a:bodyPr anchor="b"/>
          <a:lstStyle>
            <a:lvl1pPr>
              <a:defRPr sz="3000" b="1"/>
            </a:lvl1pPr>
          </a:lstStyle>
          <a:p>
            <a:r>
              <a:rPr lang="nb-NO"/>
              <a:t>Klikk for å redigere tittelstil</a:t>
            </a:r>
          </a:p>
        </p:txBody>
      </p:sp>
      <p:sp>
        <p:nvSpPr>
          <p:cNvPr id="6" name="Content Placeholder 5">
            <a:extLst>
              <a:ext uri="{FF2B5EF4-FFF2-40B4-BE49-F238E27FC236}">
                <a16:creationId xmlns:a16="http://schemas.microsoft.com/office/drawing/2014/main" id="{6C8955DC-CF3F-42C6-8901-885DB2344709}"/>
              </a:ext>
            </a:extLst>
          </p:cNvPr>
          <p:cNvSpPr>
            <a:spLocks noGrp="1"/>
          </p:cNvSpPr>
          <p:nvPr>
            <p:ph sz="quarter" idx="11"/>
          </p:nvPr>
        </p:nvSpPr>
        <p:spPr>
          <a:xfrm>
            <a:off x="5270500"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0" name="Content Placeholder 5">
            <a:extLst>
              <a:ext uri="{FF2B5EF4-FFF2-40B4-BE49-F238E27FC236}">
                <a16:creationId xmlns:a16="http://schemas.microsoft.com/office/drawing/2014/main" id="{272C3E2B-8F38-4261-88B8-52BF4E82D831}"/>
              </a:ext>
            </a:extLst>
          </p:cNvPr>
          <p:cNvSpPr>
            <a:spLocks noGrp="1"/>
          </p:cNvSpPr>
          <p:nvPr>
            <p:ph sz="quarter" idx="12"/>
          </p:nvPr>
        </p:nvSpPr>
        <p:spPr>
          <a:xfrm>
            <a:off x="5270500"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1" name="Content Placeholder 5">
            <a:extLst>
              <a:ext uri="{FF2B5EF4-FFF2-40B4-BE49-F238E27FC236}">
                <a16:creationId xmlns:a16="http://schemas.microsoft.com/office/drawing/2014/main" id="{B8E2EBA0-C9C0-464E-BF1A-22F75B4102FB}"/>
              </a:ext>
            </a:extLst>
          </p:cNvPr>
          <p:cNvSpPr>
            <a:spLocks noGrp="1"/>
          </p:cNvSpPr>
          <p:nvPr>
            <p:ph sz="quarter" idx="13"/>
          </p:nvPr>
        </p:nvSpPr>
        <p:spPr>
          <a:xfrm>
            <a:off x="8512174" y="7747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
        <p:nvSpPr>
          <p:cNvPr id="12" name="Content Placeholder 5">
            <a:extLst>
              <a:ext uri="{FF2B5EF4-FFF2-40B4-BE49-F238E27FC236}">
                <a16:creationId xmlns:a16="http://schemas.microsoft.com/office/drawing/2014/main" id="{BCA0BC4D-21BD-44F2-B3C9-49994BC8D2F7}"/>
              </a:ext>
            </a:extLst>
          </p:cNvPr>
          <p:cNvSpPr>
            <a:spLocks noGrp="1"/>
          </p:cNvSpPr>
          <p:nvPr>
            <p:ph sz="quarter" idx="14"/>
          </p:nvPr>
        </p:nvSpPr>
        <p:spPr>
          <a:xfrm>
            <a:off x="8512174" y="3581400"/>
            <a:ext cx="3136900" cy="2654300"/>
          </a:xfrm>
        </p:spPr>
        <p:txBody>
          <a:bodyPr>
            <a:normAutofit/>
          </a:bodyPr>
          <a:lstStyle>
            <a:lvl1pPr>
              <a:defRPr sz="1100"/>
            </a:lvl1pPr>
            <a:lvl2pPr>
              <a:defRPr sz="1100"/>
            </a:lvl2pPr>
            <a:lvl3pPr>
              <a:defRPr sz="1100"/>
            </a:lvl3pPr>
            <a:lvl4pPr>
              <a:defRPr sz="1100"/>
            </a:lvl4pPr>
            <a:lvl5pPr>
              <a:defRPr sz="1100"/>
            </a:lvl5pPr>
          </a:lstStyle>
          <a:p>
            <a:pPr lvl="0"/>
            <a:r>
              <a:rPr lang="nb-NO"/>
              <a:t>Klikk for å redigere tekststiler i malen</a:t>
            </a:r>
          </a:p>
        </p:txBody>
      </p:sp>
    </p:spTree>
    <p:extLst>
      <p:ext uri="{BB962C8B-B14F-4D97-AF65-F5344CB8AC3E}">
        <p14:creationId xmlns:p14="http://schemas.microsoft.com/office/powerpoint/2010/main" val="20291447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lsides innhold beige">
    <p:bg>
      <p:bgPr>
        <a:solidFill>
          <a:schemeClr val="accent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9" name="Text Placeholder 28">
            <a:extLst>
              <a:ext uri="{FF2B5EF4-FFF2-40B4-BE49-F238E27FC236}">
                <a16:creationId xmlns:a16="http://schemas.microsoft.com/office/drawing/2014/main" id="{BDC3D71E-2C7E-4D10-8030-00FB157B72DE}"/>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30999253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lsides innhold hvit">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82581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Text Placeholder 28">
            <a:extLst>
              <a:ext uri="{FF2B5EF4-FFF2-40B4-BE49-F238E27FC236}">
                <a16:creationId xmlns:a16="http://schemas.microsoft.com/office/drawing/2014/main" id="{D1490C7D-5C03-4FA9-B2F9-D00D4A4BC6CA}"/>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41366857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nhold med smalt bilde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4080017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nhold med smalt bilde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647700" y="6381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542926" y="1962150"/>
            <a:ext cx="6035674"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5" name="Picture Placeholder 4">
            <a:extLst>
              <a:ext uri="{FF2B5EF4-FFF2-40B4-BE49-F238E27FC236}">
                <a16:creationId xmlns:a16="http://schemas.microsoft.com/office/drawing/2014/main" id="{FB0CAEEF-79C6-4C21-8BC7-CEF63A16B751}"/>
              </a:ext>
            </a:extLst>
          </p:cNvPr>
          <p:cNvSpPr>
            <a:spLocks noGrp="1"/>
          </p:cNvSpPr>
          <p:nvPr>
            <p:ph type="pic" sz="quarter" idx="17"/>
          </p:nvPr>
        </p:nvSpPr>
        <p:spPr>
          <a:xfrm>
            <a:off x="6997700" y="0"/>
            <a:ext cx="5194300" cy="6858000"/>
          </a:xfrm>
          <a:solidFill>
            <a:schemeClr val="lt2"/>
          </a:solidFill>
        </p:spPr>
        <p:txBody>
          <a:bodyPr/>
          <a:lstStyle/>
          <a:p>
            <a:r>
              <a:rPr lang="nb-NO"/>
              <a:t>Klikk på ikonet for å legge til et bilde</a:t>
            </a:r>
          </a:p>
        </p:txBody>
      </p:sp>
    </p:spTree>
    <p:extLst>
      <p:ext uri="{BB962C8B-B14F-4D97-AF65-F5344CB8AC3E}">
        <p14:creationId xmlns:p14="http://schemas.microsoft.com/office/powerpoint/2010/main" val="3795691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nhold 2 spalter gul">
    <p:bg>
      <p:bgPr>
        <a:solidFill>
          <a:srgbClr val="FFF1D9"/>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6512840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nhold 2 spalter hvit">
    <p:bg>
      <p:bgPr>
        <a:solidFill>
          <a:schemeClr val="bg1"/>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2A0E8E22-1744-48BF-BE4C-61D5EAFABD91}"/>
              </a:ext>
            </a:extLst>
          </p:cNvPr>
          <p:cNvSpPr>
            <a:spLocks noGrp="1"/>
          </p:cNvSpPr>
          <p:nvPr>
            <p:ph type="body" sz="quarter" idx="15"/>
          </p:nvPr>
        </p:nvSpPr>
        <p:spPr>
          <a:xfrm>
            <a:off x="889000"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C182F3CD-D756-4AF1-B48B-84484F96AA4B}"/>
              </a:ext>
            </a:extLst>
          </p:cNvPr>
          <p:cNvSpPr>
            <a:spLocks noGrp="1"/>
          </p:cNvSpPr>
          <p:nvPr>
            <p:ph type="body" sz="quarter" idx="16"/>
          </p:nvPr>
        </p:nvSpPr>
        <p:spPr>
          <a:xfrm>
            <a:off x="774700"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7" name="Text Placeholder 28">
            <a:extLst>
              <a:ext uri="{FF2B5EF4-FFF2-40B4-BE49-F238E27FC236}">
                <a16:creationId xmlns:a16="http://schemas.microsoft.com/office/drawing/2014/main" id="{5090B79C-482D-49EA-ADCC-162A1DF16A3C}"/>
              </a:ext>
            </a:extLst>
          </p:cNvPr>
          <p:cNvSpPr>
            <a:spLocks noGrp="1"/>
          </p:cNvSpPr>
          <p:nvPr>
            <p:ph type="body" sz="quarter" idx="17"/>
          </p:nvPr>
        </p:nvSpPr>
        <p:spPr>
          <a:xfrm>
            <a:off x="6667502" y="625475"/>
            <a:ext cx="46482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
        <p:nvSpPr>
          <p:cNvPr id="9" name="Text Placeholder 7">
            <a:extLst>
              <a:ext uri="{FF2B5EF4-FFF2-40B4-BE49-F238E27FC236}">
                <a16:creationId xmlns:a16="http://schemas.microsoft.com/office/drawing/2014/main" id="{5DEC8627-E6DD-4D63-95C9-DE162A8B5070}"/>
              </a:ext>
            </a:extLst>
          </p:cNvPr>
          <p:cNvSpPr>
            <a:spLocks noGrp="1"/>
          </p:cNvSpPr>
          <p:nvPr>
            <p:ph type="body" sz="quarter" idx="18"/>
          </p:nvPr>
        </p:nvSpPr>
        <p:spPr>
          <a:xfrm>
            <a:off x="6553202" y="1962150"/>
            <a:ext cx="4864100" cy="4425949"/>
          </a:xfrm>
        </p:spPr>
        <p:txBody>
          <a:bodyPr>
            <a:normAutofit/>
          </a:bodyPr>
          <a:lstStyle>
            <a:lvl1pPr>
              <a:buClr>
                <a:schemeClr val="accent4"/>
              </a:buCl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33513134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go lilla">
    <p:bg>
      <p:bgPr>
        <a:solidFill>
          <a:schemeClr val="accent1"/>
        </a:solid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8FFDC95A-B5A5-4A1D-91A1-76DD09E980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471525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 beige">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4C47A79-84E4-4CEB-B400-95EAB6C4C81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2300997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ogo gul">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EDFFE05-C4D7-4204-9829-383F29C798E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593867" y="3162299"/>
            <a:ext cx="5004266" cy="533402"/>
          </a:xfrm>
          <a:prstGeom prst="rect">
            <a:avLst/>
          </a:prstGeom>
        </p:spPr>
      </p:pic>
    </p:spTree>
    <p:extLst>
      <p:ext uri="{BB962C8B-B14F-4D97-AF65-F5344CB8AC3E}">
        <p14:creationId xmlns:p14="http://schemas.microsoft.com/office/powerpoint/2010/main" val="234213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gul">
    <p:bg>
      <p:bgPr>
        <a:solidFill>
          <a:schemeClr val="accent5"/>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DAEAF419-355C-4E94-9163-80A7BF14E17E}"/>
              </a:ext>
            </a:extLst>
          </p:cNvPr>
          <p:cNvSpPr>
            <a:spLocks noGrp="1"/>
          </p:cNvSpPr>
          <p:nvPr>
            <p:ph type="body" sz="quarter" idx="15"/>
          </p:nvPr>
        </p:nvSpPr>
        <p:spPr>
          <a:xfrm>
            <a:off x="647700" y="638175"/>
            <a:ext cx="7048500" cy="919163"/>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wrap="square" lIns="288000" rIns="288000" anchor="ctr">
            <a:noAutofit/>
          </a:bodyPr>
          <a:lstStyle>
            <a:lvl1pPr marL="0" indent="0">
              <a:buNone/>
              <a:defRPr sz="2750">
                <a:solidFill>
                  <a:schemeClr val="dk1"/>
                </a:solidFill>
              </a:defRPr>
            </a:lvl1pPr>
          </a:lstStyle>
          <a:p>
            <a:pPr lvl="0"/>
            <a:r>
              <a:rPr lang="nb-NO"/>
              <a:t>Klikk for å redigere tekststiler i malen</a:t>
            </a:r>
          </a:p>
        </p:txBody>
      </p:sp>
    </p:spTree>
    <p:extLst>
      <p:ext uri="{BB962C8B-B14F-4D97-AF65-F5344CB8AC3E}">
        <p14:creationId xmlns:p14="http://schemas.microsoft.com/office/powerpoint/2010/main" val="119028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2C839-83AF-4EEA-A164-4C4A0D1AD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Text Placeholder 2">
            <a:extLst>
              <a:ext uri="{FF2B5EF4-FFF2-40B4-BE49-F238E27FC236}">
                <a16:creationId xmlns:a16="http://schemas.microsoft.com/office/drawing/2014/main" id="{32797304-C762-46D3-8BAC-7539CA71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B0764FBA-B70A-4470-8C83-E589F3DCE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C60DD-71B1-4D3D-A5E1-54C2BCD1CA05}" type="datetimeFigureOut">
              <a:rPr lang="nb-NO" smtClean="0"/>
              <a:t>13.06.2024</a:t>
            </a:fld>
            <a:endParaRPr lang="nb-NO"/>
          </a:p>
        </p:txBody>
      </p:sp>
      <p:sp>
        <p:nvSpPr>
          <p:cNvPr id="5" name="Footer Placeholder 4">
            <a:extLst>
              <a:ext uri="{FF2B5EF4-FFF2-40B4-BE49-F238E27FC236}">
                <a16:creationId xmlns:a16="http://schemas.microsoft.com/office/drawing/2014/main" id="{3588A08A-A9AA-41A6-AE8F-80DFFAB8E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50F1D11-547A-49EA-88D2-A17C25BF9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81A13-912E-4482-92C9-90E1212110DD}" type="slidenum">
              <a:rPr lang="nb-NO" smtClean="0"/>
              <a:t>‹#›</a:t>
            </a:fld>
            <a:endParaRPr lang="nb-NO"/>
          </a:p>
        </p:txBody>
      </p:sp>
    </p:spTree>
    <p:extLst>
      <p:ext uri="{BB962C8B-B14F-4D97-AF65-F5344CB8AC3E}">
        <p14:creationId xmlns:p14="http://schemas.microsoft.com/office/powerpoint/2010/main" val="3732529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2C839-83AF-4EEA-A164-4C4A0D1AD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Text Placeholder 2">
            <a:extLst>
              <a:ext uri="{FF2B5EF4-FFF2-40B4-BE49-F238E27FC236}">
                <a16:creationId xmlns:a16="http://schemas.microsoft.com/office/drawing/2014/main" id="{32797304-C762-46D3-8BAC-7539CA71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B0764FBA-B70A-4470-8C83-E589F3DCE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C60DD-71B1-4D3D-A5E1-54C2BCD1CA05}" type="datetimeFigureOut">
              <a:rPr lang="nb-NO" smtClean="0"/>
              <a:t>13.06.2024</a:t>
            </a:fld>
            <a:endParaRPr lang="nb-NO"/>
          </a:p>
        </p:txBody>
      </p:sp>
      <p:sp>
        <p:nvSpPr>
          <p:cNvPr id="5" name="Footer Placeholder 4">
            <a:extLst>
              <a:ext uri="{FF2B5EF4-FFF2-40B4-BE49-F238E27FC236}">
                <a16:creationId xmlns:a16="http://schemas.microsoft.com/office/drawing/2014/main" id="{3588A08A-A9AA-41A6-AE8F-80DFFAB8E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50F1D11-547A-49EA-88D2-A17C25BF9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81A13-912E-4482-92C9-90E1212110DD}" type="slidenum">
              <a:rPr lang="nb-NO" smtClean="0"/>
              <a:t>‹#›</a:t>
            </a:fld>
            <a:endParaRPr lang="nb-NO"/>
          </a:p>
        </p:txBody>
      </p:sp>
    </p:spTree>
    <p:extLst>
      <p:ext uri="{BB962C8B-B14F-4D97-AF65-F5344CB8AC3E}">
        <p14:creationId xmlns:p14="http://schemas.microsoft.com/office/powerpoint/2010/main" val="12605425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2C839-83AF-4EEA-A164-4C4A0D1AD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Text Placeholder 2">
            <a:extLst>
              <a:ext uri="{FF2B5EF4-FFF2-40B4-BE49-F238E27FC236}">
                <a16:creationId xmlns:a16="http://schemas.microsoft.com/office/drawing/2014/main" id="{32797304-C762-46D3-8BAC-7539CA71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B0764FBA-B70A-4470-8C83-E589F3DCE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C60DD-71B1-4D3D-A5E1-54C2BCD1CA05}" type="datetimeFigureOut">
              <a:rPr lang="nb-NO" smtClean="0"/>
              <a:t>13.06.2024</a:t>
            </a:fld>
            <a:endParaRPr lang="nb-NO"/>
          </a:p>
        </p:txBody>
      </p:sp>
      <p:sp>
        <p:nvSpPr>
          <p:cNvPr id="5" name="Footer Placeholder 4">
            <a:extLst>
              <a:ext uri="{FF2B5EF4-FFF2-40B4-BE49-F238E27FC236}">
                <a16:creationId xmlns:a16="http://schemas.microsoft.com/office/drawing/2014/main" id="{3588A08A-A9AA-41A6-AE8F-80DFFAB8E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50F1D11-547A-49EA-88D2-A17C25BF9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81A13-912E-4482-92C9-90E1212110DD}" type="slidenum">
              <a:rPr lang="nb-NO" smtClean="0"/>
              <a:t>‹#›</a:t>
            </a:fld>
            <a:endParaRPr lang="nb-NO"/>
          </a:p>
        </p:txBody>
      </p:sp>
    </p:spTree>
    <p:extLst>
      <p:ext uri="{BB962C8B-B14F-4D97-AF65-F5344CB8AC3E}">
        <p14:creationId xmlns:p14="http://schemas.microsoft.com/office/powerpoint/2010/main" val="28013768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2C839-83AF-4EEA-A164-4C4A0D1AD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Text Placeholder 2">
            <a:extLst>
              <a:ext uri="{FF2B5EF4-FFF2-40B4-BE49-F238E27FC236}">
                <a16:creationId xmlns:a16="http://schemas.microsoft.com/office/drawing/2014/main" id="{32797304-C762-46D3-8BAC-7539CA712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B0764FBA-B70A-4470-8C83-E589F3DCE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C60DD-71B1-4D3D-A5E1-54C2BCD1CA05}" type="datetimeFigureOut">
              <a:rPr lang="nb-NO" smtClean="0"/>
              <a:t>13.06.2024</a:t>
            </a:fld>
            <a:endParaRPr lang="nb-NO"/>
          </a:p>
        </p:txBody>
      </p:sp>
      <p:sp>
        <p:nvSpPr>
          <p:cNvPr id="5" name="Footer Placeholder 4">
            <a:extLst>
              <a:ext uri="{FF2B5EF4-FFF2-40B4-BE49-F238E27FC236}">
                <a16:creationId xmlns:a16="http://schemas.microsoft.com/office/drawing/2014/main" id="{3588A08A-A9AA-41A6-AE8F-80DFFAB8E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50F1D11-547A-49EA-88D2-A17C25BF9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81A13-912E-4482-92C9-90E1212110DD}" type="slidenum">
              <a:rPr lang="nb-NO" smtClean="0"/>
              <a:t>‹#›</a:t>
            </a:fld>
            <a:endParaRPr lang="nb-NO"/>
          </a:p>
        </p:txBody>
      </p:sp>
    </p:spTree>
    <p:extLst>
      <p:ext uri="{BB962C8B-B14F-4D97-AF65-F5344CB8AC3E}">
        <p14:creationId xmlns:p14="http://schemas.microsoft.com/office/powerpoint/2010/main" val="199417188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lovdata.no/lov/1999-07-02-63/%C2%A72-5" TargetMode="External"/><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88C3ADC-307C-8381-AAC1-DFEDC299C1BC}"/>
              </a:ext>
            </a:extLst>
          </p:cNvPr>
          <p:cNvSpPr>
            <a:spLocks noGrp="1"/>
          </p:cNvSpPr>
          <p:nvPr>
            <p:ph type="title"/>
          </p:nvPr>
        </p:nvSpPr>
        <p:spPr/>
        <p:txBody>
          <a:bodyPr/>
          <a:lstStyle/>
          <a:p>
            <a:r>
              <a:rPr lang="nb-NO" sz="3200">
                <a:cs typeface="Poppins"/>
              </a:rPr>
              <a:t>Pasienthistorie....</a:t>
            </a:r>
            <a:r>
              <a:rPr lang="nb-NO">
                <a:cs typeface="Poppins"/>
              </a:rPr>
              <a:t> </a:t>
            </a:r>
            <a:endParaRPr lang="nb-NO"/>
          </a:p>
        </p:txBody>
      </p:sp>
      <p:sp>
        <p:nvSpPr>
          <p:cNvPr id="5" name="TekstSylinder 4">
            <a:extLst>
              <a:ext uri="{FF2B5EF4-FFF2-40B4-BE49-F238E27FC236}">
                <a16:creationId xmlns:a16="http://schemas.microsoft.com/office/drawing/2014/main" id="{E3F53C7E-8F6F-E6A0-F650-145D8F4EDE65}"/>
              </a:ext>
            </a:extLst>
          </p:cNvPr>
          <p:cNvSpPr txBox="1"/>
          <p:nvPr/>
        </p:nvSpPr>
        <p:spPr>
          <a:xfrm>
            <a:off x="9230139" y="644718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260F26"/>
                </a:solidFill>
                <a:effectLst/>
                <a:uLnTx/>
                <a:uFillTx/>
                <a:latin typeface="Poppins"/>
                <a:ea typeface="+mn-ea"/>
                <a:cs typeface="Poppins"/>
              </a:rPr>
              <a:t>Bildet er fra "</a:t>
            </a:r>
            <a:r>
              <a:rPr kumimoji="0" lang="nb-NO" sz="1200" b="0" i="0" u="none" strike="noStrike" kern="1200" cap="none" spc="0" normalizeH="0" baseline="0" noProof="0" dirty="0" err="1">
                <a:ln>
                  <a:noFill/>
                </a:ln>
                <a:solidFill>
                  <a:srgbClr val="260F26"/>
                </a:solidFill>
                <a:effectLst/>
                <a:uLnTx/>
                <a:uFillTx/>
                <a:latin typeface="Poppins"/>
                <a:ea typeface="+mn-ea"/>
                <a:cs typeface="Poppins"/>
              </a:rPr>
              <a:t>pixabay</a:t>
            </a:r>
            <a:r>
              <a:rPr kumimoji="0" lang="nb-NO" sz="1200" b="0" i="0" u="none" strike="noStrike" kern="1200" cap="none" spc="0" normalizeH="0" baseline="0" noProof="0" dirty="0">
                <a:ln>
                  <a:noFill/>
                </a:ln>
                <a:solidFill>
                  <a:srgbClr val="260F26"/>
                </a:solidFill>
                <a:effectLst/>
                <a:uLnTx/>
                <a:uFillTx/>
                <a:latin typeface="Poppins"/>
                <a:ea typeface="+mn-ea"/>
                <a:cs typeface="Poppins"/>
              </a:rPr>
              <a:t>« </a:t>
            </a:r>
            <a:r>
              <a:rPr kumimoji="0" lang="nb-NO" sz="1200" b="0" i="0" u="none" strike="noStrike" kern="1200" cap="none" spc="0" normalizeH="0" baseline="0" noProof="0" dirty="0" err="1">
                <a:ln>
                  <a:noFill/>
                </a:ln>
                <a:solidFill>
                  <a:srgbClr val="260F26"/>
                </a:solidFill>
                <a:effectLst/>
                <a:uLnTx/>
                <a:uFillTx/>
                <a:latin typeface="Poppins"/>
                <a:ea typeface="+mn-ea"/>
                <a:cs typeface="Poppins"/>
              </a:rPr>
              <a:t>xijian</a:t>
            </a:r>
            <a:endParaRPr kumimoji="0" lang="nb-NO" sz="1200" b="0" i="0" u="none" strike="noStrike" kern="1200" cap="none" spc="0" normalizeH="0" baseline="0" noProof="0" dirty="0">
              <a:ln>
                <a:noFill/>
              </a:ln>
              <a:solidFill>
                <a:srgbClr val="260F26"/>
              </a:solidFill>
              <a:effectLst/>
              <a:uLnTx/>
              <a:uFillTx/>
              <a:latin typeface="Poppins"/>
              <a:ea typeface="+mn-ea"/>
              <a:cs typeface="Poppins"/>
            </a:endParaRPr>
          </a:p>
        </p:txBody>
      </p:sp>
      <p:pic>
        <p:nvPicPr>
          <p:cNvPr id="11" name="Plassholder for bilde 10">
            <a:extLst>
              <a:ext uri="{FF2B5EF4-FFF2-40B4-BE49-F238E27FC236}">
                <a16:creationId xmlns:a16="http://schemas.microsoft.com/office/drawing/2014/main" id="{46EA87DB-47D0-12ED-4148-B3AF4B9C86EB}"/>
              </a:ext>
            </a:extLst>
          </p:cNvPr>
          <p:cNvPicPr>
            <a:picLocks noGrp="1" noChangeAspect="1"/>
          </p:cNvPicPr>
          <p:nvPr>
            <p:ph type="pic" sz="quarter" idx="13"/>
          </p:nvPr>
        </p:nvPicPr>
        <p:blipFill>
          <a:blip r:embed="rId3"/>
          <a:srcRect t="7231" b="7231"/>
          <a:stretch>
            <a:fillRect/>
          </a:stretch>
        </p:blipFill>
        <p:spPr>
          <a:xfrm>
            <a:off x="763588" y="365125"/>
            <a:ext cx="10664825" cy="6081713"/>
          </a:xfrm>
          <a:prstGeom prst="rect">
            <a:avLst/>
          </a:prstGeom>
        </p:spPr>
      </p:pic>
    </p:spTree>
    <p:extLst>
      <p:ext uri="{BB962C8B-B14F-4D97-AF65-F5344CB8AC3E}">
        <p14:creationId xmlns:p14="http://schemas.microsoft.com/office/powerpoint/2010/main" val="300569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760B04B-3EA2-D4C1-5B00-964031C7C0F6}"/>
              </a:ext>
            </a:extLst>
          </p:cNvPr>
          <p:cNvSpPr txBox="1"/>
          <p:nvPr/>
        </p:nvSpPr>
        <p:spPr>
          <a:xfrm>
            <a:off x="1336185" y="1617876"/>
            <a:ext cx="991011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dirty="0">
                <a:solidFill>
                  <a:srgbClr val="333333"/>
                </a:solidFill>
                <a:latin typeface="Merriweather" panose="00000500000000000000" pitchFamily="2" charset="0"/>
              </a:rPr>
              <a:t>Pasient- og brukerombudene</a:t>
            </a:r>
            <a:r>
              <a:rPr kumimoji="0" lang="nb-NO" sz="2000" b="0" i="0" u="none" strike="noStrike" kern="1200" cap="none" spc="0" normalizeH="0" baseline="0" noProof="0" dirty="0">
                <a:ln>
                  <a:noFill/>
                </a:ln>
                <a:solidFill>
                  <a:srgbClr val="333333"/>
                </a:solidFill>
                <a:effectLst/>
                <a:uLnTx/>
                <a:uFillTx/>
                <a:latin typeface="Merriweather" panose="00000500000000000000" pitchFamily="2" charset="0"/>
                <a:ea typeface="+mn-ea"/>
                <a:cs typeface="+mn-cs"/>
              </a:rPr>
              <a:t>, reagerer mest på økningen i antall henvendelser innen psykisk helsevern. Økningen er på 55 prosent de siste fem årene.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333333"/>
              </a:solidFill>
              <a:effectLst/>
              <a:uLnTx/>
              <a:uFillTx/>
              <a:latin typeface="Merriweather"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333333"/>
              </a:solidFill>
              <a:effectLst/>
              <a:uLnTx/>
              <a:uFillTx/>
              <a:latin typeface="Merriweather" panose="00000500000000000000" pitchFamily="2" charset="0"/>
              <a:ea typeface="+mn-ea"/>
              <a:cs typeface="+mn-cs"/>
            </a:endParaRPr>
          </a:p>
        </p:txBody>
      </p:sp>
      <p:pic>
        <p:nvPicPr>
          <p:cNvPr id="5" name="Bilde 4">
            <a:extLst>
              <a:ext uri="{FF2B5EF4-FFF2-40B4-BE49-F238E27FC236}">
                <a16:creationId xmlns:a16="http://schemas.microsoft.com/office/drawing/2014/main" id="{9AE16931-B537-FD3E-A944-D9268E989693}"/>
              </a:ext>
            </a:extLst>
          </p:cNvPr>
          <p:cNvPicPr>
            <a:picLocks noChangeAspect="1"/>
          </p:cNvPicPr>
          <p:nvPr/>
        </p:nvPicPr>
        <p:blipFill rotWithShape="1">
          <a:blip r:embed="rId3"/>
          <a:srcRect t="31101" b="8786"/>
          <a:stretch/>
        </p:blipFill>
        <p:spPr>
          <a:xfrm>
            <a:off x="2644281" y="3725269"/>
            <a:ext cx="5409768" cy="2168013"/>
          </a:xfrm>
          <a:prstGeom prst="rect">
            <a:avLst/>
          </a:prstGeom>
        </p:spPr>
      </p:pic>
    </p:spTree>
    <p:extLst>
      <p:ext uri="{BB962C8B-B14F-4D97-AF65-F5344CB8AC3E}">
        <p14:creationId xmlns:p14="http://schemas.microsoft.com/office/powerpoint/2010/main" val="404704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CDBE4-4393-463D-B7B9-657900D778C7}"/>
              </a:ext>
            </a:extLst>
          </p:cNvPr>
          <p:cNvSpPr>
            <a:spLocks noGrp="1"/>
          </p:cNvSpPr>
          <p:nvPr>
            <p:ph type="body" sz="quarter" idx="15"/>
          </p:nvPr>
        </p:nvSpPr>
        <p:spPr>
          <a:xfrm>
            <a:off x="545465" y="469901"/>
            <a:ext cx="6350000" cy="919163"/>
          </a:xfrm>
        </p:spPr>
        <p:txBody>
          <a:bodyPr wrap="square" anchor="ctr">
            <a:normAutofit/>
          </a:bodyPr>
          <a:lstStyle/>
          <a:p>
            <a:r>
              <a:rPr lang="nb-NO" sz="2000" b="1" dirty="0"/>
              <a:t>Om retten til barnekoordinator:</a:t>
            </a:r>
          </a:p>
          <a:p>
            <a:r>
              <a:rPr lang="nb-NO" sz="1800" dirty="0"/>
              <a:t>-utdrag fra forarbeidene..</a:t>
            </a:r>
          </a:p>
        </p:txBody>
      </p:sp>
      <p:sp>
        <p:nvSpPr>
          <p:cNvPr id="2" name="Text Placeholder 1">
            <a:extLst>
              <a:ext uri="{FF2B5EF4-FFF2-40B4-BE49-F238E27FC236}">
                <a16:creationId xmlns:a16="http://schemas.microsoft.com/office/drawing/2014/main" id="{5E25FCA5-75A7-490F-976E-FEEDFF6468B9}"/>
              </a:ext>
            </a:extLst>
          </p:cNvPr>
          <p:cNvSpPr>
            <a:spLocks noGrp="1"/>
          </p:cNvSpPr>
          <p:nvPr>
            <p:ph type="body" sz="quarter" idx="16"/>
          </p:nvPr>
        </p:nvSpPr>
        <p:spPr>
          <a:xfrm>
            <a:off x="613263" y="2156178"/>
            <a:ext cx="10969137" cy="3941775"/>
          </a:xfrm>
        </p:spPr>
        <p:txBody>
          <a:bodyPr>
            <a:normAutofit/>
          </a:bodyPr>
          <a:lstStyle/>
          <a:p>
            <a:pPr marL="0" indent="0">
              <a:lnSpc>
                <a:spcPct val="150000"/>
              </a:lnSpc>
              <a:buNone/>
            </a:pPr>
            <a:r>
              <a:rPr lang="nb-NO" b="1" dirty="0"/>
              <a:t>«</a:t>
            </a:r>
            <a:r>
              <a:rPr lang="nb-NO" i="1" dirty="0"/>
              <a:t>Mange foreldre opplever at informasjonen om tjenester og hjelpesystemet er mangelfull, tilfeldig og personavhengig, og at de selv må finne, utløse og koordinere hjelpen som gis. Mange foreldre opplever også at tilbudet er for knapt, at det er fragmentert og lite koordinert. For å sikre mer sammenhengende og bedre koordinerte tjenester til disse barna, og for å bistå og avlaste foreldrene, opprettholder departementene forslaget i høringsnotatet om å lovfeste en rett til barnekoordinator i pasient- og brukerrettighetsloven</a:t>
            </a:r>
            <a:r>
              <a:rPr lang="nb-NO" dirty="0"/>
              <a:t>», jf. forslag til ny § 2-5 c.</a:t>
            </a:r>
          </a:p>
        </p:txBody>
      </p:sp>
      <p:pic>
        <p:nvPicPr>
          <p:cNvPr id="8" name="Bilde 7">
            <a:extLst>
              <a:ext uri="{FF2B5EF4-FFF2-40B4-BE49-F238E27FC236}">
                <a16:creationId xmlns:a16="http://schemas.microsoft.com/office/drawing/2014/main" id="{04BDF24A-51A7-2B22-7F64-ADA49F76559C}"/>
              </a:ext>
            </a:extLst>
          </p:cNvPr>
          <p:cNvPicPr>
            <a:picLocks noChangeAspect="1"/>
          </p:cNvPicPr>
          <p:nvPr/>
        </p:nvPicPr>
        <p:blipFill rotWithShape="1">
          <a:blip r:embed="rId3"/>
          <a:srcRect l="27344" t="22248"/>
          <a:stretch/>
        </p:blipFill>
        <p:spPr>
          <a:xfrm>
            <a:off x="8472480" y="323146"/>
            <a:ext cx="2307597" cy="1647574"/>
          </a:xfrm>
          <a:prstGeom prst="rect">
            <a:avLst/>
          </a:prstGeom>
          <a:effectLst>
            <a:softEdge rad="76200"/>
          </a:effectLst>
        </p:spPr>
      </p:pic>
    </p:spTree>
    <p:extLst>
      <p:ext uri="{BB962C8B-B14F-4D97-AF65-F5344CB8AC3E}">
        <p14:creationId xmlns:p14="http://schemas.microsoft.com/office/powerpoint/2010/main" val="194961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3F880DC5-C272-5D93-75F3-ACC17AAE7B2D}"/>
              </a:ext>
            </a:extLst>
          </p:cNvPr>
          <p:cNvSpPr>
            <a:spLocks noGrp="1"/>
          </p:cNvSpPr>
          <p:nvPr>
            <p:ph type="body" sz="quarter" idx="10"/>
          </p:nvPr>
        </p:nvSpPr>
        <p:spPr>
          <a:xfrm>
            <a:off x="542926" y="1410511"/>
            <a:ext cx="5245031" cy="4961106"/>
          </a:xfrm>
        </p:spPr>
        <p:txBody>
          <a:bodyPr/>
          <a:lstStyle/>
          <a:p>
            <a:pPr marL="285750" indent="-285750">
              <a:buFont typeface="Arial" panose="020B0604020202020204" pitchFamily="34" charset="0"/>
              <a:buChar char="•"/>
            </a:pPr>
            <a:r>
              <a:rPr lang="nb-NO" b="0" i="0" dirty="0">
                <a:solidFill>
                  <a:srgbClr val="333333"/>
                </a:solidFill>
                <a:effectLst/>
                <a:latin typeface="Open Sans" panose="020B0606030504020204" pitchFamily="34" charset="0"/>
              </a:rPr>
              <a:t>Fra 1.8.22 har kommunene fått en tydelig plikt til å samordne tjenestetilbudet til barn.</a:t>
            </a:r>
          </a:p>
          <a:p>
            <a:pPr marL="285750" indent="-285750">
              <a:buFont typeface="Arial" panose="020B0604020202020204" pitchFamily="34" charset="0"/>
              <a:buChar char="•"/>
            </a:pPr>
            <a:r>
              <a:rPr lang="nb-NO" dirty="0">
                <a:solidFill>
                  <a:srgbClr val="333333"/>
                </a:solidFill>
                <a:latin typeface="Open Sans" panose="020B0606030504020204" pitchFamily="34" charset="0"/>
              </a:rPr>
              <a:t>Denne plikten og flere lovendringer skal bidra til tettere samarbeid mellom helsetjenestene, barnehager, skoler, barnevern, sosialtjenester og NAV. </a:t>
            </a:r>
          </a:p>
          <a:p>
            <a:pPr marL="285750" indent="-285750">
              <a:buFont typeface="Arial" panose="020B0604020202020204" pitchFamily="34" charset="0"/>
              <a:buChar char="•"/>
            </a:pPr>
            <a:r>
              <a:rPr lang="nb-NO" dirty="0">
                <a:solidFill>
                  <a:srgbClr val="333333"/>
                </a:solidFill>
                <a:latin typeface="Open Sans" panose="020B0606030504020204" pitchFamily="34" charset="0"/>
              </a:rPr>
              <a:t>Kommunen har plikt til å bestemme hvilken tjeneste som skal ha ansvaret for å samordne tjenestetilbudet</a:t>
            </a:r>
          </a:p>
          <a:p>
            <a:pPr marL="285750" indent="-285750">
              <a:buFont typeface="Arial" panose="020B0604020202020204" pitchFamily="34" charset="0"/>
              <a:buChar char="•"/>
            </a:pPr>
            <a:r>
              <a:rPr lang="nb-NO" dirty="0">
                <a:solidFill>
                  <a:srgbClr val="333333"/>
                </a:solidFill>
                <a:latin typeface="Open Sans" panose="020B0606030504020204" pitchFamily="34" charset="0"/>
              </a:rPr>
              <a:t>Innført rett til egen barnekoordinator som skal sørge for å koordinere tjenestetilbudene og passe på at kommunen ivaretar ansvaret for oppfølging og tilrettelegging for familien og barnet</a:t>
            </a:r>
          </a:p>
          <a:p>
            <a:pPr marL="285750" indent="-285750">
              <a:buFont typeface="Arial" panose="020B0604020202020204" pitchFamily="34" charset="0"/>
              <a:buChar char="•"/>
            </a:pPr>
            <a:r>
              <a:rPr lang="nb-NO" dirty="0">
                <a:solidFill>
                  <a:srgbClr val="333333"/>
                </a:solidFill>
                <a:latin typeface="Open Sans" panose="020B0606030504020204" pitchFamily="34" charset="0"/>
              </a:rPr>
              <a:t>Barnekoordinator skal også sørge for at familien og barnet får nødvendig informasjon og veiledning</a:t>
            </a:r>
          </a:p>
          <a:p>
            <a:pPr marL="285750" indent="-285750">
              <a:buFont typeface="Arial" panose="020B0604020202020204" pitchFamily="34" charset="0"/>
              <a:buChar char="•"/>
            </a:pPr>
            <a:r>
              <a:rPr lang="nb-NO" dirty="0">
                <a:solidFill>
                  <a:srgbClr val="333333"/>
                </a:solidFill>
                <a:latin typeface="Open Sans" panose="020B0606030504020204" pitchFamily="34" charset="0"/>
              </a:rPr>
              <a:t>Ny felles forskrift om individuell plan</a:t>
            </a:r>
          </a:p>
          <a:p>
            <a:pPr marL="285750" indent="-285750">
              <a:buFont typeface="Arial" panose="020B0604020202020204" pitchFamily="34" charset="0"/>
              <a:buChar char="•"/>
            </a:pPr>
            <a:r>
              <a:rPr lang="nb-NO" dirty="0">
                <a:solidFill>
                  <a:srgbClr val="333333"/>
                </a:solidFill>
                <a:latin typeface="Open Sans" panose="020B0606030504020204" pitchFamily="34" charset="0"/>
              </a:rPr>
              <a:t>Ny veileder</a:t>
            </a:r>
          </a:p>
        </p:txBody>
      </p:sp>
      <p:sp>
        <p:nvSpPr>
          <p:cNvPr id="13" name="Title 2">
            <a:extLst>
              <a:ext uri="{FF2B5EF4-FFF2-40B4-BE49-F238E27FC236}">
                <a16:creationId xmlns:a16="http://schemas.microsoft.com/office/drawing/2014/main" id="{6E9B4400-C8F8-1C58-D45E-64FAA37086E5}"/>
              </a:ext>
            </a:extLst>
          </p:cNvPr>
          <p:cNvSpPr>
            <a:spLocks noGrp="1"/>
          </p:cNvSpPr>
          <p:nvPr>
            <p:ph type="title"/>
          </p:nvPr>
        </p:nvSpPr>
        <p:spPr>
          <a:xfrm>
            <a:off x="542926" y="408561"/>
            <a:ext cx="5245031" cy="758049"/>
          </a:xfrm>
        </p:spPr>
        <p:txBody>
          <a:bodyPr>
            <a:normAutofit/>
          </a:bodyPr>
          <a:lstStyle/>
          <a:p>
            <a:r>
              <a:rPr lang="nb-NO" sz="2400"/>
              <a:t>Endringer i velferdstjenestelovgivningen</a:t>
            </a:r>
          </a:p>
        </p:txBody>
      </p:sp>
      <p:pic>
        <p:nvPicPr>
          <p:cNvPr id="6" name="Plassholder for bilde 5">
            <a:extLst>
              <a:ext uri="{FF2B5EF4-FFF2-40B4-BE49-F238E27FC236}">
                <a16:creationId xmlns:a16="http://schemas.microsoft.com/office/drawing/2014/main" id="{866859C4-73C7-4C3A-9E69-437C0440CDE0}"/>
              </a:ext>
            </a:extLst>
          </p:cNvPr>
          <p:cNvPicPr>
            <a:picLocks noGrp="1" noChangeAspect="1"/>
          </p:cNvPicPr>
          <p:nvPr>
            <p:ph type="pic" sz="quarter" idx="11"/>
          </p:nvPr>
        </p:nvPicPr>
        <p:blipFill rotWithShape="1">
          <a:blip r:embed="rId3"/>
          <a:srcRect b="510"/>
          <a:stretch/>
        </p:blipFill>
        <p:spPr>
          <a:xfrm>
            <a:off x="6303523" y="10"/>
            <a:ext cx="5888477" cy="6857990"/>
          </a:xfrm>
          <a:noFill/>
        </p:spPr>
      </p:pic>
    </p:spTree>
    <p:extLst>
      <p:ext uri="{BB962C8B-B14F-4D97-AF65-F5344CB8AC3E}">
        <p14:creationId xmlns:p14="http://schemas.microsoft.com/office/powerpoint/2010/main" val="78614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25FCA5-75A7-490F-976E-FEEDFF6468B9}"/>
              </a:ext>
            </a:extLst>
          </p:cNvPr>
          <p:cNvSpPr>
            <a:spLocks noGrp="1"/>
          </p:cNvSpPr>
          <p:nvPr>
            <p:ph type="body" sz="quarter" idx="16"/>
          </p:nvPr>
        </p:nvSpPr>
        <p:spPr>
          <a:xfrm>
            <a:off x="293077" y="2215662"/>
            <a:ext cx="7855407" cy="4360984"/>
          </a:xfrm>
        </p:spPr>
        <p:txBody>
          <a:bodyPr>
            <a:normAutofit/>
          </a:bodyPr>
          <a:lstStyle/>
          <a:p>
            <a:pPr marL="0" indent="0">
              <a:buNone/>
            </a:pPr>
            <a:r>
              <a:rPr lang="nb-NO"/>
              <a:t/>
            </a:r>
            <a:br>
              <a:rPr lang="nb-NO"/>
            </a:br>
            <a:endParaRPr lang="nb-NO"/>
          </a:p>
        </p:txBody>
      </p:sp>
      <p:sp>
        <p:nvSpPr>
          <p:cNvPr id="3" name="Text Placeholder 2">
            <a:extLst>
              <a:ext uri="{FF2B5EF4-FFF2-40B4-BE49-F238E27FC236}">
                <a16:creationId xmlns:a16="http://schemas.microsoft.com/office/drawing/2014/main" id="{4C1CDBE4-4393-463D-B7B9-657900D778C7}"/>
              </a:ext>
            </a:extLst>
          </p:cNvPr>
          <p:cNvSpPr>
            <a:spLocks noGrp="1"/>
          </p:cNvSpPr>
          <p:nvPr>
            <p:ph type="body" sz="quarter" idx="15"/>
          </p:nvPr>
        </p:nvSpPr>
        <p:spPr>
          <a:xfrm>
            <a:off x="438418" y="5290922"/>
            <a:ext cx="10871266" cy="1285724"/>
          </a:xfrm>
        </p:spPr>
        <p:txBody>
          <a:bodyPr/>
          <a:lstStyle/>
          <a:p>
            <a:r>
              <a:rPr lang="nb-NO" sz="4000"/>
              <a:t>God ledelse er avgjørende for god pasientsikkerhet </a:t>
            </a:r>
            <a:endParaRPr lang="nb-NO" sz="4000" b="1">
              <a:cs typeface="Poppins"/>
            </a:endParaRPr>
          </a:p>
        </p:txBody>
      </p:sp>
      <p:pic>
        <p:nvPicPr>
          <p:cNvPr id="6" name="Bilde 5">
            <a:extLst>
              <a:ext uri="{FF2B5EF4-FFF2-40B4-BE49-F238E27FC236}">
                <a16:creationId xmlns:a16="http://schemas.microsoft.com/office/drawing/2014/main" id="{FF1120E6-034B-F782-199B-BBE04B97404F}"/>
              </a:ext>
            </a:extLst>
          </p:cNvPr>
          <p:cNvPicPr>
            <a:picLocks noChangeAspect="1"/>
          </p:cNvPicPr>
          <p:nvPr/>
        </p:nvPicPr>
        <p:blipFill>
          <a:blip r:embed="rId3"/>
          <a:stretch>
            <a:fillRect/>
          </a:stretch>
        </p:blipFill>
        <p:spPr>
          <a:xfrm>
            <a:off x="114814" y="183984"/>
            <a:ext cx="6361154" cy="3075260"/>
          </a:xfrm>
          <a:prstGeom prst="rect">
            <a:avLst/>
          </a:prstGeom>
        </p:spPr>
      </p:pic>
      <p:pic>
        <p:nvPicPr>
          <p:cNvPr id="8" name="Bilde 7">
            <a:extLst>
              <a:ext uri="{FF2B5EF4-FFF2-40B4-BE49-F238E27FC236}">
                <a16:creationId xmlns:a16="http://schemas.microsoft.com/office/drawing/2014/main" id="{F2562535-E86E-A57B-A363-23A38BCE8747}"/>
              </a:ext>
            </a:extLst>
          </p:cNvPr>
          <p:cNvPicPr>
            <a:picLocks noChangeAspect="1"/>
          </p:cNvPicPr>
          <p:nvPr/>
        </p:nvPicPr>
        <p:blipFill>
          <a:blip r:embed="rId4"/>
          <a:stretch>
            <a:fillRect/>
          </a:stretch>
        </p:blipFill>
        <p:spPr>
          <a:xfrm>
            <a:off x="5811252" y="1992596"/>
            <a:ext cx="5942329" cy="3075260"/>
          </a:xfrm>
          <a:prstGeom prst="rect">
            <a:avLst/>
          </a:prstGeom>
        </p:spPr>
      </p:pic>
    </p:spTree>
    <p:extLst>
      <p:ext uri="{BB962C8B-B14F-4D97-AF65-F5344CB8AC3E}">
        <p14:creationId xmlns:p14="http://schemas.microsoft.com/office/powerpoint/2010/main" val="19856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537E6D0-3CA3-3305-A89E-67390C286CEF}"/>
              </a:ext>
            </a:extLst>
          </p:cNvPr>
          <p:cNvSpPr>
            <a:spLocks noGrp="1"/>
          </p:cNvSpPr>
          <p:nvPr>
            <p:ph type="body" sz="quarter" idx="15"/>
          </p:nvPr>
        </p:nvSpPr>
        <p:spPr>
          <a:xfrm>
            <a:off x="512763" y="250904"/>
            <a:ext cx="5392737" cy="820698"/>
          </a:xfrm>
        </p:spPr>
        <p:txBody>
          <a:bodyPr/>
          <a:lstStyle/>
          <a:p>
            <a:r>
              <a:rPr lang="nb-NO"/>
              <a:t>Helse- og omsorgstjenesteloven</a:t>
            </a:r>
          </a:p>
        </p:txBody>
      </p:sp>
      <p:sp>
        <p:nvSpPr>
          <p:cNvPr id="4" name="TekstSylinder 3">
            <a:extLst>
              <a:ext uri="{FF2B5EF4-FFF2-40B4-BE49-F238E27FC236}">
                <a16:creationId xmlns:a16="http://schemas.microsoft.com/office/drawing/2014/main" id="{2F2E57CE-30A0-26E5-D8BA-99603C2ACF1B}"/>
              </a:ext>
            </a:extLst>
          </p:cNvPr>
          <p:cNvSpPr txBox="1"/>
          <p:nvPr/>
        </p:nvSpPr>
        <p:spPr>
          <a:xfrm>
            <a:off x="614363" y="1358900"/>
            <a:ext cx="5481637" cy="51090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260F26"/>
                </a:solidFill>
                <a:effectLst/>
                <a:uLnTx/>
                <a:uFillTx/>
                <a:latin typeface="Poppins"/>
                <a:ea typeface="+mn-ea"/>
                <a:cs typeface="+mn-cs"/>
              </a:rPr>
              <a:t>​</a:t>
            </a:r>
            <a:r>
              <a:rPr kumimoji="0" lang="nb-NO" sz="1800" b="1" i="0" u="none" strike="noStrike" kern="1200" cap="none" spc="0" normalizeH="0" baseline="0" noProof="0">
                <a:ln>
                  <a:noFill/>
                </a:ln>
                <a:solidFill>
                  <a:srgbClr val="260F26"/>
                </a:solidFill>
                <a:effectLst/>
                <a:uLnTx/>
                <a:uFillTx/>
                <a:latin typeface="Poppins"/>
                <a:ea typeface="+mn-ea"/>
                <a:cs typeface="+mn-cs"/>
              </a:rPr>
              <a:t>§ 4-1. Forsvarlighet​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260F26"/>
                </a:solidFill>
                <a:effectLst/>
                <a:uLnTx/>
                <a:uFillTx/>
                <a:latin typeface="Poppins"/>
                <a:ea typeface="+mn-ea"/>
                <a:cs typeface="+mn-cs"/>
              </a:rPr>
              <a:t>Helse- og omsorgstjenester som tilbys eller ytes etter loven her skal være forsvarlige. Kommunen skal tilrettelegge tjenestene slik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260F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260F26"/>
                </a:solidFill>
                <a:effectLst/>
                <a:uLnTx/>
                <a:uFillTx/>
                <a:latin typeface="Poppins"/>
                <a:ea typeface="+mn-ea"/>
                <a:cs typeface="+mn-cs"/>
              </a:rPr>
              <a:t>​a. den enkelte pasient eller bruker gis et helhetlig og koordinert helse- og omsorgstjenestetilbud,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260F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260F26"/>
                </a:solidFill>
                <a:effectLst/>
                <a:uLnTx/>
                <a:uFillTx/>
                <a:latin typeface="Poppins"/>
                <a:ea typeface="+mn-ea"/>
                <a:cs typeface="+mn-cs"/>
              </a:rPr>
              <a:t>b. den enkelte pasient eller bruker gis et verdig tjenestetilbud,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260F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260F26"/>
                </a:solidFill>
                <a:effectLst/>
                <a:uLnTx/>
                <a:uFillTx/>
                <a:latin typeface="Poppins"/>
                <a:ea typeface="+mn-ea"/>
                <a:cs typeface="+mn-cs"/>
              </a:rPr>
              <a:t>c. helse- og omsorgstjenesten og personell som utfører tjenestene blir i stand til å overholde sine lovpålagte plikter og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260F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260F26"/>
                </a:solidFill>
                <a:effectLst/>
                <a:uLnTx/>
                <a:uFillTx/>
                <a:latin typeface="Poppins"/>
                <a:ea typeface="+mn-ea"/>
                <a:cs typeface="+mn-cs"/>
              </a:rPr>
              <a:t>d. tilstrekkelig fagkompetanse sikres i tjenestene</a:t>
            </a:r>
          </a:p>
        </p:txBody>
      </p:sp>
      <p:sp>
        <p:nvSpPr>
          <p:cNvPr id="5" name="Plassholder for tekst 2">
            <a:extLst>
              <a:ext uri="{FF2B5EF4-FFF2-40B4-BE49-F238E27FC236}">
                <a16:creationId xmlns:a16="http://schemas.microsoft.com/office/drawing/2014/main" id="{20DE549F-37C3-616F-74C0-2D44BDAF256C}"/>
              </a:ext>
            </a:extLst>
          </p:cNvPr>
          <p:cNvSpPr txBox="1">
            <a:spLocks/>
          </p:cNvSpPr>
          <p:nvPr/>
        </p:nvSpPr>
        <p:spPr>
          <a:xfrm>
            <a:off x="6496049" y="250904"/>
            <a:ext cx="5500686" cy="820698"/>
          </a:xfrm>
          <a:custGeom>
            <a:avLst/>
            <a:gdLst>
              <a:gd name="connsiteX0" fmla="*/ 78280 w 2924174"/>
              <a:gd name="connsiteY0" fmla="*/ 0 h 469675"/>
              <a:gd name="connsiteX1" fmla="*/ 2845893 w 2924174"/>
              <a:gd name="connsiteY1" fmla="*/ 0 h 469675"/>
              <a:gd name="connsiteX2" fmla="*/ 2924174 w 2924174"/>
              <a:gd name="connsiteY2" fmla="*/ 78281 h 469675"/>
              <a:gd name="connsiteX3" fmla="*/ 2924174 w 2924174"/>
              <a:gd name="connsiteY3" fmla="*/ 391394 h 469675"/>
              <a:gd name="connsiteX4" fmla="*/ 2845893 w 2924174"/>
              <a:gd name="connsiteY4" fmla="*/ 469675 h 469675"/>
              <a:gd name="connsiteX5" fmla="*/ 78280 w 2924174"/>
              <a:gd name="connsiteY5" fmla="*/ 469675 h 469675"/>
              <a:gd name="connsiteX6" fmla="*/ 6151 w 2924174"/>
              <a:gd name="connsiteY6" fmla="*/ 421865 h 469675"/>
              <a:gd name="connsiteX7" fmla="*/ 0 w 2924174"/>
              <a:gd name="connsiteY7" fmla="*/ 391399 h 469675"/>
              <a:gd name="connsiteX8" fmla="*/ 0 w 2924174"/>
              <a:gd name="connsiteY8" fmla="*/ 78276 h 469675"/>
              <a:gd name="connsiteX9" fmla="*/ 6151 w 2924174"/>
              <a:gd name="connsiteY9" fmla="*/ 47811 h 469675"/>
              <a:gd name="connsiteX10" fmla="*/ 78280 w 2924174"/>
              <a:gd name="connsiteY10" fmla="*/ 0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74" h="469675">
                <a:moveTo>
                  <a:pt x="78280" y="0"/>
                </a:moveTo>
                <a:lnTo>
                  <a:pt x="2845893" y="0"/>
                </a:lnTo>
                <a:cubicBezTo>
                  <a:pt x="2889126" y="0"/>
                  <a:pt x="2924174" y="35048"/>
                  <a:pt x="2924174" y="78281"/>
                </a:cubicBezTo>
                <a:lnTo>
                  <a:pt x="2924174" y="391394"/>
                </a:lnTo>
                <a:cubicBezTo>
                  <a:pt x="2924174" y="434627"/>
                  <a:pt x="2889126" y="469675"/>
                  <a:pt x="2845893" y="469675"/>
                </a:cubicBezTo>
                <a:lnTo>
                  <a:pt x="78280" y="469675"/>
                </a:lnTo>
                <a:cubicBezTo>
                  <a:pt x="45855" y="469675"/>
                  <a:pt x="18035" y="449961"/>
                  <a:pt x="6151" y="421865"/>
                </a:cubicBezTo>
                <a:lnTo>
                  <a:pt x="0" y="391399"/>
                </a:lnTo>
                <a:lnTo>
                  <a:pt x="0" y="78276"/>
                </a:lnTo>
                <a:lnTo>
                  <a:pt x="6151" y="47811"/>
                </a:lnTo>
                <a:cubicBezTo>
                  <a:pt x="18035" y="19715"/>
                  <a:pt x="45855" y="0"/>
                  <a:pt x="78280" y="0"/>
                </a:cubicBezTo>
                <a:close/>
              </a:path>
            </a:pathLst>
          </a:custGeom>
          <a:ln>
            <a:solidFill>
              <a:schemeClr val="dk1"/>
            </a:solidFill>
          </a:ln>
        </p:spPr>
        <p:txBody>
          <a:bodyPr vert="horz" wrap="square" lIns="288000" tIns="45720" rIns="28800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75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750" b="0" i="0" u="none" strike="noStrike" kern="1200" cap="none" spc="0" normalizeH="0" baseline="0" noProof="0">
                <a:ln>
                  <a:noFill/>
                </a:ln>
                <a:solidFill>
                  <a:srgbClr val="260F26"/>
                </a:solidFill>
                <a:effectLst/>
                <a:uLnTx/>
                <a:uFillTx/>
                <a:latin typeface="Poppins"/>
                <a:ea typeface="+mn-ea"/>
                <a:cs typeface="+mn-cs"/>
              </a:rPr>
              <a:t>Spesialisthelsetjenesteloven</a:t>
            </a:r>
          </a:p>
        </p:txBody>
      </p:sp>
      <p:sp>
        <p:nvSpPr>
          <p:cNvPr id="6" name="TekstSylinder 5">
            <a:extLst>
              <a:ext uri="{FF2B5EF4-FFF2-40B4-BE49-F238E27FC236}">
                <a16:creationId xmlns:a16="http://schemas.microsoft.com/office/drawing/2014/main" id="{0DFBAC25-1C32-E757-87FD-4DC0FCEDAB23}"/>
              </a:ext>
            </a:extLst>
          </p:cNvPr>
          <p:cNvSpPr txBox="1"/>
          <p:nvPr/>
        </p:nvSpPr>
        <p:spPr>
          <a:xfrm>
            <a:off x="6496049" y="1358899"/>
            <a:ext cx="5659437"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srgbClr val="260F26"/>
                </a:solidFill>
                <a:effectLst/>
                <a:uLnTx/>
                <a:uFillTx/>
                <a:latin typeface="Poppins"/>
                <a:ea typeface="+mn-ea"/>
                <a:cs typeface="+mn-cs"/>
              </a:rPr>
              <a:t>​</a:t>
            </a:r>
            <a:r>
              <a:rPr kumimoji="0" lang="nb-NO" sz="1800" b="1" i="0" u="none" strike="noStrike" kern="1200" cap="none" spc="0" normalizeH="0" baseline="0" noProof="0">
                <a:ln>
                  <a:noFill/>
                </a:ln>
                <a:solidFill>
                  <a:srgbClr val="260F26"/>
                </a:solidFill>
                <a:effectLst/>
                <a:uLnTx/>
                <a:uFillTx/>
                <a:latin typeface="Poppins"/>
                <a:ea typeface="+mn-ea"/>
                <a:cs typeface="+mn-cs"/>
              </a:rPr>
              <a:t>§ 2.2. Plikt til forsvarlighet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260F26"/>
                </a:solidFill>
                <a:effectLst/>
                <a:uLnTx/>
                <a:uFillTx/>
                <a:latin typeface="Poppins"/>
                <a:ea typeface="+mn-ea"/>
                <a:cs typeface="+mn-cs"/>
              </a:rPr>
              <a:t>​Helsetjenester som tilbys eller ytes i henhold til denne loven skal være forsvarlige.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260F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260F26"/>
                </a:solidFill>
                <a:effectLst/>
                <a:uLnTx/>
                <a:uFillTx/>
                <a:latin typeface="Poppins"/>
                <a:ea typeface="+mn-ea"/>
                <a:cs typeface="+mn-cs"/>
              </a:rPr>
              <a:t>Spesialisthelsetjenesten skal tilrettelegge sine tjenester slik at personell som utfører tjenestene, blir i stand til å overholde sine lovpålagte plikter, og slik at den enkelte pasient eller bruker gis et helhetlig og koordinert tjenestetilbud.</a:t>
            </a:r>
          </a:p>
        </p:txBody>
      </p:sp>
    </p:spTree>
    <p:extLst>
      <p:ext uri="{BB962C8B-B14F-4D97-AF65-F5344CB8AC3E}">
        <p14:creationId xmlns:p14="http://schemas.microsoft.com/office/powerpoint/2010/main" val="421709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B38A4C09-1F6C-4473-AB88-6083CD0612BB}"/>
              </a:ext>
            </a:extLst>
          </p:cNvPr>
          <p:cNvSpPr>
            <a:spLocks noGrp="1"/>
          </p:cNvSpPr>
          <p:nvPr>
            <p:ph type="body" sz="quarter" idx="15"/>
          </p:nvPr>
        </p:nvSpPr>
        <p:spPr>
          <a:xfrm>
            <a:off x="902111" y="260495"/>
            <a:ext cx="5795900" cy="897300"/>
          </a:xfrm>
        </p:spPr>
        <p:txBody>
          <a:bodyPr/>
          <a:lstStyle/>
          <a:p>
            <a:pPr algn="ctr"/>
            <a:r>
              <a:rPr lang="nb-NO" sz="4400" b="0" i="0">
                <a:solidFill>
                  <a:srgbClr val="000000"/>
                </a:solidFill>
                <a:effectLst/>
                <a:latin typeface="Segoe UI" panose="020B0502040204020203" pitchFamily="34" charset="0"/>
              </a:rPr>
              <a:t>Helsepersonelloven</a:t>
            </a:r>
          </a:p>
        </p:txBody>
      </p:sp>
      <p:sp>
        <p:nvSpPr>
          <p:cNvPr id="2" name="TekstSylinder 1">
            <a:extLst>
              <a:ext uri="{FF2B5EF4-FFF2-40B4-BE49-F238E27FC236}">
                <a16:creationId xmlns:a16="http://schemas.microsoft.com/office/drawing/2014/main" id="{BBACCAA3-DFC7-2EA3-460E-6BE61C3AE3B3}"/>
              </a:ext>
            </a:extLst>
          </p:cNvPr>
          <p:cNvSpPr txBox="1"/>
          <p:nvPr/>
        </p:nvSpPr>
        <p:spPr>
          <a:xfrm>
            <a:off x="901148" y="1490869"/>
            <a:ext cx="1013128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333333"/>
                </a:solidFill>
                <a:effectLst/>
                <a:uLnTx/>
                <a:uFillTx/>
                <a:latin typeface="Poppins"/>
                <a:ea typeface="+mn-ea"/>
                <a:cs typeface="+mn-cs"/>
              </a:rPr>
              <a:t>§</a:t>
            </a:r>
            <a:r>
              <a:rPr kumimoji="0" lang="nb-NO" sz="1400" b="1" i="0" u="none" strike="noStrike" kern="1200" cap="none" spc="0" normalizeH="0" baseline="0" noProof="0">
                <a:ln>
                  <a:noFill/>
                </a:ln>
                <a:solidFill>
                  <a:srgbClr val="333333"/>
                </a:solidFill>
                <a:effectLst/>
                <a:uLnTx/>
                <a:uFillTx/>
                <a:latin typeface="Poppins"/>
                <a:ea typeface="+mn-ea"/>
                <a:cs typeface="+mn-cs"/>
              </a:rPr>
              <a:t> 4.</a:t>
            </a:r>
            <a:r>
              <a:rPr kumimoji="0" lang="nb-NO" sz="1400" b="1" i="1" u="none" strike="noStrike" kern="1200" cap="none" spc="0" normalizeH="0" baseline="0" noProof="0">
                <a:ln>
                  <a:noFill/>
                </a:ln>
                <a:solidFill>
                  <a:srgbClr val="333333"/>
                </a:solidFill>
                <a:effectLst/>
                <a:uLnTx/>
                <a:uFillTx/>
                <a:latin typeface="Poppins"/>
                <a:ea typeface="+mn-ea"/>
                <a:cs typeface="+mn-cs"/>
              </a:rPr>
              <a:t>Forsvarlighet</a:t>
            </a:r>
            <a:endParaRPr kumimoji="0" lang="nb-NO" sz="1400" b="0" i="0" u="none" strike="noStrike" kern="1200" cap="none" spc="0" normalizeH="0" baseline="0" noProof="0">
              <a:ln>
                <a:noFill/>
              </a:ln>
              <a:solidFill>
                <a:srgbClr val="260F26"/>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33333"/>
                </a:solidFill>
                <a:effectLst/>
                <a:uLnTx/>
                <a:uFillTx/>
                <a:latin typeface="Poppins"/>
                <a:ea typeface="+mn-lt"/>
                <a:cs typeface="Poppins"/>
              </a:rPr>
              <a:t>        Helsepersonell skal utføre sitt arbeid i samsvar med de krav til faglig forsvarlighet og omsorgsfull hjelp som kan forventes ut fra helsepersonellets kvalifikasjoner, arbeidets karakter og situasjonen for øvrig.</a:t>
            </a:r>
            <a:endParaRPr kumimoji="0" lang="nb-NO" sz="1400" b="0" i="0" u="none" strike="noStrike" kern="1200" cap="none" spc="0" normalizeH="0" baseline="0" noProof="0">
              <a:ln>
                <a:noFill/>
              </a:ln>
              <a:solidFill>
                <a:srgbClr val="260F26"/>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33333"/>
              </a:solidFill>
              <a:effectLst/>
              <a:uLnTx/>
              <a:uFillTx/>
              <a:latin typeface="Poppins"/>
              <a:ea typeface="+mn-lt"/>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33333"/>
                </a:solidFill>
                <a:effectLst/>
                <a:uLnTx/>
                <a:uFillTx/>
                <a:latin typeface="Poppins"/>
                <a:ea typeface="+mn-lt"/>
                <a:cs typeface="Poppins"/>
              </a:rPr>
              <a:t>        Helsepersonell skal innrette seg etter sine faglige kvalifikasjoner, og skal innhente bistand eller henvise pasienter videre der dette er nødvendig og mulig. Dersom pasientens behov tilsier det, skal yrkesutøvelsen skje ved samarbeid og samhandling med annet kvalifisert personell. Helsepersonell har plikt til å delta i arbeid med individuell plan når en pasient eller bruker har rett til slik plan etter </a:t>
            </a:r>
            <a:r>
              <a:rPr kumimoji="0" lang="nb-NO" sz="1400" b="0" i="0" u="none" strike="noStrike" kern="1200" cap="none" spc="0" normalizeH="0" baseline="0" noProof="0">
                <a:ln>
                  <a:noFill/>
                </a:ln>
                <a:solidFill>
                  <a:srgbClr val="DB142C"/>
                </a:solidFill>
                <a:effectLst/>
                <a:uLnTx/>
                <a:uFillTx/>
                <a:latin typeface="Poppins"/>
                <a:ea typeface="+mn-lt"/>
                <a:cs typeface="Poppins"/>
                <a:hlinkClick r:id="rId3"/>
              </a:rPr>
              <a:t>pasient- og brukerrettighetsloven § 2-5</a:t>
            </a:r>
            <a:r>
              <a:rPr kumimoji="0" lang="nb-NO" sz="1400" b="0" i="0" u="none" strike="noStrike" kern="1200" cap="none" spc="0" normalizeH="0" baseline="0" noProof="0">
                <a:ln>
                  <a:noFill/>
                </a:ln>
                <a:solidFill>
                  <a:srgbClr val="333333"/>
                </a:solidFill>
                <a:effectLst/>
                <a:uLnTx/>
                <a:uFillTx/>
                <a:latin typeface="Poppins"/>
                <a:ea typeface="+mn-lt"/>
                <a:cs typeface="Poppins"/>
              </a:rPr>
              <a:t>.</a:t>
            </a:r>
            <a:endParaRPr kumimoji="0" lang="nb-NO" sz="1400" b="0" i="0" u="none" strike="noStrike" kern="1200" cap="none" spc="0" normalizeH="0" baseline="0" noProof="0">
              <a:ln>
                <a:noFill/>
              </a:ln>
              <a:solidFill>
                <a:srgbClr val="260F26"/>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33333"/>
              </a:solidFill>
              <a:effectLst/>
              <a:uLnTx/>
              <a:uFillTx/>
              <a:latin typeface="Poppins"/>
              <a:ea typeface="+mn-lt"/>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33333"/>
                </a:solidFill>
                <a:effectLst/>
                <a:uLnTx/>
                <a:uFillTx/>
                <a:latin typeface="Poppins"/>
                <a:ea typeface="+mn-lt"/>
                <a:cs typeface="Poppins"/>
              </a:rPr>
              <a:t>        Ved samarbeid med annet helsepersonell, skal legen og tannlegen ta beslutninger i henholdsvis medisinske og odontologiske spørsmål som gjelder undersøkelse og behandling av den enkelte pasient.</a:t>
            </a:r>
            <a:endParaRPr kumimoji="0" lang="nb-NO" sz="1400" b="0" i="0" u="none" strike="noStrike" kern="1200" cap="none" spc="0" normalizeH="0" baseline="0" noProof="0">
              <a:ln>
                <a:noFill/>
              </a:ln>
              <a:solidFill>
                <a:srgbClr val="260F26"/>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33333"/>
              </a:solidFill>
              <a:effectLst/>
              <a:uLnTx/>
              <a:uFillTx/>
              <a:latin typeface="Poppins"/>
              <a:ea typeface="Helvetica Neue"/>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srgbClr val="333333"/>
              </a:solidFill>
              <a:effectLst/>
              <a:uLnTx/>
              <a:uFillTx/>
              <a:latin typeface="Poppins"/>
              <a:ea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333333"/>
                </a:solidFill>
                <a:effectLst/>
                <a:uLnTx/>
                <a:uFillTx/>
                <a:latin typeface="Poppins"/>
                <a:ea typeface="Helvetica Neue"/>
                <a:cs typeface="Helvetica Neue"/>
              </a:rPr>
              <a:t>§ 16.</a:t>
            </a:r>
            <a:r>
              <a:rPr kumimoji="0" lang="nb-NO" sz="1400" b="1" i="1" u="none" strike="noStrike" kern="1200" cap="none" spc="0" normalizeH="0" baseline="0" noProof="0">
                <a:ln>
                  <a:noFill/>
                </a:ln>
                <a:solidFill>
                  <a:srgbClr val="333333"/>
                </a:solidFill>
                <a:effectLst/>
                <a:uLnTx/>
                <a:uFillTx/>
                <a:latin typeface="Poppins"/>
                <a:ea typeface="Helvetica Neue"/>
                <a:cs typeface="Helvetica Neue"/>
              </a:rPr>
              <a:t>Organisering av virksomhet som yter helse- og omsorgstjenester</a:t>
            </a:r>
            <a:endParaRPr kumimoji="0" lang="nb-NO" sz="1400" b="0" i="0" u="none" strike="noStrike" kern="1200" cap="none" spc="0" normalizeH="0" baseline="0" noProof="0">
              <a:ln>
                <a:noFill/>
              </a:ln>
              <a:solidFill>
                <a:srgbClr val="260F26"/>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33333"/>
                </a:solidFill>
                <a:effectLst/>
                <a:uLnTx/>
                <a:uFillTx/>
                <a:latin typeface="Poppins"/>
                <a:ea typeface="Helvetica Neue"/>
                <a:cs typeface="Helvetica Neue"/>
              </a:rPr>
              <a:t>        Virksomhet som yter helse- og omsorgstjenester, skal organiseres slik at helsepersonellet blir i stand til å overholde sine lovpålagte plikter.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33333"/>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33333"/>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333333"/>
                </a:solidFill>
                <a:effectLst/>
                <a:uLnTx/>
                <a:uFillTx/>
                <a:latin typeface="Poppins"/>
                <a:ea typeface="+mn-ea"/>
                <a:cs typeface="+mn-cs"/>
              </a:rPr>
              <a:t>§ 17.</a:t>
            </a:r>
            <a:r>
              <a:rPr kumimoji="0" lang="nb-NO" sz="1400" b="1" i="1" u="none" strike="noStrike" kern="1200" cap="none" spc="0" normalizeH="0" baseline="0" noProof="0">
                <a:ln>
                  <a:noFill/>
                </a:ln>
                <a:solidFill>
                  <a:srgbClr val="333333"/>
                </a:solidFill>
                <a:effectLst/>
                <a:uLnTx/>
                <a:uFillTx/>
                <a:latin typeface="Poppins"/>
                <a:ea typeface="+mn-ea"/>
                <a:cs typeface="+mn-cs"/>
              </a:rPr>
              <a:t>Opplysninger om forhold som kan medføre fare for pasienter eller brukere</a:t>
            </a:r>
            <a:endParaRPr kumimoji="0" lang="nb-NO" sz="1400" b="0" i="0" u="none" strike="noStrike" kern="1200" cap="none" spc="0" normalizeH="0" baseline="0" noProof="0">
              <a:ln>
                <a:noFill/>
              </a:ln>
              <a:solidFill>
                <a:srgbClr val="260F26"/>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33333"/>
                </a:solidFill>
                <a:effectLst/>
                <a:uLnTx/>
                <a:uFillTx/>
                <a:latin typeface="Poppins"/>
                <a:ea typeface="+mn-lt"/>
                <a:cs typeface="Poppins"/>
              </a:rPr>
              <a:t>        Helsepersonell skal av eget tiltak gi tilsynsmyndighetene informasjon om forhold som kan medføre fare for pasienters eller brukeres sikkerhet. Det skal ikke gis informasjon om taushetsbelagte opplysninger.</a:t>
            </a:r>
            <a:endParaRPr kumimoji="0" lang="nb-NO" sz="1400" b="0" i="0" u="none" strike="noStrike" kern="1200" cap="none" spc="0" normalizeH="0" baseline="0" noProof="0">
              <a:ln>
                <a:noFill/>
              </a:ln>
              <a:solidFill>
                <a:srgbClr val="260F26"/>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333333"/>
              </a:solidFill>
              <a:effectLst/>
              <a:uLnTx/>
              <a:uFillTx/>
              <a:latin typeface="Helvetica Neue"/>
              <a:ea typeface="+mn-ea"/>
              <a:cs typeface="+mn-cs"/>
            </a:endParaRPr>
          </a:p>
        </p:txBody>
      </p:sp>
    </p:spTree>
    <p:extLst>
      <p:ext uri="{BB962C8B-B14F-4D97-AF65-F5344CB8AC3E}">
        <p14:creationId xmlns:p14="http://schemas.microsoft.com/office/powerpoint/2010/main" val="338335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80711B7-01C1-D57B-D540-D3228C9AA8C4}"/>
              </a:ext>
            </a:extLst>
          </p:cNvPr>
          <p:cNvSpPr>
            <a:spLocks noGrp="1"/>
          </p:cNvSpPr>
          <p:nvPr>
            <p:ph type="body" sz="quarter" idx="10"/>
          </p:nvPr>
        </p:nvSpPr>
        <p:spPr>
          <a:xfrm>
            <a:off x="109364" y="1481959"/>
            <a:ext cx="4647320" cy="4792717"/>
          </a:xfrm>
        </p:spPr>
        <p:txBody>
          <a:bodyPr vert="horz" wrap="square" lIns="252000" tIns="252000" rIns="252000" bIns="252000" rtlCol="0" anchor="t">
            <a:noAutofit/>
          </a:bodyPr>
          <a:lstStyle/>
          <a:p>
            <a:r>
              <a:rPr lang="nb-NO" sz="2000"/>
              <a:t>Hanne </a:t>
            </a:r>
            <a:r>
              <a:rPr lang="nb-NO" sz="2000" err="1"/>
              <a:t>Haavde</a:t>
            </a:r>
            <a:r>
              <a:rPr lang="nb-NO" sz="2000"/>
              <a:t> Stenseth Pasient- og brukerombud</a:t>
            </a:r>
            <a:endParaRPr lang="nb-NO" sz="2000">
              <a:cs typeface="Poppins"/>
            </a:endParaRPr>
          </a:p>
          <a:p>
            <a:endParaRPr lang="nb-NO" sz="2000">
              <a:cs typeface="Poppins"/>
            </a:endParaRPr>
          </a:p>
          <a:p>
            <a:r>
              <a:rPr lang="nb-NO" sz="2000"/>
              <a:t>Reidun E. Helgheim </a:t>
            </a:r>
            <a:r>
              <a:rPr lang="nb-NO" sz="2000" err="1"/>
              <a:t>Swan</a:t>
            </a:r>
            <a:r>
              <a:rPr lang="nb-NO" sz="2000"/>
              <a:t>  Seniorrådgiver</a:t>
            </a:r>
            <a:endParaRPr lang="nb-NO" sz="2000">
              <a:cs typeface="Poppins"/>
            </a:endParaRPr>
          </a:p>
          <a:p>
            <a:endParaRPr lang="nb-NO" sz="2000">
              <a:cs typeface="Poppins"/>
            </a:endParaRPr>
          </a:p>
          <a:p>
            <a:r>
              <a:rPr lang="nb-NO" sz="2000"/>
              <a:t>Øystein Svendsen Seniorrådgiver</a:t>
            </a:r>
            <a:endParaRPr lang="nb-NO" sz="2000">
              <a:cs typeface="Poppins"/>
            </a:endParaRPr>
          </a:p>
          <a:p>
            <a:endParaRPr lang="nb-NO" sz="2000">
              <a:cs typeface="Poppins"/>
            </a:endParaRPr>
          </a:p>
          <a:p>
            <a:r>
              <a:rPr lang="nb-NO" sz="2000"/>
              <a:t>Torill </a:t>
            </a:r>
            <a:r>
              <a:rPr lang="nb-NO" sz="2000" err="1"/>
              <a:t>Avnsnes</a:t>
            </a:r>
            <a:r>
              <a:rPr lang="nb-NO" sz="2000"/>
              <a:t> </a:t>
            </a:r>
            <a:r>
              <a:rPr lang="nb-NO" sz="2000" err="1"/>
              <a:t>Aspholm</a:t>
            </a:r>
            <a:r>
              <a:rPr lang="nb-NO" sz="2000"/>
              <a:t/>
            </a:r>
            <a:br>
              <a:rPr lang="nb-NO" sz="2000"/>
            </a:br>
            <a:r>
              <a:rPr lang="nb-NO" sz="2000"/>
              <a:t>Rådgiver</a:t>
            </a:r>
            <a:endParaRPr lang="nb-NO" sz="2000">
              <a:cs typeface="Poppins"/>
            </a:endParaRPr>
          </a:p>
          <a:p>
            <a:endParaRPr lang="en-US"/>
          </a:p>
        </p:txBody>
      </p:sp>
      <p:sp>
        <p:nvSpPr>
          <p:cNvPr id="12" name="Title 2">
            <a:extLst>
              <a:ext uri="{FF2B5EF4-FFF2-40B4-BE49-F238E27FC236}">
                <a16:creationId xmlns:a16="http://schemas.microsoft.com/office/drawing/2014/main" id="{59C42158-FA16-F316-BF8F-E0FE6544F178}"/>
              </a:ext>
            </a:extLst>
          </p:cNvPr>
          <p:cNvSpPr>
            <a:spLocks noGrp="1"/>
          </p:cNvSpPr>
          <p:nvPr>
            <p:ph type="title"/>
          </p:nvPr>
        </p:nvSpPr>
        <p:spPr>
          <a:xfrm>
            <a:off x="542926" y="0"/>
            <a:ext cx="3590926" cy="1325563"/>
          </a:xfrm>
        </p:spPr>
        <p:txBody>
          <a:bodyPr>
            <a:normAutofit/>
          </a:bodyPr>
          <a:lstStyle/>
          <a:p>
            <a:r>
              <a:rPr lang="nb-NO"/>
              <a:t>Hvem</a:t>
            </a:r>
            <a:r>
              <a:rPr lang="en-US"/>
              <a:t> er vi?</a:t>
            </a:r>
          </a:p>
        </p:txBody>
      </p:sp>
      <p:pic>
        <p:nvPicPr>
          <p:cNvPr id="8" name="Plassholder for innhold 7">
            <a:extLst>
              <a:ext uri="{FF2B5EF4-FFF2-40B4-BE49-F238E27FC236}">
                <a16:creationId xmlns:a16="http://schemas.microsoft.com/office/drawing/2014/main" id="{B85102E0-F906-471D-8B97-433EFFED75F4}"/>
              </a:ext>
            </a:extLst>
          </p:cNvPr>
          <p:cNvPicPr>
            <a:picLocks noGrp="1" noChangeAspect="1"/>
          </p:cNvPicPr>
          <p:nvPr>
            <p:ph sz="quarter" idx="14"/>
          </p:nvPr>
        </p:nvPicPr>
        <p:blipFill>
          <a:blip r:embed="rId3"/>
          <a:stretch>
            <a:fillRect/>
          </a:stretch>
        </p:blipFill>
        <p:spPr>
          <a:xfrm>
            <a:off x="9104537" y="336850"/>
            <a:ext cx="2314435" cy="2872130"/>
          </a:xfrm>
          <a:prstGeom prst="rect">
            <a:avLst/>
          </a:prstGeom>
        </p:spPr>
      </p:pic>
      <p:pic>
        <p:nvPicPr>
          <p:cNvPr id="9" name="Plassholder for innhold 8" descr="Et bilde som inneholder Menneskeansikt, person, smil, klær&#10;&#10;Automatisk generert beskrivelse">
            <a:extLst>
              <a:ext uri="{FF2B5EF4-FFF2-40B4-BE49-F238E27FC236}">
                <a16:creationId xmlns:a16="http://schemas.microsoft.com/office/drawing/2014/main" id="{92485C3B-2A45-BDB5-02F4-2A307804B272}"/>
              </a:ext>
            </a:extLst>
          </p:cNvPr>
          <p:cNvPicPr>
            <a:picLocks noGrp="1" noChangeAspect="1"/>
          </p:cNvPicPr>
          <p:nvPr>
            <p:ph sz="quarter" idx="13"/>
          </p:nvPr>
        </p:nvPicPr>
        <p:blipFill>
          <a:blip r:embed="rId4" cstate="hqprint">
            <a:extLst>
              <a:ext uri="{28A0092B-C50C-407E-A947-70E740481C1C}">
                <a14:useLocalDpi xmlns:a14="http://schemas.microsoft.com/office/drawing/2010/main" val="0"/>
              </a:ext>
            </a:extLst>
          </a:blip>
          <a:stretch>
            <a:fillRect/>
          </a:stretch>
        </p:blipFill>
        <p:spPr>
          <a:xfrm>
            <a:off x="5417894" y="3258286"/>
            <a:ext cx="2452681" cy="3270241"/>
          </a:xfrm>
        </p:spPr>
      </p:pic>
      <p:pic>
        <p:nvPicPr>
          <p:cNvPr id="15" name="Plassholder for innhold 14" descr="Et bilde som inneholder Menneskeansikt, person, tre, smil&#10;&#10;Automatisk generert beskrivelse">
            <a:extLst>
              <a:ext uri="{FF2B5EF4-FFF2-40B4-BE49-F238E27FC236}">
                <a16:creationId xmlns:a16="http://schemas.microsoft.com/office/drawing/2014/main" id="{23C2C4DA-E977-6CCE-7252-60D20BEBF7DC}"/>
              </a:ext>
            </a:extLst>
          </p:cNvPr>
          <p:cNvPicPr>
            <a:picLocks noGrp="1" noChangeAspect="1"/>
          </p:cNvPicPr>
          <p:nvPr>
            <p:ph sz="quarter" idx="11"/>
          </p:nvPr>
        </p:nvPicPr>
        <p:blipFill>
          <a:blip r:embed="rId5" cstate="hqprint">
            <a:extLst>
              <a:ext uri="{28A0092B-C50C-407E-A947-70E740481C1C}">
                <a14:useLocalDpi xmlns:a14="http://schemas.microsoft.com/office/drawing/2010/main" val="0"/>
              </a:ext>
            </a:extLst>
          </a:blip>
          <a:stretch>
            <a:fillRect/>
          </a:stretch>
        </p:blipFill>
        <p:spPr>
          <a:xfrm>
            <a:off x="5044642" y="591190"/>
            <a:ext cx="3546063" cy="2363450"/>
          </a:xfrm>
        </p:spPr>
      </p:pic>
      <p:sp>
        <p:nvSpPr>
          <p:cNvPr id="3" name="Plassholder for innhold 2">
            <a:extLst>
              <a:ext uri="{FF2B5EF4-FFF2-40B4-BE49-F238E27FC236}">
                <a16:creationId xmlns:a16="http://schemas.microsoft.com/office/drawing/2014/main" id="{C209DE2F-8ADB-FF83-345A-E7722383A0E9}"/>
              </a:ext>
            </a:extLst>
          </p:cNvPr>
          <p:cNvSpPr>
            <a:spLocks noGrp="1"/>
          </p:cNvSpPr>
          <p:nvPr>
            <p:ph sz="quarter" idx="12"/>
          </p:nvPr>
        </p:nvSpPr>
        <p:spPr/>
        <p:txBody>
          <a:bodyPr/>
          <a:lstStyle/>
          <a:p>
            <a:endParaRPr lang="nb-NO" dirty="0"/>
          </a:p>
        </p:txBody>
      </p:sp>
      <p:pic>
        <p:nvPicPr>
          <p:cNvPr id="4" name="Bilde 3">
            <a:extLst>
              <a:ext uri="{FF2B5EF4-FFF2-40B4-BE49-F238E27FC236}">
                <a16:creationId xmlns:a16="http://schemas.microsoft.com/office/drawing/2014/main" id="{4E8B9A0F-A9D1-B8BB-930C-F716EB500F6B}"/>
              </a:ext>
            </a:extLst>
          </p:cNvPr>
          <p:cNvPicPr>
            <a:picLocks noChangeAspect="1"/>
          </p:cNvPicPr>
          <p:nvPr/>
        </p:nvPicPr>
        <p:blipFill>
          <a:blip r:embed="rId6"/>
          <a:stretch>
            <a:fillRect/>
          </a:stretch>
        </p:blipFill>
        <p:spPr>
          <a:xfrm>
            <a:off x="8921216" y="3722644"/>
            <a:ext cx="2596204" cy="2798506"/>
          </a:xfrm>
          <a:prstGeom prst="rect">
            <a:avLst/>
          </a:prstGeom>
        </p:spPr>
      </p:pic>
    </p:spTree>
    <p:extLst>
      <p:ext uri="{BB962C8B-B14F-4D97-AF65-F5344CB8AC3E}">
        <p14:creationId xmlns:p14="http://schemas.microsoft.com/office/powerpoint/2010/main" val="259715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DB5B67AC-0D33-544F-0903-F2B7E369E6A0}"/>
              </a:ext>
            </a:extLst>
          </p:cNvPr>
          <p:cNvPicPr>
            <a:picLocks noGrp="1" noChangeAspect="1"/>
          </p:cNvPicPr>
          <p:nvPr>
            <p:ph type="pic" sz="quarter" idx="13"/>
          </p:nvPr>
        </p:nvPicPr>
        <p:blipFill rotWithShape="1">
          <a:blip r:embed="rId3"/>
          <a:srcRect l="199" r="199"/>
          <a:stretch/>
        </p:blipFill>
        <p:spPr>
          <a:xfrm>
            <a:off x="7543802" y="0"/>
            <a:ext cx="4795158" cy="6858000"/>
          </a:xfrm>
        </p:spPr>
      </p:pic>
      <p:sp>
        <p:nvSpPr>
          <p:cNvPr id="3" name="Tittel 2">
            <a:extLst>
              <a:ext uri="{FF2B5EF4-FFF2-40B4-BE49-F238E27FC236}">
                <a16:creationId xmlns:a16="http://schemas.microsoft.com/office/drawing/2014/main" id="{D3415727-2BE9-5255-FDDE-F92C01C7E726}"/>
              </a:ext>
            </a:extLst>
          </p:cNvPr>
          <p:cNvSpPr>
            <a:spLocks noGrp="1"/>
          </p:cNvSpPr>
          <p:nvPr>
            <p:ph type="title"/>
          </p:nvPr>
        </p:nvSpPr>
        <p:spPr>
          <a:xfrm>
            <a:off x="231118" y="1337598"/>
            <a:ext cx="7158381" cy="1587274"/>
          </a:xfrm>
        </p:spPr>
        <p:txBody>
          <a:bodyPr>
            <a:normAutofit/>
          </a:bodyPr>
          <a:lstStyle/>
          <a:p>
            <a:r>
              <a:rPr lang="nb-NO" dirty="0"/>
              <a:t/>
            </a:r>
            <a:br>
              <a:rPr lang="nb-NO" dirty="0"/>
            </a:br>
            <a:r>
              <a:rPr lang="nb-NO" dirty="0"/>
              <a:t/>
            </a:r>
            <a:br>
              <a:rPr lang="nb-NO" dirty="0"/>
            </a:br>
            <a:r>
              <a:rPr lang="nb-NO" sz="3600" dirty="0"/>
              <a:t>pasientogbrukerombudet.no</a:t>
            </a:r>
          </a:p>
        </p:txBody>
      </p:sp>
      <p:sp>
        <p:nvSpPr>
          <p:cNvPr id="5" name="Plassholder for tekst 4">
            <a:extLst>
              <a:ext uri="{FF2B5EF4-FFF2-40B4-BE49-F238E27FC236}">
                <a16:creationId xmlns:a16="http://schemas.microsoft.com/office/drawing/2014/main" id="{2A0C05C8-0C8D-FF18-EB5D-BD0824364BBD}"/>
              </a:ext>
            </a:extLst>
          </p:cNvPr>
          <p:cNvSpPr>
            <a:spLocks noGrp="1"/>
          </p:cNvSpPr>
          <p:nvPr>
            <p:ph type="body" sz="quarter" idx="14"/>
          </p:nvPr>
        </p:nvSpPr>
        <p:spPr>
          <a:xfrm>
            <a:off x="581983" y="3747911"/>
            <a:ext cx="6061528" cy="838200"/>
          </a:xfrm>
        </p:spPr>
        <p:txBody>
          <a:bodyPr/>
          <a:lstStyle/>
          <a:p>
            <a:endParaRPr lang="nb-NO"/>
          </a:p>
        </p:txBody>
      </p:sp>
    </p:spTree>
    <p:extLst>
      <p:ext uri="{BB962C8B-B14F-4D97-AF65-F5344CB8AC3E}">
        <p14:creationId xmlns:p14="http://schemas.microsoft.com/office/powerpoint/2010/main" val="167104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151BA75-7ED4-09CF-170E-38B2D9A3331C}"/>
              </a:ext>
            </a:extLst>
          </p:cNvPr>
          <p:cNvSpPr>
            <a:spLocks noGrp="1"/>
          </p:cNvSpPr>
          <p:nvPr>
            <p:ph type="body" sz="quarter" idx="15"/>
          </p:nvPr>
        </p:nvSpPr>
        <p:spPr>
          <a:xfrm>
            <a:off x="1276678" y="1626781"/>
            <a:ext cx="9643729" cy="2551813"/>
          </a:xfrm>
        </p:spPr>
        <p:txBody>
          <a:bodyPr/>
          <a:lstStyle/>
          <a:p>
            <a:r>
              <a:rPr lang="nb-NO" sz="4800"/>
              <a:t>Pasienterfaringer  - det handler om menneskers hverdag og livskvalitet</a:t>
            </a:r>
          </a:p>
        </p:txBody>
      </p:sp>
    </p:spTree>
    <p:extLst>
      <p:ext uri="{BB962C8B-B14F-4D97-AF65-F5344CB8AC3E}">
        <p14:creationId xmlns:p14="http://schemas.microsoft.com/office/powerpoint/2010/main" val="177960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2645B7DF-6660-4433-9F5E-F117A59001A6}"/>
              </a:ext>
            </a:extLst>
          </p:cNvPr>
          <p:cNvPicPr>
            <a:picLocks noGrp="1" noChangeAspect="1"/>
          </p:cNvPicPr>
          <p:nvPr>
            <p:ph type="pic" sz="quarter" idx="13"/>
          </p:nvPr>
        </p:nvPicPr>
        <p:blipFill>
          <a:blip r:embed="rId3"/>
          <a:srcRect l="26790" r="26790"/>
          <a:stretch>
            <a:fillRect/>
          </a:stretch>
        </p:blipFill>
        <p:spPr>
          <a:prstGeom prst="rect">
            <a:avLst/>
          </a:prstGeom>
        </p:spPr>
      </p:pic>
      <p:sp>
        <p:nvSpPr>
          <p:cNvPr id="3" name="Tittel 2">
            <a:extLst>
              <a:ext uri="{FF2B5EF4-FFF2-40B4-BE49-F238E27FC236}">
                <a16:creationId xmlns:a16="http://schemas.microsoft.com/office/drawing/2014/main" id="{524B5A60-71F7-424B-A352-6C7A59F1D9A3}"/>
              </a:ext>
            </a:extLst>
          </p:cNvPr>
          <p:cNvSpPr>
            <a:spLocks noGrp="1"/>
          </p:cNvSpPr>
          <p:nvPr>
            <p:ph type="title"/>
          </p:nvPr>
        </p:nvSpPr>
        <p:spPr>
          <a:xfrm>
            <a:off x="339634" y="404949"/>
            <a:ext cx="6622869" cy="659674"/>
          </a:xfrm>
        </p:spPr>
        <p:txBody>
          <a:bodyPr>
            <a:normAutofit fontScale="90000"/>
          </a:bodyPr>
          <a:lstStyle/>
          <a:p>
            <a:r>
              <a:rPr lang="nb-NO" dirty="0"/>
              <a:t/>
            </a:r>
            <a:br>
              <a:rPr lang="nb-NO" dirty="0"/>
            </a:br>
            <a:r>
              <a:rPr lang="nb-NO" dirty="0"/>
              <a:t/>
            </a:r>
            <a:br>
              <a:rPr lang="nb-NO" dirty="0"/>
            </a:br>
            <a:endParaRPr lang="nb-NO" dirty="0"/>
          </a:p>
        </p:txBody>
      </p:sp>
      <p:sp>
        <p:nvSpPr>
          <p:cNvPr id="4" name="Plassholder for tekst 3">
            <a:extLst>
              <a:ext uri="{FF2B5EF4-FFF2-40B4-BE49-F238E27FC236}">
                <a16:creationId xmlns:a16="http://schemas.microsoft.com/office/drawing/2014/main" id="{A5859AC9-D6F2-43A7-BE6F-87C3DAF0406A}"/>
              </a:ext>
            </a:extLst>
          </p:cNvPr>
          <p:cNvSpPr>
            <a:spLocks noGrp="1"/>
          </p:cNvSpPr>
          <p:nvPr>
            <p:ph type="body" sz="quarter" idx="14"/>
          </p:nvPr>
        </p:nvSpPr>
        <p:spPr>
          <a:xfrm>
            <a:off x="620304" y="811161"/>
            <a:ext cx="6061528" cy="4975684"/>
          </a:xfrm>
        </p:spPr>
        <p:txBody>
          <a:bodyPr>
            <a:normAutofit/>
          </a:bodyPr>
          <a:lstStyle/>
          <a:p>
            <a:endParaRPr lang="nb-NO" sz="3200" dirty="0"/>
          </a:p>
          <a:p>
            <a:pPr algn="ctr"/>
            <a:r>
              <a:rPr lang="nb-NO" sz="3200" dirty="0"/>
              <a:t>Erfaringer</a:t>
            </a:r>
          </a:p>
          <a:p>
            <a:pPr algn="ctr"/>
            <a:endParaRPr lang="nb-NO" sz="3200" dirty="0"/>
          </a:p>
          <a:p>
            <a:pPr algn="ctr"/>
            <a:endParaRPr lang="nb-NO" sz="3200" dirty="0"/>
          </a:p>
          <a:p>
            <a:pPr algn="ctr"/>
            <a:r>
              <a:rPr lang="nb-NO" sz="3200" dirty="0"/>
              <a:t>Hvilke rettigheter brytes / står på spill</a:t>
            </a:r>
          </a:p>
          <a:p>
            <a:pPr marL="342900" indent="-342900">
              <a:buFont typeface="Arial" panose="020B0604020202020204" pitchFamily="34" charset="0"/>
              <a:buChar char="•"/>
            </a:pPr>
            <a:endParaRPr lang="nb-NO" sz="3200" dirty="0"/>
          </a:p>
          <a:p>
            <a:pPr marL="342900" indent="-342900">
              <a:buFont typeface="Arial" panose="020B0604020202020204" pitchFamily="34" charset="0"/>
              <a:buChar char="•"/>
            </a:pPr>
            <a:endParaRPr lang="nb-NO" sz="3200" dirty="0"/>
          </a:p>
          <a:p>
            <a:pPr marL="342900" indent="-342900">
              <a:buFont typeface="Arial" panose="020B0604020202020204" pitchFamily="34" charset="0"/>
              <a:buChar char="•"/>
            </a:pPr>
            <a:endParaRPr lang="nb-NO" sz="3200" dirty="0"/>
          </a:p>
          <a:p>
            <a:endParaRPr lang="nb-NO" sz="3200" dirty="0"/>
          </a:p>
          <a:p>
            <a:pPr marL="342900" indent="-342900">
              <a:buFont typeface="Arial" panose="020B0604020202020204" pitchFamily="34" charset="0"/>
              <a:buChar char="•"/>
            </a:pPr>
            <a:endParaRPr lang="nb-NO" sz="3600" dirty="0"/>
          </a:p>
          <a:p>
            <a:pPr marL="342900" indent="-342900">
              <a:buFont typeface="Arial" panose="020B0604020202020204" pitchFamily="34" charset="0"/>
              <a:buChar char="•"/>
            </a:pPr>
            <a:endParaRPr lang="nb-NO" sz="3600" dirty="0"/>
          </a:p>
        </p:txBody>
      </p:sp>
    </p:spTree>
    <p:extLst>
      <p:ext uri="{BB962C8B-B14F-4D97-AF65-F5344CB8AC3E}">
        <p14:creationId xmlns:p14="http://schemas.microsoft.com/office/powerpoint/2010/main" val="394322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CDBE4-4393-463D-B7B9-657900D778C7}"/>
              </a:ext>
            </a:extLst>
          </p:cNvPr>
          <p:cNvSpPr>
            <a:spLocks noGrp="1"/>
          </p:cNvSpPr>
          <p:nvPr>
            <p:ph type="body" sz="quarter" idx="15"/>
          </p:nvPr>
        </p:nvSpPr>
        <p:spPr>
          <a:xfrm>
            <a:off x="545465" y="469901"/>
            <a:ext cx="6350000" cy="919163"/>
          </a:xfrm>
        </p:spPr>
        <p:txBody>
          <a:bodyPr wrap="square" anchor="ctr">
            <a:normAutofit/>
          </a:bodyPr>
          <a:lstStyle/>
          <a:p>
            <a:r>
              <a:rPr lang="nb-NO" sz="2000" b="1" dirty="0">
                <a:solidFill>
                  <a:schemeClr val="accent2"/>
                </a:solidFill>
              </a:rPr>
              <a:t>Hva preger flere av de som tar kontakt med oss?</a:t>
            </a:r>
          </a:p>
        </p:txBody>
      </p:sp>
      <p:sp>
        <p:nvSpPr>
          <p:cNvPr id="2" name="Text Placeholder 1">
            <a:extLst>
              <a:ext uri="{FF2B5EF4-FFF2-40B4-BE49-F238E27FC236}">
                <a16:creationId xmlns:a16="http://schemas.microsoft.com/office/drawing/2014/main" id="{5E25FCA5-75A7-490F-976E-FEEDFF6468B9}"/>
              </a:ext>
            </a:extLst>
          </p:cNvPr>
          <p:cNvSpPr>
            <a:spLocks noGrp="1"/>
          </p:cNvSpPr>
          <p:nvPr>
            <p:ph type="body" sz="quarter" idx="16"/>
          </p:nvPr>
        </p:nvSpPr>
        <p:spPr>
          <a:xfrm>
            <a:off x="613264" y="1389064"/>
            <a:ext cx="6035674" cy="5226889"/>
          </a:xfrm>
        </p:spPr>
        <p:txBody>
          <a:bodyPr>
            <a:normAutofit/>
          </a:bodyPr>
          <a:lstStyle/>
          <a:p>
            <a:pPr marL="285750" indent="-285750">
              <a:lnSpc>
                <a:spcPct val="150000"/>
              </a:lnSpc>
              <a:buFont typeface="Arial" panose="020B0604020202020204" pitchFamily="34" charset="0"/>
              <a:buChar char="•"/>
            </a:pPr>
            <a:r>
              <a:rPr lang="nb-NO" dirty="0">
                <a:solidFill>
                  <a:schemeClr val="accent2"/>
                </a:solidFill>
              </a:rPr>
              <a:t>Har mange spørsmål </a:t>
            </a:r>
          </a:p>
          <a:p>
            <a:pPr marL="285750" indent="-285750">
              <a:lnSpc>
                <a:spcPct val="150000"/>
              </a:lnSpc>
              <a:buFont typeface="Arial" panose="020B0604020202020204" pitchFamily="34" charset="0"/>
              <a:buChar char="•"/>
            </a:pPr>
            <a:r>
              <a:rPr lang="nb-NO" dirty="0">
                <a:solidFill>
                  <a:schemeClr val="accent2"/>
                </a:solidFill>
              </a:rPr>
              <a:t>Vil at noen skal vite om </a:t>
            </a:r>
          </a:p>
          <a:p>
            <a:pPr marL="285750" indent="-285750">
              <a:lnSpc>
                <a:spcPct val="150000"/>
              </a:lnSpc>
              <a:buFont typeface="Arial" panose="020B0604020202020204" pitchFamily="34" charset="0"/>
              <a:buChar char="•"/>
            </a:pPr>
            <a:r>
              <a:rPr lang="nb-NO" dirty="0">
                <a:solidFill>
                  <a:schemeClr val="accent2"/>
                </a:solidFill>
              </a:rPr>
              <a:t>Lite informert om muligheter og rettigheter </a:t>
            </a:r>
          </a:p>
          <a:p>
            <a:pPr marL="285750" indent="-285750">
              <a:lnSpc>
                <a:spcPct val="150000"/>
              </a:lnSpc>
              <a:buFont typeface="Arial" panose="020B0604020202020204" pitchFamily="34" charset="0"/>
              <a:buChar char="•"/>
            </a:pPr>
            <a:r>
              <a:rPr lang="nb-NO" dirty="0">
                <a:solidFill>
                  <a:schemeClr val="accent2"/>
                </a:solidFill>
              </a:rPr>
              <a:t>Føler seg misforstått/mistrodd/avvist  </a:t>
            </a:r>
          </a:p>
          <a:p>
            <a:pPr marL="285750" indent="-285750">
              <a:lnSpc>
                <a:spcPct val="150000"/>
              </a:lnSpc>
              <a:buFont typeface="Arial" panose="020B0604020202020204" pitchFamily="34" charset="0"/>
              <a:buChar char="•"/>
            </a:pPr>
            <a:r>
              <a:rPr lang="nb-NO" dirty="0">
                <a:solidFill>
                  <a:schemeClr val="accent2"/>
                </a:solidFill>
              </a:rPr>
              <a:t>Opplever å være villedet/noe holdes skjult</a:t>
            </a:r>
          </a:p>
          <a:p>
            <a:pPr marL="285750" indent="-285750">
              <a:lnSpc>
                <a:spcPct val="150000"/>
              </a:lnSpc>
              <a:buFont typeface="Arial" panose="020B0604020202020204" pitchFamily="34" charset="0"/>
              <a:buChar char="•"/>
            </a:pPr>
            <a:r>
              <a:rPr lang="nb-NO" dirty="0">
                <a:solidFill>
                  <a:schemeClr val="accent2"/>
                </a:solidFill>
              </a:rPr>
              <a:t>Får ikke medvirke/bestemme i eget liv</a:t>
            </a:r>
          </a:p>
          <a:p>
            <a:pPr marL="285750" indent="-285750">
              <a:lnSpc>
                <a:spcPct val="150000"/>
              </a:lnSpc>
              <a:buFont typeface="Arial" panose="020B0604020202020204" pitchFamily="34" charset="0"/>
              <a:buChar char="•"/>
            </a:pPr>
            <a:r>
              <a:rPr lang="nb-NO" dirty="0">
                <a:solidFill>
                  <a:schemeClr val="accent2"/>
                </a:solidFill>
              </a:rPr>
              <a:t>Redd andre skal oppleve det samme</a:t>
            </a:r>
          </a:p>
          <a:p>
            <a:pPr marL="285750" indent="-285750">
              <a:lnSpc>
                <a:spcPct val="150000"/>
              </a:lnSpc>
              <a:buFont typeface="Arial" panose="020B0604020202020204" pitchFamily="34" charset="0"/>
              <a:buChar char="•"/>
            </a:pPr>
            <a:r>
              <a:rPr lang="nb-NO" dirty="0">
                <a:solidFill>
                  <a:schemeClr val="accent2"/>
                </a:solidFill>
              </a:rPr>
              <a:t>Slitne og redde </a:t>
            </a:r>
          </a:p>
          <a:p>
            <a:pPr marL="285750" indent="-285750">
              <a:lnSpc>
                <a:spcPct val="150000"/>
              </a:lnSpc>
              <a:buFont typeface="Arial" panose="020B0604020202020204" pitchFamily="34" charset="0"/>
              <a:buChar char="•"/>
            </a:pPr>
            <a:r>
              <a:rPr lang="nb-NO" dirty="0">
                <a:solidFill>
                  <a:schemeClr val="accent2"/>
                </a:solidFill>
              </a:rPr>
              <a:t>Mistet tillitt</a:t>
            </a:r>
          </a:p>
          <a:p>
            <a:pPr marL="0" indent="0">
              <a:buNone/>
            </a:pPr>
            <a:endParaRPr lang="nb-NO" dirty="0"/>
          </a:p>
        </p:txBody>
      </p:sp>
      <p:pic>
        <p:nvPicPr>
          <p:cNvPr id="6" name="Bilde 3" descr="Et bilde som inneholder person, vegg, innendørs, kvinne&#10;&#10;Automatisk generert beskrivelse">
            <a:extLst>
              <a:ext uri="{FF2B5EF4-FFF2-40B4-BE49-F238E27FC236}">
                <a16:creationId xmlns:a16="http://schemas.microsoft.com/office/drawing/2014/main" id="{6AFB0693-C97F-F852-4415-2751B5D66C91}"/>
              </a:ext>
            </a:extLst>
          </p:cNvPr>
          <p:cNvPicPr>
            <a:picLocks noGrp="1" noChangeAspect="1"/>
          </p:cNvPicPr>
          <p:nvPr>
            <p:ph type="pic" sz="quarter" idx="17"/>
          </p:nvPr>
        </p:nvPicPr>
        <p:blipFill>
          <a:blip r:embed="rId3"/>
          <a:srcRect l="24134" r="24134"/>
          <a:stretch>
            <a:fillRect/>
          </a:stretch>
        </p:blipFill>
        <p:spPr>
          <a:xfrm>
            <a:off x="7212330" y="0"/>
            <a:ext cx="4979670" cy="6858000"/>
          </a:xfrm>
          <a:prstGeom prst="rect">
            <a:avLst/>
          </a:prstGeom>
        </p:spPr>
      </p:pic>
    </p:spTree>
    <p:extLst>
      <p:ext uri="{BB962C8B-B14F-4D97-AF65-F5344CB8AC3E}">
        <p14:creationId xmlns:p14="http://schemas.microsoft.com/office/powerpoint/2010/main" val="281362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B3B26F92-70AF-4B87-A9B4-21C15FFE6B90}"/>
              </a:ext>
            </a:extLst>
          </p:cNvPr>
          <p:cNvSpPr>
            <a:spLocks noGrp="1"/>
          </p:cNvSpPr>
          <p:nvPr>
            <p:ph type="body" sz="quarter" idx="10"/>
          </p:nvPr>
        </p:nvSpPr>
        <p:spPr>
          <a:xfrm>
            <a:off x="978443" y="1855695"/>
            <a:ext cx="3019625" cy="932330"/>
          </a:xfrm>
        </p:spPr>
        <p:txBody>
          <a:bodyPr wrap="square">
            <a:normAutofit fontScale="92500"/>
          </a:bodyPr>
          <a:lstStyle/>
          <a:p>
            <a:r>
              <a:rPr lang="nb-NO" sz="3200" dirty="0"/>
              <a:t>ERFARINGER</a:t>
            </a:r>
          </a:p>
        </p:txBody>
      </p:sp>
      <p:pic>
        <p:nvPicPr>
          <p:cNvPr id="5" name="Plassholder for bilde 4">
            <a:extLst>
              <a:ext uri="{FF2B5EF4-FFF2-40B4-BE49-F238E27FC236}">
                <a16:creationId xmlns:a16="http://schemas.microsoft.com/office/drawing/2014/main" id="{2CC0E802-D4A1-4464-B0A6-F5A3EB1032E7}"/>
              </a:ext>
            </a:extLst>
          </p:cNvPr>
          <p:cNvPicPr>
            <a:picLocks noGrp="1" noChangeAspect="1"/>
          </p:cNvPicPr>
          <p:nvPr>
            <p:ph type="pic" sz="quarter" idx="11"/>
          </p:nvPr>
        </p:nvPicPr>
        <p:blipFill rotWithShape="1">
          <a:blip r:embed="rId3"/>
          <a:srcRect t="2551" b="2551"/>
          <a:stretch/>
        </p:blipFill>
        <p:spPr>
          <a:xfrm>
            <a:off x="5583677" y="-40609"/>
            <a:ext cx="6608323" cy="6898609"/>
          </a:xfrm>
          <a:prstGeom prst="rect">
            <a:avLst/>
          </a:prstGeom>
          <a:noFill/>
        </p:spPr>
      </p:pic>
    </p:spTree>
    <p:extLst>
      <p:ext uri="{BB962C8B-B14F-4D97-AF65-F5344CB8AC3E}">
        <p14:creationId xmlns:p14="http://schemas.microsoft.com/office/powerpoint/2010/main" val="330464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9591DB8-D128-43FB-8AC9-BD49828F3060}"/>
              </a:ext>
            </a:extLst>
          </p:cNvPr>
          <p:cNvSpPr>
            <a:spLocks noGrp="1"/>
          </p:cNvSpPr>
          <p:nvPr>
            <p:ph type="body" sz="quarter" idx="16"/>
          </p:nvPr>
        </p:nvSpPr>
        <p:spPr>
          <a:xfrm>
            <a:off x="647699" y="1760706"/>
            <a:ext cx="10461287" cy="4618515"/>
          </a:xfrm>
        </p:spPr>
        <p:txBody>
          <a:bodyPr>
            <a:normAutofit/>
          </a:bodyPr>
          <a:lstStyle/>
          <a:p>
            <a:pPr marL="285750" indent="-285750">
              <a:buFont typeface="Arial" panose="020B0604020202020204" pitchFamily="34" charset="0"/>
              <a:buChar char="•"/>
            </a:pPr>
            <a:endParaRPr lang="nb-NO" sz="2400" dirty="0">
              <a:solidFill>
                <a:schemeClr val="accent1"/>
              </a:solidFill>
            </a:endParaRPr>
          </a:p>
          <a:p>
            <a:pPr marL="285750" indent="-285750">
              <a:buFont typeface="Arial" panose="020B0604020202020204" pitchFamily="34" charset="0"/>
              <a:buChar char="•"/>
            </a:pPr>
            <a:r>
              <a:rPr lang="nb-NO" sz="2400" dirty="0">
                <a:solidFill>
                  <a:schemeClr val="accent1"/>
                </a:solidFill>
              </a:rPr>
              <a:t>Ivaretakelse av retten til informasjon og medvirkning</a:t>
            </a:r>
          </a:p>
          <a:p>
            <a:pPr marL="285750" indent="-285750">
              <a:buFont typeface="Arial" panose="020B0604020202020204" pitchFamily="34" charset="0"/>
              <a:buChar char="•"/>
            </a:pPr>
            <a:endParaRPr lang="nb-NO" sz="2400" dirty="0">
              <a:solidFill>
                <a:schemeClr val="accent1"/>
              </a:solidFill>
            </a:endParaRPr>
          </a:p>
          <a:p>
            <a:pPr marL="285750" indent="-285750">
              <a:buFont typeface="Arial" panose="020B0604020202020204" pitchFamily="34" charset="0"/>
              <a:buChar char="•"/>
            </a:pPr>
            <a:r>
              <a:rPr lang="nb-NO" sz="2400" dirty="0">
                <a:solidFill>
                  <a:schemeClr val="accent1"/>
                </a:solidFill>
              </a:rPr>
              <a:t>Taushetsplikt, - til hinder for samhandling og koordinering?</a:t>
            </a:r>
          </a:p>
          <a:p>
            <a:pPr marL="285750" indent="-285750">
              <a:buFont typeface="Arial" panose="020B0604020202020204" pitchFamily="34" charset="0"/>
              <a:buChar char="•"/>
            </a:pPr>
            <a:endParaRPr lang="nb-NO" sz="2400" dirty="0">
              <a:solidFill>
                <a:schemeClr val="accent1"/>
              </a:solidFill>
            </a:endParaRPr>
          </a:p>
          <a:p>
            <a:pPr marL="285750" indent="-285750">
              <a:buFont typeface="Arial" panose="020B0604020202020204" pitchFamily="34" charset="0"/>
              <a:buChar char="•"/>
            </a:pPr>
            <a:r>
              <a:rPr lang="nb-NO" sz="2400" dirty="0">
                <a:solidFill>
                  <a:schemeClr val="accent1"/>
                </a:solidFill>
              </a:rPr>
              <a:t>Samhandling mellom tjenestene og sektorer</a:t>
            </a:r>
          </a:p>
          <a:p>
            <a:pPr marL="285750" indent="-285750">
              <a:buFont typeface="Arial" panose="020B0604020202020204" pitchFamily="34" charset="0"/>
              <a:buChar char="•"/>
            </a:pPr>
            <a:endParaRPr lang="nn-NO" sz="2400" dirty="0">
              <a:solidFill>
                <a:schemeClr val="accent1"/>
              </a:solidFill>
            </a:endParaRPr>
          </a:p>
          <a:p>
            <a:pPr marL="285750" indent="-285750">
              <a:buFont typeface="Arial" panose="020B0604020202020204" pitchFamily="34" charset="0"/>
              <a:buChar char="•"/>
            </a:pPr>
            <a:r>
              <a:rPr lang="nn-NO" sz="2400" dirty="0">
                <a:solidFill>
                  <a:schemeClr val="accent1"/>
                </a:solidFill>
              </a:rPr>
              <a:t>Barnekoordinator / Koordinator og individuell plan</a:t>
            </a:r>
            <a:endParaRPr lang="nb-NO" sz="2400" dirty="0">
              <a:solidFill>
                <a:schemeClr val="accent1"/>
              </a:solidFill>
            </a:endParaRPr>
          </a:p>
        </p:txBody>
      </p:sp>
      <p:sp>
        <p:nvSpPr>
          <p:cNvPr id="3" name="Plassholder for tekst 2">
            <a:extLst>
              <a:ext uri="{FF2B5EF4-FFF2-40B4-BE49-F238E27FC236}">
                <a16:creationId xmlns:a16="http://schemas.microsoft.com/office/drawing/2014/main" id="{A97EAC3C-6B27-4C85-80F4-6C3D4C53C1F5}"/>
              </a:ext>
            </a:extLst>
          </p:cNvPr>
          <p:cNvSpPr>
            <a:spLocks noGrp="1"/>
          </p:cNvSpPr>
          <p:nvPr>
            <p:ph type="body" sz="quarter" idx="15"/>
          </p:nvPr>
        </p:nvSpPr>
        <p:spPr>
          <a:xfrm>
            <a:off x="647699" y="478779"/>
            <a:ext cx="8856223" cy="1078559"/>
          </a:xfrm>
        </p:spPr>
        <p:txBody>
          <a:bodyPr/>
          <a:lstStyle/>
          <a:p>
            <a:r>
              <a:rPr lang="nb-NO" b="1" dirty="0"/>
              <a:t>Eksempler på saker</a:t>
            </a:r>
          </a:p>
        </p:txBody>
      </p:sp>
    </p:spTree>
    <p:extLst>
      <p:ext uri="{BB962C8B-B14F-4D97-AF65-F5344CB8AC3E}">
        <p14:creationId xmlns:p14="http://schemas.microsoft.com/office/powerpoint/2010/main" val="166241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9591DB8-D128-43FB-8AC9-BD49828F3060}"/>
              </a:ext>
            </a:extLst>
          </p:cNvPr>
          <p:cNvSpPr>
            <a:spLocks noGrp="1"/>
          </p:cNvSpPr>
          <p:nvPr>
            <p:ph type="body" sz="quarter" idx="16"/>
          </p:nvPr>
        </p:nvSpPr>
        <p:spPr>
          <a:xfrm>
            <a:off x="647700" y="1097756"/>
            <a:ext cx="10461287" cy="5545503"/>
          </a:xfrm>
        </p:spPr>
        <p:txBody>
          <a:bodyPr>
            <a:normAutofit/>
          </a:bodyPr>
          <a:lstStyle/>
          <a:p>
            <a:pPr marL="0" indent="0">
              <a:buNone/>
            </a:pPr>
            <a:endParaRPr lang="nb-NO" sz="2400" dirty="0">
              <a:solidFill>
                <a:schemeClr val="accent1"/>
              </a:solidFill>
            </a:endParaRPr>
          </a:p>
          <a:p>
            <a:pPr marL="285750" indent="-285750">
              <a:buFont typeface="Arial" panose="020B0604020202020204" pitchFamily="34" charset="0"/>
              <a:buChar char="•"/>
            </a:pPr>
            <a:r>
              <a:rPr lang="nb-NO" sz="2400" dirty="0">
                <a:solidFill>
                  <a:schemeClr val="accent1"/>
                </a:solidFill>
              </a:rPr>
              <a:t>Tilbudet til barn og unge innen psykisk helsevern</a:t>
            </a:r>
          </a:p>
          <a:p>
            <a:pPr marL="285750" indent="-285750">
              <a:buFont typeface="Arial" panose="020B0604020202020204" pitchFamily="34" charset="0"/>
              <a:buChar char="•"/>
            </a:pPr>
            <a:endParaRPr lang="nb-NO" sz="2400" dirty="0">
              <a:solidFill>
                <a:schemeClr val="accent1"/>
              </a:solidFill>
            </a:endParaRPr>
          </a:p>
          <a:p>
            <a:pPr marL="285750" indent="-285750">
              <a:buFont typeface="Arial" panose="020B0604020202020204" pitchFamily="34" charset="0"/>
              <a:buChar char="•"/>
            </a:pPr>
            <a:r>
              <a:rPr lang="nb-NO" sz="2400" dirty="0">
                <a:solidFill>
                  <a:schemeClr val="accent1"/>
                </a:solidFill>
              </a:rPr>
              <a:t>Tilbud til barn og unge (og deres familie) som har ulike/ofte sammensatte helseutfordringer, funksjonshemminger og/eller kroniske lidelser</a:t>
            </a:r>
          </a:p>
          <a:p>
            <a:pPr marL="285750" indent="-285750">
              <a:buFont typeface="Arial" panose="020B0604020202020204" pitchFamily="34" charset="0"/>
              <a:buChar char="•"/>
            </a:pPr>
            <a:endParaRPr lang="nb-NO" sz="2400" dirty="0">
              <a:solidFill>
                <a:schemeClr val="accent1"/>
              </a:solidFill>
            </a:endParaRPr>
          </a:p>
          <a:p>
            <a:pPr marL="285750" indent="-285750">
              <a:buFont typeface="Arial" panose="020B0604020202020204" pitchFamily="34" charset="0"/>
              <a:buChar char="•"/>
            </a:pPr>
            <a:r>
              <a:rPr lang="nb-NO" sz="2400" dirty="0">
                <a:solidFill>
                  <a:schemeClr val="accent1"/>
                </a:solidFill>
              </a:rPr>
              <a:t>Ivaretakelse av og samarbeid med foreldre/pårørende</a:t>
            </a:r>
          </a:p>
          <a:p>
            <a:pPr marL="285750" indent="-285750">
              <a:buFont typeface="Arial" panose="020B0604020202020204" pitchFamily="34" charset="0"/>
              <a:buChar char="•"/>
            </a:pPr>
            <a:endParaRPr lang="nb-NO" sz="2400" dirty="0">
              <a:solidFill>
                <a:schemeClr val="accent1"/>
              </a:solidFill>
            </a:endParaRPr>
          </a:p>
          <a:p>
            <a:pPr marL="285750" indent="-285750">
              <a:buFont typeface="Arial" panose="020B0604020202020204" pitchFamily="34" charset="0"/>
              <a:buChar char="•"/>
            </a:pPr>
            <a:r>
              <a:rPr lang="nb-NO" sz="2400" dirty="0">
                <a:solidFill>
                  <a:schemeClr val="accent1"/>
                </a:solidFill>
              </a:rPr>
              <a:t>Ivaretakelse av rettigheter til barn som er pårørende</a:t>
            </a:r>
          </a:p>
        </p:txBody>
      </p:sp>
      <p:sp>
        <p:nvSpPr>
          <p:cNvPr id="5" name="Plassholder for tekst 4">
            <a:extLst>
              <a:ext uri="{FF2B5EF4-FFF2-40B4-BE49-F238E27FC236}">
                <a16:creationId xmlns:a16="http://schemas.microsoft.com/office/drawing/2014/main" id="{074F7CD7-3E86-5727-054F-422C82B0BFE6}"/>
              </a:ext>
            </a:extLst>
          </p:cNvPr>
          <p:cNvSpPr>
            <a:spLocks noGrp="1"/>
          </p:cNvSpPr>
          <p:nvPr>
            <p:ph type="body" sz="quarter" idx="15"/>
          </p:nvPr>
        </p:nvSpPr>
        <p:spPr/>
        <p:txBody>
          <a:bodyPr/>
          <a:lstStyle/>
          <a:p>
            <a:endParaRPr lang="nb-NO" dirty="0"/>
          </a:p>
        </p:txBody>
      </p:sp>
    </p:spTree>
    <p:extLst>
      <p:ext uri="{BB962C8B-B14F-4D97-AF65-F5344CB8AC3E}">
        <p14:creationId xmlns:p14="http://schemas.microsoft.com/office/powerpoint/2010/main" val="35709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25FCA5-75A7-490F-976E-FEEDFF6468B9}"/>
              </a:ext>
            </a:extLst>
          </p:cNvPr>
          <p:cNvSpPr>
            <a:spLocks noGrp="1"/>
          </p:cNvSpPr>
          <p:nvPr>
            <p:ph type="body" sz="quarter" idx="16"/>
          </p:nvPr>
        </p:nvSpPr>
        <p:spPr>
          <a:xfrm>
            <a:off x="542926" y="1766047"/>
            <a:ext cx="11271122" cy="4957481"/>
          </a:xfrm>
        </p:spPr>
        <p:txBody>
          <a:bodyPr vert="horz" lIns="91440" tIns="45720" rIns="91440" bIns="45720" rtlCol="0" anchor="t">
            <a:normAutofit/>
          </a:bodyPr>
          <a:lstStyle/>
          <a:p>
            <a:pPr lvl="1">
              <a:lnSpc>
                <a:spcPct val="100000"/>
              </a:lnSpc>
            </a:pPr>
            <a:endParaRPr lang="nb-NO" dirty="0"/>
          </a:p>
          <a:p>
            <a:pPr lvl="1">
              <a:lnSpc>
                <a:spcPct val="100000"/>
              </a:lnSpc>
            </a:pPr>
            <a:r>
              <a:rPr lang="nb-NO" dirty="0"/>
              <a:t>Avslag på søknad om psykisk helsehjelp                                          </a:t>
            </a:r>
            <a:endParaRPr lang="nb-NO" u="sng" dirty="0">
              <a:cs typeface="Poppins"/>
            </a:endParaRPr>
          </a:p>
          <a:p>
            <a:pPr lvl="1">
              <a:lnSpc>
                <a:spcPct val="100000"/>
              </a:lnSpc>
            </a:pPr>
            <a:endParaRPr lang="nb-NO" dirty="0">
              <a:cs typeface="Poppins"/>
            </a:endParaRPr>
          </a:p>
          <a:p>
            <a:pPr lvl="1">
              <a:lnSpc>
                <a:spcPct val="100000"/>
              </a:lnSpc>
            </a:pPr>
            <a:r>
              <a:rPr lang="nb-NO" dirty="0">
                <a:cs typeface="Poppins"/>
              </a:rPr>
              <a:t>Mangel på døgnplasser</a:t>
            </a:r>
          </a:p>
          <a:p>
            <a:pPr lvl="1">
              <a:lnSpc>
                <a:spcPct val="100000"/>
              </a:lnSpc>
            </a:pPr>
            <a:endParaRPr lang="nb-NO" dirty="0">
              <a:cs typeface="Poppins"/>
            </a:endParaRPr>
          </a:p>
          <a:p>
            <a:pPr lvl="1">
              <a:lnSpc>
                <a:spcPct val="100000"/>
              </a:lnSpc>
            </a:pPr>
            <a:r>
              <a:rPr lang="nb-NO" dirty="0">
                <a:cs typeface="Poppins"/>
              </a:rPr>
              <a:t>Mangel på poliklinisk kapasitet</a:t>
            </a:r>
          </a:p>
          <a:p>
            <a:pPr lvl="2">
              <a:lnSpc>
                <a:spcPct val="100000"/>
              </a:lnSpc>
            </a:pPr>
            <a:r>
              <a:rPr lang="nb-NO" dirty="0">
                <a:cs typeface="Poppins"/>
              </a:rPr>
              <a:t>Mangel på helsepersonell</a:t>
            </a:r>
          </a:p>
          <a:p>
            <a:pPr lvl="1">
              <a:lnSpc>
                <a:spcPct val="100000"/>
              </a:lnSpc>
            </a:pPr>
            <a:endParaRPr lang="nb-NO" dirty="0">
              <a:cs typeface="Poppins"/>
            </a:endParaRPr>
          </a:p>
          <a:p>
            <a:pPr lvl="1">
              <a:lnSpc>
                <a:spcPct val="100000"/>
              </a:lnSpc>
            </a:pPr>
            <a:r>
              <a:rPr lang="nb-NO" dirty="0">
                <a:cs typeface="Poppins"/>
              </a:rPr>
              <a:t>Antall henvisninger ser ut til å ha økt, uten tilsvarende økning i kapasitet</a:t>
            </a:r>
          </a:p>
          <a:p>
            <a:pPr lvl="1">
              <a:lnSpc>
                <a:spcPct val="100000"/>
              </a:lnSpc>
            </a:pPr>
            <a:endParaRPr lang="nb-NO" dirty="0">
              <a:cs typeface="Poppins"/>
            </a:endParaRPr>
          </a:p>
          <a:p>
            <a:pPr lvl="1">
              <a:lnSpc>
                <a:spcPct val="100000"/>
              </a:lnSpc>
            </a:pPr>
            <a:r>
              <a:rPr lang="nb-NO" dirty="0">
                <a:cs typeface="Poppins"/>
              </a:rPr>
              <a:t>Økt ventetid</a:t>
            </a:r>
          </a:p>
        </p:txBody>
      </p:sp>
      <p:sp>
        <p:nvSpPr>
          <p:cNvPr id="3" name="Text Placeholder 2">
            <a:extLst>
              <a:ext uri="{FF2B5EF4-FFF2-40B4-BE49-F238E27FC236}">
                <a16:creationId xmlns:a16="http://schemas.microsoft.com/office/drawing/2014/main" id="{4C1CDBE4-4393-463D-B7B9-657900D778C7}"/>
              </a:ext>
            </a:extLst>
          </p:cNvPr>
          <p:cNvSpPr>
            <a:spLocks noGrp="1"/>
          </p:cNvSpPr>
          <p:nvPr>
            <p:ph type="body" sz="quarter" idx="15"/>
          </p:nvPr>
        </p:nvSpPr>
        <p:spPr>
          <a:xfrm>
            <a:off x="647700" y="425973"/>
            <a:ext cx="10422598" cy="1131365"/>
          </a:xfrm>
        </p:spPr>
        <p:txBody>
          <a:bodyPr/>
          <a:lstStyle/>
          <a:p>
            <a:r>
              <a:rPr lang="nb-NO" b="1" dirty="0">
                <a:latin typeface="+mj-lt"/>
              </a:rPr>
              <a:t>Hva omhandler sakene innen psykisk helse?</a:t>
            </a:r>
          </a:p>
          <a:p>
            <a:r>
              <a:rPr lang="nb-NO" sz="1800" b="1" dirty="0">
                <a:latin typeface="+mj-lt"/>
              </a:rPr>
              <a:t>(de utgjør 28% av våre saker)</a:t>
            </a:r>
          </a:p>
        </p:txBody>
      </p:sp>
    </p:spTree>
    <p:extLst>
      <p:ext uri="{BB962C8B-B14F-4D97-AF65-F5344CB8AC3E}">
        <p14:creationId xmlns:p14="http://schemas.microsoft.com/office/powerpoint/2010/main" val="337067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25FCA5-75A7-490F-976E-FEEDFF6468B9}"/>
              </a:ext>
            </a:extLst>
          </p:cNvPr>
          <p:cNvSpPr>
            <a:spLocks noGrp="1"/>
          </p:cNvSpPr>
          <p:nvPr>
            <p:ph type="body" sz="quarter" idx="16"/>
          </p:nvPr>
        </p:nvSpPr>
        <p:spPr>
          <a:xfrm>
            <a:off x="460439" y="242048"/>
            <a:ext cx="11271122" cy="5977778"/>
          </a:xfrm>
        </p:spPr>
        <p:txBody>
          <a:bodyPr vert="horz" lIns="91440" tIns="45720" rIns="91440" bIns="45720" rtlCol="0" anchor="t">
            <a:normAutofit/>
          </a:bodyPr>
          <a:lstStyle/>
          <a:p>
            <a:pPr lvl="1">
              <a:lnSpc>
                <a:spcPct val="100000"/>
              </a:lnSpc>
            </a:pPr>
            <a:endParaRPr lang="nb-NO" dirty="0">
              <a:cs typeface="Poppins"/>
            </a:endParaRPr>
          </a:p>
          <a:p>
            <a:pPr lvl="1">
              <a:lnSpc>
                <a:spcPct val="100000"/>
              </a:lnSpc>
            </a:pPr>
            <a:r>
              <a:rPr lang="nb-NO" dirty="0">
                <a:cs typeface="Poppins"/>
              </a:rPr>
              <a:t>Pasienter og pårørende opplever at pasientene må bli enda sykere før de får</a:t>
            </a:r>
          </a:p>
          <a:p>
            <a:pPr marL="457200" lvl="1" indent="0">
              <a:lnSpc>
                <a:spcPct val="100000"/>
              </a:lnSpc>
              <a:buNone/>
            </a:pPr>
            <a:r>
              <a:rPr lang="nb-NO" dirty="0">
                <a:cs typeface="Poppins"/>
              </a:rPr>
              <a:t>    hjelp i spesialisthelsetjenesten, </a:t>
            </a:r>
          </a:p>
          <a:p>
            <a:pPr lvl="1">
              <a:lnSpc>
                <a:spcPct val="100000"/>
              </a:lnSpc>
            </a:pPr>
            <a:endParaRPr lang="nb-NO" dirty="0">
              <a:cs typeface="Poppins"/>
            </a:endParaRPr>
          </a:p>
          <a:p>
            <a:pPr marL="457200" lvl="1" indent="0">
              <a:lnSpc>
                <a:spcPct val="100000"/>
              </a:lnSpc>
              <a:buNone/>
            </a:pPr>
            <a:r>
              <a:rPr lang="nb-NO" dirty="0">
                <a:cs typeface="Poppins"/>
              </a:rPr>
              <a:t> - og at kommunen i mellomtiden ikke har tilpassede</a:t>
            </a:r>
          </a:p>
          <a:p>
            <a:pPr marL="457200" lvl="1" indent="0">
              <a:lnSpc>
                <a:spcPct val="100000"/>
              </a:lnSpc>
              <a:buNone/>
            </a:pPr>
            <a:r>
              <a:rPr lang="nb-NO" dirty="0">
                <a:cs typeface="Poppins"/>
              </a:rPr>
              <a:t>   tilbud.</a:t>
            </a:r>
          </a:p>
          <a:p>
            <a:pPr marL="457200" lvl="1" indent="0">
              <a:lnSpc>
                <a:spcPct val="100000"/>
              </a:lnSpc>
              <a:buNone/>
            </a:pPr>
            <a:endParaRPr lang="nb-NO" dirty="0">
              <a:cs typeface="Poppins"/>
            </a:endParaRPr>
          </a:p>
          <a:p>
            <a:pPr lvl="1">
              <a:lnSpc>
                <a:spcPct val="100000"/>
              </a:lnSpc>
            </a:pPr>
            <a:r>
              <a:rPr lang="nb-NO" dirty="0">
                <a:cs typeface="Poppins"/>
              </a:rPr>
              <a:t>Mangelfull saksbehandling og tomme vedtak som ikke følges opp er en trussel mot pasientsikkerheten</a:t>
            </a:r>
          </a:p>
          <a:p>
            <a:pPr marL="457200" lvl="1" indent="0">
              <a:lnSpc>
                <a:spcPct val="100000"/>
              </a:lnSpc>
              <a:buNone/>
            </a:pPr>
            <a:endParaRPr lang="nb-NO" dirty="0">
              <a:cs typeface="Poppins"/>
            </a:endParaRPr>
          </a:p>
          <a:p>
            <a:pPr lvl="1">
              <a:lnSpc>
                <a:spcPct val="100000"/>
              </a:lnSpc>
            </a:pPr>
            <a:r>
              <a:rPr lang="nb-NO" dirty="0">
                <a:cs typeface="Poppins"/>
              </a:rPr>
              <a:t>Pårørende pålegges oppgaver de ikke ønsker og får ikke nødvendig avlastning. </a:t>
            </a:r>
          </a:p>
          <a:p>
            <a:pPr marL="457200" lvl="1" indent="0">
              <a:lnSpc>
                <a:spcPct val="100000"/>
              </a:lnSpc>
              <a:buNone/>
            </a:pPr>
            <a:endParaRPr lang="nb-NO" dirty="0">
              <a:cs typeface="Poppins"/>
            </a:endParaRPr>
          </a:p>
          <a:p>
            <a:pPr lvl="1">
              <a:lnSpc>
                <a:spcPct val="100000"/>
              </a:lnSpc>
            </a:pPr>
            <a:r>
              <a:rPr lang="nb-NO" dirty="0">
                <a:cs typeface="Poppins"/>
              </a:rPr>
              <a:t>Variasjon i tilbudene kommunene har</a:t>
            </a:r>
          </a:p>
          <a:p>
            <a:pPr lvl="1">
              <a:lnSpc>
                <a:spcPct val="100000"/>
              </a:lnSpc>
            </a:pPr>
            <a:endParaRPr lang="nb-NO" dirty="0">
              <a:cs typeface="Poppins"/>
            </a:endParaRPr>
          </a:p>
          <a:p>
            <a:pPr lvl="1">
              <a:lnSpc>
                <a:spcPct val="100000"/>
              </a:lnSpc>
            </a:pPr>
            <a:r>
              <a:rPr lang="nb-NO" dirty="0">
                <a:cs typeface="Poppins"/>
              </a:rPr>
              <a:t>Vi blir også kontaktet av pasienter som opplever at behandlingen i spesialisthelsetjenesten avsluttes for raskt. </a:t>
            </a:r>
          </a:p>
        </p:txBody>
      </p:sp>
    </p:spTree>
    <p:extLst>
      <p:ext uri="{BB962C8B-B14F-4D97-AF65-F5344CB8AC3E}">
        <p14:creationId xmlns:p14="http://schemas.microsoft.com/office/powerpoint/2010/main" val="2281528098"/>
      </p:ext>
    </p:extLst>
  </p:cSld>
  <p:clrMapOvr>
    <a:masterClrMapping/>
  </p:clrMapOvr>
</p:sld>
</file>

<file path=ppt/theme/theme1.xml><?xml version="1.0" encoding="utf-8"?>
<a:theme xmlns:a="http://schemas.openxmlformats.org/drawingml/2006/main" name="1_Office-tema">
  <a:themeElements>
    <a:clrScheme name="Office">
      <a:dk1>
        <a:srgbClr val="260F26"/>
      </a:dk1>
      <a:lt1>
        <a:sysClr val="window" lastClr="FFFFFF"/>
      </a:lt1>
      <a:dk2>
        <a:srgbClr val="44546A"/>
      </a:dk2>
      <a:lt2>
        <a:srgbClr val="E7E6E6"/>
      </a:lt2>
      <a:accent1>
        <a:srgbClr val="281128"/>
      </a:accent1>
      <a:accent2>
        <a:srgbClr val="DCCFCA"/>
      </a:accent2>
      <a:accent3>
        <a:srgbClr val="FFAB9C"/>
      </a:accent3>
      <a:accent4>
        <a:srgbClr val="FF4212"/>
      </a:accent4>
      <a:accent5>
        <a:srgbClr val="FFDC9E"/>
      </a:accent5>
      <a:accent6>
        <a:srgbClr val="70AD47"/>
      </a:accent6>
      <a:hlink>
        <a:srgbClr val="0563C1"/>
      </a:hlink>
      <a:folHlink>
        <a:srgbClr val="954F7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Bo_ppt_mal" id="{89F812D8-0D72-48F2-8A30-A75C1A14F949}" vid="{A4C46707-D8EE-4A22-9791-7E711E56560F}"/>
    </a:ext>
  </a:extLst>
</a:theme>
</file>

<file path=ppt/theme/theme2.xml><?xml version="1.0" encoding="utf-8"?>
<a:theme xmlns:a="http://schemas.openxmlformats.org/drawingml/2006/main" name="2_Office-tema">
  <a:themeElements>
    <a:clrScheme name="Office">
      <a:dk1>
        <a:srgbClr val="260F26"/>
      </a:dk1>
      <a:lt1>
        <a:sysClr val="window" lastClr="FFFFFF"/>
      </a:lt1>
      <a:dk2>
        <a:srgbClr val="44546A"/>
      </a:dk2>
      <a:lt2>
        <a:srgbClr val="E7E6E6"/>
      </a:lt2>
      <a:accent1>
        <a:srgbClr val="281128"/>
      </a:accent1>
      <a:accent2>
        <a:srgbClr val="DCCFCA"/>
      </a:accent2>
      <a:accent3>
        <a:srgbClr val="FFAB9C"/>
      </a:accent3>
      <a:accent4>
        <a:srgbClr val="FF4212"/>
      </a:accent4>
      <a:accent5>
        <a:srgbClr val="FFDC9E"/>
      </a:accent5>
      <a:accent6>
        <a:srgbClr val="70AD47"/>
      </a:accent6>
      <a:hlink>
        <a:srgbClr val="0563C1"/>
      </a:hlink>
      <a:folHlink>
        <a:srgbClr val="954F7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potx" id="{58BCACC8-C960-4FBD-B441-AC883D232D8D}" vid="{BFB4B6AA-00E7-4FF6-ACA2-BF17AF597EF3}"/>
    </a:ext>
  </a:extLst>
</a:theme>
</file>

<file path=ppt/theme/theme3.xml><?xml version="1.0" encoding="utf-8"?>
<a:theme xmlns:a="http://schemas.openxmlformats.org/drawingml/2006/main" name="3_Office-tema">
  <a:themeElements>
    <a:clrScheme name="Office">
      <a:dk1>
        <a:srgbClr val="260F26"/>
      </a:dk1>
      <a:lt1>
        <a:sysClr val="window" lastClr="FFFFFF"/>
      </a:lt1>
      <a:dk2>
        <a:srgbClr val="44546A"/>
      </a:dk2>
      <a:lt2>
        <a:srgbClr val="E7E6E6"/>
      </a:lt2>
      <a:accent1>
        <a:srgbClr val="281128"/>
      </a:accent1>
      <a:accent2>
        <a:srgbClr val="DCCFCA"/>
      </a:accent2>
      <a:accent3>
        <a:srgbClr val="FFAB9C"/>
      </a:accent3>
      <a:accent4>
        <a:srgbClr val="FF4212"/>
      </a:accent4>
      <a:accent5>
        <a:srgbClr val="FFDC9E"/>
      </a:accent5>
      <a:accent6>
        <a:srgbClr val="70AD47"/>
      </a:accent6>
      <a:hlink>
        <a:srgbClr val="0563C1"/>
      </a:hlink>
      <a:folHlink>
        <a:srgbClr val="954F7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potx" id="{58BCACC8-C960-4FBD-B441-AC883D232D8D}" vid="{BFB4B6AA-00E7-4FF6-ACA2-BF17AF597EF3}"/>
    </a:ext>
  </a:extLst>
</a:theme>
</file>

<file path=ppt/theme/theme4.xml><?xml version="1.0" encoding="utf-8"?>
<a:theme xmlns:a="http://schemas.openxmlformats.org/drawingml/2006/main" name="6_Office-tema">
  <a:themeElements>
    <a:clrScheme name="Office">
      <a:dk1>
        <a:srgbClr val="260F26"/>
      </a:dk1>
      <a:lt1>
        <a:sysClr val="window" lastClr="FFFFFF"/>
      </a:lt1>
      <a:dk2>
        <a:srgbClr val="44546A"/>
      </a:dk2>
      <a:lt2>
        <a:srgbClr val="E7E6E6"/>
      </a:lt2>
      <a:accent1>
        <a:srgbClr val="281128"/>
      </a:accent1>
      <a:accent2>
        <a:srgbClr val="DCCFCA"/>
      </a:accent2>
      <a:accent3>
        <a:srgbClr val="FFAB9C"/>
      </a:accent3>
      <a:accent4>
        <a:srgbClr val="FF4212"/>
      </a:accent4>
      <a:accent5>
        <a:srgbClr val="FFDC9E"/>
      </a:accent5>
      <a:accent6>
        <a:srgbClr val="70AD47"/>
      </a:accent6>
      <a:hlink>
        <a:srgbClr val="0563C1"/>
      </a:hlink>
      <a:folHlink>
        <a:srgbClr val="954F7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0" sz="3600" b="0" i="0" u="none" strike="noStrike" kern="1200" cap="none" spc="0" normalizeH="0" baseline="0" noProof="0" dirty="0">
            <a:ln>
              <a:noFill/>
            </a:ln>
            <a:solidFill>
              <a:srgbClr val="260F26"/>
            </a:solidFill>
            <a:effectLst/>
            <a:uLnTx/>
            <a:uFillTx/>
            <a:latin typeface="Poppins"/>
            <a:ea typeface="+mn-ea"/>
            <a:cs typeface="+mn-cs"/>
          </a:defRPr>
        </a:defPPr>
      </a:lstStyle>
    </a:txDef>
  </a:objectDefaults>
  <a:extraClrSchemeLst/>
  <a:extLst>
    <a:ext uri="{05A4C25C-085E-4340-85A3-A5531E510DB2}">
      <thm15:themeFamily xmlns:thm15="http://schemas.microsoft.com/office/thememl/2012/main" name="Presentasjon årsmelding møte 080322" id="{FA0C4069-17D1-489F-B5EA-44613D1EF0DE}" vid="{D8758099-082F-4FB2-812E-2B106CAA028D}"/>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978026902FBD64183C3A2F4883607AC" ma:contentTypeVersion="18" ma:contentTypeDescription="Opprett et nytt dokument." ma:contentTypeScope="" ma:versionID="02c31f57c9c05173229d64b66bfd55c9">
  <xsd:schema xmlns:xsd="http://www.w3.org/2001/XMLSchema" xmlns:xs="http://www.w3.org/2001/XMLSchema" xmlns:p="http://schemas.microsoft.com/office/2006/metadata/properties" xmlns:ns3="c5551236-3053-44ea-ae51-537c3ccc8073" xmlns:ns4="feec76e3-47a0-4fa0-85a8-b50e883fd0a6" targetNamespace="http://schemas.microsoft.com/office/2006/metadata/properties" ma:root="true" ma:fieldsID="b872b705db2df053d5770e7f9d561e26" ns3:_="" ns4:_="">
    <xsd:import namespace="c5551236-3053-44ea-ae51-537c3ccc8073"/>
    <xsd:import namespace="feec76e3-47a0-4fa0-85a8-b50e883fd0a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51236-3053-44ea-ae51-537c3ccc807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c76e3-47a0-4fa0-85a8-b50e883fd0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eec76e3-47a0-4fa0-85a8-b50e883fd0a6" xsi:nil="true"/>
  </documentManagement>
</p:properties>
</file>

<file path=customXml/itemProps1.xml><?xml version="1.0" encoding="utf-8"?>
<ds:datastoreItem xmlns:ds="http://schemas.openxmlformats.org/officeDocument/2006/customXml" ds:itemID="{DB14271B-2D3B-4456-91D1-662FE0B62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51236-3053-44ea-ae51-537c3ccc8073"/>
    <ds:schemaRef ds:uri="feec76e3-47a0-4fa0-85a8-b50e883fd0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1F85CF-1367-4855-8054-F1551AFC6880}">
  <ds:schemaRefs>
    <ds:schemaRef ds:uri="http://schemas.microsoft.com/sharepoint/v3/contenttype/forms"/>
  </ds:schemaRefs>
</ds:datastoreItem>
</file>

<file path=customXml/itemProps3.xml><?xml version="1.0" encoding="utf-8"?>
<ds:datastoreItem xmlns:ds="http://schemas.openxmlformats.org/officeDocument/2006/customXml" ds:itemID="{E762D655-640F-42F3-B8DC-BAA16A7ADBF0}">
  <ds:schemaRefs>
    <ds:schemaRef ds:uri="http://purl.org/dc/terms/"/>
    <ds:schemaRef ds:uri="http://schemas.openxmlformats.org/package/2006/metadata/core-properties"/>
    <ds:schemaRef ds:uri="c5551236-3053-44ea-ae51-537c3ccc8073"/>
    <ds:schemaRef ds:uri="http://schemas.microsoft.com/office/2006/documentManagement/types"/>
    <ds:schemaRef ds:uri="http://schemas.microsoft.com/office/infopath/2007/PartnerControls"/>
    <ds:schemaRef ds:uri="http://purl.org/dc/elements/1.1/"/>
    <ds:schemaRef ds:uri="http://schemas.microsoft.com/office/2006/metadata/properties"/>
    <ds:schemaRef ds:uri="feec76e3-47a0-4fa0-85a8-b50e883fd0a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815</TotalTime>
  <Words>2318</Words>
  <Application>Microsoft Office PowerPoint</Application>
  <PresentationFormat>Widescreen</PresentationFormat>
  <Paragraphs>174</Paragraphs>
  <Slides>17</Slides>
  <Notes>17</Notes>
  <HiddenSlides>0</HiddenSlides>
  <MMClips>0</MMClips>
  <ScaleCrop>false</ScaleCrop>
  <HeadingPairs>
    <vt:vector size="6" baseType="variant">
      <vt:variant>
        <vt:lpstr>Brukte skrifter</vt:lpstr>
      </vt:variant>
      <vt:variant>
        <vt:i4>7</vt:i4>
      </vt:variant>
      <vt:variant>
        <vt:lpstr>Tema</vt:lpstr>
      </vt:variant>
      <vt:variant>
        <vt:i4>4</vt:i4>
      </vt:variant>
      <vt:variant>
        <vt:lpstr>Lysbildetitler</vt:lpstr>
      </vt:variant>
      <vt:variant>
        <vt:i4>17</vt:i4>
      </vt:variant>
    </vt:vector>
  </HeadingPairs>
  <TitlesOfParts>
    <vt:vector size="28" baseType="lpstr">
      <vt:lpstr>Arial</vt:lpstr>
      <vt:lpstr>Calibri</vt:lpstr>
      <vt:lpstr>Helvetica Neue</vt:lpstr>
      <vt:lpstr>Merriweather</vt:lpstr>
      <vt:lpstr>Open Sans</vt:lpstr>
      <vt:lpstr>Poppins</vt:lpstr>
      <vt:lpstr>Segoe UI</vt:lpstr>
      <vt:lpstr>1_Office-tema</vt:lpstr>
      <vt:lpstr>2_Office-tema</vt:lpstr>
      <vt:lpstr>3_Office-tema</vt:lpstr>
      <vt:lpstr>6_Office-tema</vt:lpstr>
      <vt:lpstr>Pasienthistorie.... </vt:lpstr>
      <vt:lpstr>PowerPoint-presentasjon</vt:lpstr>
      <vt:lpstr>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Endringer i velferdstjenestelovgivningen</vt:lpstr>
      <vt:lpstr>PowerPoint-presentasjon</vt:lpstr>
      <vt:lpstr>PowerPoint-presentasjon</vt:lpstr>
      <vt:lpstr>PowerPoint-presentasjon</vt:lpstr>
      <vt:lpstr>Hvem er vi?</vt:lpstr>
      <vt:lpstr>  pasientogbrukerombudet.no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Reidun Elin Helgheim Swan</dc:creator>
  <cp:lastModifiedBy>Kvisvik, Toril</cp:lastModifiedBy>
  <cp:revision>22</cp:revision>
  <cp:lastPrinted>2024-06-11T18:02:46Z</cp:lastPrinted>
  <dcterms:created xsi:type="dcterms:W3CDTF">2024-06-06T08:27:25Z</dcterms:created>
  <dcterms:modified xsi:type="dcterms:W3CDTF">2024-06-13T07:09:14Z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0x010100B978026902FBD64183C3A2F4883607AC</vt:lpwstr>
  </property>
</Properties>
</file>