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4"/>
  </p:sldMasterIdLst>
  <p:notesMasterIdLst>
    <p:notesMasterId r:id="rId11"/>
  </p:notesMasterIdLst>
  <p:handoutMasterIdLst>
    <p:handoutMasterId r:id="rId12"/>
  </p:handoutMasterIdLst>
  <p:sldIdLst>
    <p:sldId id="364" r:id="rId5"/>
    <p:sldId id="384" r:id="rId6"/>
    <p:sldId id="383" r:id="rId7"/>
    <p:sldId id="365" r:id="rId8"/>
    <p:sldId id="359" r:id="rId9"/>
    <p:sldId id="375" r:id="rId10"/>
  </p:sldIdLst>
  <p:sldSz cx="12192000" cy="6858000"/>
  <p:notesSz cx="6735763" cy="98663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3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89E8D8-E0BF-419B-B50C-F75E4DA12BA4}" v="4" dt="2024-06-12T07:06:49.94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p:cViewPr varScale="1">
        <p:scale>
          <a:sx n="103" d="100"/>
          <a:sy n="103" d="100"/>
        </p:scale>
        <p:origin x="138" y="336"/>
      </p:cViewPr>
      <p:guideLst>
        <p:guide orient="horz" pos="2880"/>
        <p:guide pos="2160"/>
      </p:guideLst>
    </p:cSldViewPr>
  </p:slideViewPr>
  <p:outlineViewPr>
    <p:cViewPr>
      <p:scale>
        <a:sx n="33" d="100"/>
        <a:sy n="33" d="100"/>
      </p:scale>
      <p:origin x="0" y="-7960"/>
    </p:cViewPr>
  </p:outlineViewPr>
  <p:notesTextViewPr>
    <p:cViewPr>
      <p:scale>
        <a:sx n="100" d="100"/>
        <a:sy n="100" d="100"/>
      </p:scale>
      <p:origin x="0" y="0"/>
    </p:cViewPr>
  </p:notesTextViewPr>
  <p:sorterViewPr>
    <p:cViewPr>
      <p:scale>
        <a:sx n="100" d="100"/>
        <a:sy n="100" d="100"/>
      </p:scale>
      <p:origin x="0" y="-9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nnøy, Eli Mette" userId="0bec5fc1-fe9c-4a07-9f30-109d224804da" providerId="ADAL" clId="{B689E8D8-E0BF-419B-B50C-F75E4DA12BA4}"/>
    <pc:docChg chg="undo custSel delSld modSld">
      <pc:chgData name="Finnøy, Eli Mette" userId="0bec5fc1-fe9c-4a07-9f30-109d224804da" providerId="ADAL" clId="{B689E8D8-E0BF-419B-B50C-F75E4DA12BA4}" dt="2024-06-12T07:07:23.220" v="79" actId="255"/>
      <pc:docMkLst>
        <pc:docMk/>
      </pc:docMkLst>
      <pc:sldChg chg="del">
        <pc:chgData name="Finnøy, Eli Mette" userId="0bec5fc1-fe9c-4a07-9f30-109d224804da" providerId="ADAL" clId="{B689E8D8-E0BF-419B-B50C-F75E4DA12BA4}" dt="2024-06-12T06:59:07.520" v="0" actId="47"/>
        <pc:sldMkLst>
          <pc:docMk/>
          <pc:sldMk cId="4049834052" sldId="321"/>
        </pc:sldMkLst>
      </pc:sldChg>
      <pc:sldChg chg="del">
        <pc:chgData name="Finnøy, Eli Mette" userId="0bec5fc1-fe9c-4a07-9f30-109d224804da" providerId="ADAL" clId="{B689E8D8-E0BF-419B-B50C-F75E4DA12BA4}" dt="2024-06-12T06:59:07.520" v="0" actId="47"/>
        <pc:sldMkLst>
          <pc:docMk/>
          <pc:sldMk cId="2724369403" sldId="325"/>
        </pc:sldMkLst>
      </pc:sldChg>
      <pc:sldChg chg="del">
        <pc:chgData name="Finnøy, Eli Mette" userId="0bec5fc1-fe9c-4a07-9f30-109d224804da" providerId="ADAL" clId="{B689E8D8-E0BF-419B-B50C-F75E4DA12BA4}" dt="2024-06-12T06:59:07.520" v="0" actId="47"/>
        <pc:sldMkLst>
          <pc:docMk/>
          <pc:sldMk cId="3801470093" sldId="328"/>
        </pc:sldMkLst>
      </pc:sldChg>
      <pc:sldChg chg="del">
        <pc:chgData name="Finnøy, Eli Mette" userId="0bec5fc1-fe9c-4a07-9f30-109d224804da" providerId="ADAL" clId="{B689E8D8-E0BF-419B-B50C-F75E4DA12BA4}" dt="2024-06-12T06:59:07.520" v="0" actId="47"/>
        <pc:sldMkLst>
          <pc:docMk/>
          <pc:sldMk cId="2226479564" sldId="331"/>
        </pc:sldMkLst>
      </pc:sldChg>
      <pc:sldChg chg="del">
        <pc:chgData name="Finnøy, Eli Mette" userId="0bec5fc1-fe9c-4a07-9f30-109d224804da" providerId="ADAL" clId="{B689E8D8-E0BF-419B-B50C-F75E4DA12BA4}" dt="2024-06-12T06:59:07.520" v="0" actId="47"/>
        <pc:sldMkLst>
          <pc:docMk/>
          <pc:sldMk cId="1714895460" sldId="335"/>
        </pc:sldMkLst>
      </pc:sldChg>
      <pc:sldChg chg="del">
        <pc:chgData name="Finnøy, Eli Mette" userId="0bec5fc1-fe9c-4a07-9f30-109d224804da" providerId="ADAL" clId="{B689E8D8-E0BF-419B-B50C-F75E4DA12BA4}" dt="2024-06-12T06:59:07.520" v="0" actId="47"/>
        <pc:sldMkLst>
          <pc:docMk/>
          <pc:sldMk cId="1136771594" sldId="337"/>
        </pc:sldMkLst>
      </pc:sldChg>
      <pc:sldChg chg="modNotesTx">
        <pc:chgData name="Finnøy, Eli Mette" userId="0bec5fc1-fe9c-4a07-9f30-109d224804da" providerId="ADAL" clId="{B689E8D8-E0BF-419B-B50C-F75E4DA12BA4}" dt="2024-06-12T07:03:20.118" v="36" actId="2711"/>
        <pc:sldMkLst>
          <pc:docMk/>
          <pc:sldMk cId="2562780569" sldId="359"/>
        </pc:sldMkLst>
      </pc:sldChg>
      <pc:sldChg chg="del">
        <pc:chgData name="Finnøy, Eli Mette" userId="0bec5fc1-fe9c-4a07-9f30-109d224804da" providerId="ADAL" clId="{B689E8D8-E0BF-419B-B50C-F75E4DA12BA4}" dt="2024-06-12T06:59:07.520" v="0" actId="47"/>
        <pc:sldMkLst>
          <pc:docMk/>
          <pc:sldMk cId="243155647" sldId="360"/>
        </pc:sldMkLst>
      </pc:sldChg>
      <pc:sldChg chg="del">
        <pc:chgData name="Finnøy, Eli Mette" userId="0bec5fc1-fe9c-4a07-9f30-109d224804da" providerId="ADAL" clId="{B689E8D8-E0BF-419B-B50C-F75E4DA12BA4}" dt="2024-06-12T06:59:07.520" v="0" actId="47"/>
        <pc:sldMkLst>
          <pc:docMk/>
          <pc:sldMk cId="2999142076" sldId="363"/>
        </pc:sldMkLst>
      </pc:sldChg>
      <pc:sldChg chg="modNotesTx">
        <pc:chgData name="Finnøy, Eli Mette" userId="0bec5fc1-fe9c-4a07-9f30-109d224804da" providerId="ADAL" clId="{B689E8D8-E0BF-419B-B50C-F75E4DA12BA4}" dt="2024-06-12T07:07:23.220" v="79" actId="255"/>
        <pc:sldMkLst>
          <pc:docMk/>
          <pc:sldMk cId="723682286" sldId="364"/>
        </pc:sldMkLst>
      </pc:sldChg>
      <pc:sldChg chg="modNotesTx">
        <pc:chgData name="Finnøy, Eli Mette" userId="0bec5fc1-fe9c-4a07-9f30-109d224804da" providerId="ADAL" clId="{B689E8D8-E0BF-419B-B50C-F75E4DA12BA4}" dt="2024-06-12T07:06:58.542" v="77" actId="255"/>
        <pc:sldMkLst>
          <pc:docMk/>
          <pc:sldMk cId="536442160" sldId="365"/>
        </pc:sldMkLst>
      </pc:sldChg>
      <pc:sldChg chg="del">
        <pc:chgData name="Finnøy, Eli Mette" userId="0bec5fc1-fe9c-4a07-9f30-109d224804da" providerId="ADAL" clId="{B689E8D8-E0BF-419B-B50C-F75E4DA12BA4}" dt="2024-06-12T06:59:07.520" v="0" actId="47"/>
        <pc:sldMkLst>
          <pc:docMk/>
          <pc:sldMk cId="2398073168" sldId="367"/>
        </pc:sldMkLst>
      </pc:sldChg>
      <pc:sldChg chg="del">
        <pc:chgData name="Finnøy, Eli Mette" userId="0bec5fc1-fe9c-4a07-9f30-109d224804da" providerId="ADAL" clId="{B689E8D8-E0BF-419B-B50C-F75E4DA12BA4}" dt="2024-06-12T06:59:07.520" v="0" actId="47"/>
        <pc:sldMkLst>
          <pc:docMk/>
          <pc:sldMk cId="433942235" sldId="368"/>
        </pc:sldMkLst>
      </pc:sldChg>
      <pc:sldChg chg="del">
        <pc:chgData name="Finnøy, Eli Mette" userId="0bec5fc1-fe9c-4a07-9f30-109d224804da" providerId="ADAL" clId="{B689E8D8-E0BF-419B-B50C-F75E4DA12BA4}" dt="2024-06-12T06:59:07.520" v="0" actId="47"/>
        <pc:sldMkLst>
          <pc:docMk/>
          <pc:sldMk cId="2010977893" sldId="370"/>
        </pc:sldMkLst>
      </pc:sldChg>
      <pc:sldChg chg="del">
        <pc:chgData name="Finnøy, Eli Mette" userId="0bec5fc1-fe9c-4a07-9f30-109d224804da" providerId="ADAL" clId="{B689E8D8-E0BF-419B-B50C-F75E4DA12BA4}" dt="2024-06-12T06:59:07.520" v="0" actId="47"/>
        <pc:sldMkLst>
          <pc:docMk/>
          <pc:sldMk cId="382686489" sldId="371"/>
        </pc:sldMkLst>
      </pc:sldChg>
      <pc:sldChg chg="del">
        <pc:chgData name="Finnøy, Eli Mette" userId="0bec5fc1-fe9c-4a07-9f30-109d224804da" providerId="ADAL" clId="{B689E8D8-E0BF-419B-B50C-F75E4DA12BA4}" dt="2024-06-12T06:59:07.520" v="0" actId="47"/>
        <pc:sldMkLst>
          <pc:docMk/>
          <pc:sldMk cId="338814892" sldId="373"/>
        </pc:sldMkLst>
      </pc:sldChg>
      <pc:sldChg chg="modNotesTx">
        <pc:chgData name="Finnøy, Eli Mette" userId="0bec5fc1-fe9c-4a07-9f30-109d224804da" providerId="ADAL" clId="{B689E8D8-E0BF-419B-B50C-F75E4DA12BA4}" dt="2024-06-12T07:06:34.233" v="75" actId="255"/>
        <pc:sldMkLst>
          <pc:docMk/>
          <pc:sldMk cId="3396657972" sldId="375"/>
        </pc:sldMkLst>
      </pc:sldChg>
      <pc:sldChg chg="modNotesTx">
        <pc:chgData name="Finnøy, Eli Mette" userId="0bec5fc1-fe9c-4a07-9f30-109d224804da" providerId="ADAL" clId="{B689E8D8-E0BF-419B-B50C-F75E4DA12BA4}" dt="2024-06-12T07:07:14.231" v="78" actId="255"/>
        <pc:sldMkLst>
          <pc:docMk/>
          <pc:sldMk cId="2041471503" sldId="384"/>
        </pc:sldMkLst>
      </pc:sldChg>
      <pc:sldChg chg="del">
        <pc:chgData name="Finnøy, Eli Mette" userId="0bec5fc1-fe9c-4a07-9f30-109d224804da" providerId="ADAL" clId="{B689E8D8-E0BF-419B-B50C-F75E4DA12BA4}" dt="2024-06-12T06:59:07.520" v="0" actId="47"/>
        <pc:sldMkLst>
          <pc:docMk/>
          <pc:sldMk cId="2806019969" sldId="38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86FC4788-44A2-CF85-EF19-BBE3777D8945}"/>
              </a:ext>
            </a:extLst>
          </p:cNvPr>
          <p:cNvSpPr>
            <a:spLocks noGrp="1"/>
          </p:cNvSpPr>
          <p:nvPr>
            <p:ph type="hdr" sz="quarter"/>
          </p:nvPr>
        </p:nvSpPr>
        <p:spPr>
          <a:xfrm>
            <a:off x="0" y="0"/>
            <a:ext cx="2918830" cy="495600"/>
          </a:xfrm>
          <a:prstGeom prst="rect">
            <a:avLst/>
          </a:prstGeom>
        </p:spPr>
        <p:txBody>
          <a:bodyPr vert="horz" lIns="79690" tIns="39845" rIns="79690" bIns="39845" rtlCol="0"/>
          <a:lstStyle>
            <a:lvl1pPr algn="l">
              <a:defRPr sz="1000"/>
            </a:lvl1pPr>
          </a:lstStyle>
          <a:p>
            <a:endParaRPr lang="nn-NO"/>
          </a:p>
        </p:txBody>
      </p:sp>
      <p:sp>
        <p:nvSpPr>
          <p:cNvPr id="3" name="Plassholder for dato 2">
            <a:extLst>
              <a:ext uri="{FF2B5EF4-FFF2-40B4-BE49-F238E27FC236}">
                <a16:creationId xmlns:a16="http://schemas.microsoft.com/office/drawing/2014/main" id="{5344399D-114E-60E6-7AC9-908E9500DA7E}"/>
              </a:ext>
            </a:extLst>
          </p:cNvPr>
          <p:cNvSpPr>
            <a:spLocks noGrp="1"/>
          </p:cNvSpPr>
          <p:nvPr>
            <p:ph type="dt" sz="quarter" idx="1"/>
          </p:nvPr>
        </p:nvSpPr>
        <p:spPr>
          <a:xfrm>
            <a:off x="3815178" y="0"/>
            <a:ext cx="2918830" cy="495600"/>
          </a:xfrm>
          <a:prstGeom prst="rect">
            <a:avLst/>
          </a:prstGeom>
        </p:spPr>
        <p:txBody>
          <a:bodyPr vert="horz" lIns="79690" tIns="39845" rIns="79690" bIns="39845" rtlCol="0"/>
          <a:lstStyle>
            <a:lvl1pPr algn="r">
              <a:defRPr sz="1000"/>
            </a:lvl1pPr>
          </a:lstStyle>
          <a:p>
            <a:fld id="{0AF543C5-7C99-4462-8635-C74087074326}" type="datetimeFigureOut">
              <a:rPr lang="nn-NO" smtClean="0"/>
              <a:t>13.06.2024</a:t>
            </a:fld>
            <a:endParaRPr lang="nn-NO"/>
          </a:p>
        </p:txBody>
      </p:sp>
      <p:sp>
        <p:nvSpPr>
          <p:cNvPr id="4" name="Plassholder for bunntekst 3">
            <a:extLst>
              <a:ext uri="{FF2B5EF4-FFF2-40B4-BE49-F238E27FC236}">
                <a16:creationId xmlns:a16="http://schemas.microsoft.com/office/drawing/2014/main" id="{01B32B94-DD29-11CB-E121-115AD77A3F5E}"/>
              </a:ext>
            </a:extLst>
          </p:cNvPr>
          <p:cNvSpPr>
            <a:spLocks noGrp="1"/>
          </p:cNvSpPr>
          <p:nvPr>
            <p:ph type="ftr" sz="quarter" idx="2"/>
          </p:nvPr>
        </p:nvSpPr>
        <p:spPr>
          <a:xfrm>
            <a:off x="0" y="9370716"/>
            <a:ext cx="2918830" cy="495599"/>
          </a:xfrm>
          <a:prstGeom prst="rect">
            <a:avLst/>
          </a:prstGeom>
        </p:spPr>
        <p:txBody>
          <a:bodyPr vert="horz" lIns="79690" tIns="39845" rIns="79690" bIns="39845" rtlCol="0" anchor="b"/>
          <a:lstStyle>
            <a:lvl1pPr algn="l">
              <a:defRPr sz="1000"/>
            </a:lvl1pPr>
          </a:lstStyle>
          <a:p>
            <a:r>
              <a:rPr lang="nn-NO"/>
              <a:t>Stastforvaltaren i Møre og Romsdal </a:t>
            </a:r>
          </a:p>
        </p:txBody>
      </p:sp>
      <p:sp>
        <p:nvSpPr>
          <p:cNvPr id="5" name="Plassholder for lysbildenummer 4">
            <a:extLst>
              <a:ext uri="{FF2B5EF4-FFF2-40B4-BE49-F238E27FC236}">
                <a16:creationId xmlns:a16="http://schemas.microsoft.com/office/drawing/2014/main" id="{EF48A4EB-81E2-516E-8CA8-B1D4250AE30F}"/>
              </a:ext>
            </a:extLst>
          </p:cNvPr>
          <p:cNvSpPr>
            <a:spLocks noGrp="1"/>
          </p:cNvSpPr>
          <p:nvPr>
            <p:ph type="sldNum" sz="quarter" idx="3"/>
          </p:nvPr>
        </p:nvSpPr>
        <p:spPr>
          <a:xfrm>
            <a:off x="3815178" y="9370716"/>
            <a:ext cx="2918830" cy="495599"/>
          </a:xfrm>
          <a:prstGeom prst="rect">
            <a:avLst/>
          </a:prstGeom>
        </p:spPr>
        <p:txBody>
          <a:bodyPr vert="horz" lIns="79690" tIns="39845" rIns="79690" bIns="39845" rtlCol="0" anchor="b"/>
          <a:lstStyle>
            <a:lvl1pPr algn="r">
              <a:defRPr sz="1000"/>
            </a:lvl1pPr>
          </a:lstStyle>
          <a:p>
            <a:fld id="{BD68FB5E-4B2C-4388-8DBF-043EA29494FB}" type="slidenum">
              <a:rPr lang="nn-NO" smtClean="0"/>
              <a:t>‹#›</a:t>
            </a:fld>
            <a:endParaRPr lang="nn-NO"/>
          </a:p>
        </p:txBody>
      </p:sp>
    </p:spTree>
    <p:extLst>
      <p:ext uri="{BB962C8B-B14F-4D97-AF65-F5344CB8AC3E}">
        <p14:creationId xmlns:p14="http://schemas.microsoft.com/office/powerpoint/2010/main" val="325544528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8830" cy="495600"/>
          </a:xfrm>
          <a:prstGeom prst="rect">
            <a:avLst/>
          </a:prstGeom>
        </p:spPr>
        <p:txBody>
          <a:bodyPr vert="horz" lIns="79690" tIns="39845" rIns="79690" bIns="39845" rtlCol="0"/>
          <a:lstStyle>
            <a:lvl1pPr algn="l">
              <a:defRPr sz="1000"/>
            </a:lvl1pPr>
          </a:lstStyle>
          <a:p>
            <a:endParaRPr lang="nn-NO"/>
          </a:p>
        </p:txBody>
      </p:sp>
      <p:sp>
        <p:nvSpPr>
          <p:cNvPr id="3" name="Plassholder for dato 2"/>
          <p:cNvSpPr>
            <a:spLocks noGrp="1"/>
          </p:cNvSpPr>
          <p:nvPr>
            <p:ph type="dt" idx="1"/>
          </p:nvPr>
        </p:nvSpPr>
        <p:spPr>
          <a:xfrm>
            <a:off x="3815178" y="0"/>
            <a:ext cx="2918830" cy="495600"/>
          </a:xfrm>
          <a:prstGeom prst="rect">
            <a:avLst/>
          </a:prstGeom>
        </p:spPr>
        <p:txBody>
          <a:bodyPr vert="horz" lIns="79690" tIns="39845" rIns="79690" bIns="39845" rtlCol="0"/>
          <a:lstStyle>
            <a:lvl1pPr algn="r">
              <a:defRPr sz="1000"/>
            </a:lvl1pPr>
          </a:lstStyle>
          <a:p>
            <a:fld id="{37A22A75-6429-47E9-BC98-6A55AFED9E11}" type="datetimeFigureOut">
              <a:rPr lang="nn-NO" smtClean="0"/>
              <a:t>13.06.2024</a:t>
            </a:fld>
            <a:endParaRPr lang="nn-NO"/>
          </a:p>
        </p:txBody>
      </p:sp>
      <p:sp>
        <p:nvSpPr>
          <p:cNvPr id="4" name="Plassholder for lysbilde 3"/>
          <p:cNvSpPr>
            <a:spLocks noGrp="1" noRot="1" noChangeAspect="1"/>
          </p:cNvSpPr>
          <p:nvPr>
            <p:ph type="sldImg" idx="2"/>
          </p:nvPr>
        </p:nvSpPr>
        <p:spPr>
          <a:xfrm>
            <a:off x="407988" y="1231900"/>
            <a:ext cx="5919787" cy="3330575"/>
          </a:xfrm>
          <a:prstGeom prst="rect">
            <a:avLst/>
          </a:prstGeom>
          <a:noFill/>
          <a:ln w="12700">
            <a:solidFill>
              <a:prstClr val="black"/>
            </a:solidFill>
          </a:ln>
        </p:spPr>
        <p:txBody>
          <a:bodyPr vert="horz" lIns="79690" tIns="39845" rIns="79690" bIns="39845" rtlCol="0" anchor="ctr"/>
          <a:lstStyle/>
          <a:p>
            <a:endParaRPr lang="nn-NO"/>
          </a:p>
        </p:txBody>
      </p:sp>
      <p:sp>
        <p:nvSpPr>
          <p:cNvPr id="5" name="Plassholder for notater 4"/>
          <p:cNvSpPr>
            <a:spLocks noGrp="1"/>
          </p:cNvSpPr>
          <p:nvPr>
            <p:ph type="body" sz="quarter" idx="3"/>
          </p:nvPr>
        </p:nvSpPr>
        <p:spPr>
          <a:xfrm>
            <a:off x="673577" y="4748165"/>
            <a:ext cx="5388610" cy="3884860"/>
          </a:xfrm>
          <a:prstGeom prst="rect">
            <a:avLst/>
          </a:prstGeom>
        </p:spPr>
        <p:txBody>
          <a:bodyPr vert="horz" lIns="79690" tIns="39845" rIns="79690" bIns="39845"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6" name="Plassholder for bunntekst 5"/>
          <p:cNvSpPr>
            <a:spLocks noGrp="1"/>
          </p:cNvSpPr>
          <p:nvPr>
            <p:ph type="ftr" sz="quarter" idx="4"/>
          </p:nvPr>
        </p:nvSpPr>
        <p:spPr>
          <a:xfrm>
            <a:off x="0" y="9370716"/>
            <a:ext cx="2918830" cy="495599"/>
          </a:xfrm>
          <a:prstGeom prst="rect">
            <a:avLst/>
          </a:prstGeom>
        </p:spPr>
        <p:txBody>
          <a:bodyPr vert="horz" lIns="79690" tIns="39845" rIns="79690" bIns="39845" rtlCol="0" anchor="b"/>
          <a:lstStyle>
            <a:lvl1pPr algn="l">
              <a:defRPr sz="1000"/>
            </a:lvl1pPr>
          </a:lstStyle>
          <a:p>
            <a:r>
              <a:rPr lang="nn-NO"/>
              <a:t>Stastforvaltaren i Møre og Romsdal </a:t>
            </a:r>
          </a:p>
        </p:txBody>
      </p:sp>
      <p:sp>
        <p:nvSpPr>
          <p:cNvPr id="7" name="Plassholder for lysbildenummer 6"/>
          <p:cNvSpPr>
            <a:spLocks noGrp="1"/>
          </p:cNvSpPr>
          <p:nvPr>
            <p:ph type="sldNum" sz="quarter" idx="5"/>
          </p:nvPr>
        </p:nvSpPr>
        <p:spPr>
          <a:xfrm>
            <a:off x="3815178" y="9370716"/>
            <a:ext cx="2918830" cy="495599"/>
          </a:xfrm>
          <a:prstGeom prst="rect">
            <a:avLst/>
          </a:prstGeom>
        </p:spPr>
        <p:txBody>
          <a:bodyPr vert="horz" lIns="79690" tIns="39845" rIns="79690" bIns="39845" rtlCol="0" anchor="b"/>
          <a:lstStyle>
            <a:lvl1pPr algn="r">
              <a:defRPr sz="1000"/>
            </a:lvl1pPr>
          </a:lstStyle>
          <a:p>
            <a:fld id="{54C16AED-B306-476B-8A8F-E27155BFEB14}" type="slidenum">
              <a:rPr lang="nn-NO" smtClean="0"/>
              <a:t>‹#›</a:t>
            </a:fld>
            <a:endParaRPr lang="nn-NO"/>
          </a:p>
        </p:txBody>
      </p:sp>
    </p:spTree>
    <p:extLst>
      <p:ext uri="{BB962C8B-B14F-4D97-AF65-F5344CB8AC3E}">
        <p14:creationId xmlns:p14="http://schemas.microsoft.com/office/powerpoint/2010/main" val="25037758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ovdata.no/forskrift/2016-10-28-1250/%C2%A77"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ovdata.no/lov/2011-06-24-30/%C2%A77-2"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helsedirektoratet.no/veiledere/samarbeid-om-tjenester-til-barn-unge-og-deres-familier/samordningsplikt-for-kommunen"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1" indent="0" algn="l"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nb-NO" sz="1400" b="0" i="0" u="none" strike="noStrike" kern="0" cap="none" spc="0" normalizeH="0" baseline="0" noProof="0" dirty="0">
                <a:ln>
                  <a:noFill/>
                </a:ln>
                <a:solidFill>
                  <a:srgbClr val="212121"/>
                </a:solidFill>
                <a:effectLst/>
                <a:uLnTx/>
                <a:uFillTx/>
                <a:latin typeface="Open Sans" panose="020B0606030504020204" pitchFamily="34" charset="0"/>
                <a:ea typeface="Open Sans" panose="020B0606030504020204" pitchFamily="34" charset="0"/>
                <a:cs typeface="Open Sans" panose="020B0606030504020204" pitchFamily="34" charset="0"/>
              </a:rPr>
              <a:t>Det innebærer at det er den </a:t>
            </a:r>
            <a:r>
              <a:rPr kumimoji="0" lang="nb-NO" sz="1400" b="1" i="0" u="none" strike="noStrike" kern="0" cap="none" spc="0" normalizeH="0" baseline="0" noProof="0" dirty="0">
                <a:ln>
                  <a:noFill/>
                </a:ln>
                <a:solidFill>
                  <a:srgbClr val="212121"/>
                </a:solidFill>
                <a:effectLst/>
                <a:uLnTx/>
                <a:uFillTx/>
                <a:latin typeface="Open Sans" panose="020B0606030504020204" pitchFamily="34" charset="0"/>
                <a:ea typeface="Open Sans" panose="020B0606030504020204" pitchFamily="34" charset="0"/>
                <a:cs typeface="Open Sans" panose="020B0606030504020204" pitchFamily="34" charset="0"/>
              </a:rPr>
              <a:t>kommunale helse- og omsorgstjenesten</a:t>
            </a:r>
            <a:r>
              <a:rPr kumimoji="0" lang="nb-NO" sz="1400" b="0" i="0" u="none" strike="noStrike" kern="0" cap="none" spc="0" normalizeH="0" baseline="0" noProof="0" dirty="0">
                <a:ln>
                  <a:noFill/>
                </a:ln>
                <a:solidFill>
                  <a:srgbClr val="212121"/>
                </a:solidFill>
                <a:effectLst/>
                <a:uLnTx/>
                <a:uFillTx/>
                <a:latin typeface="Open Sans" panose="020B0606030504020204" pitchFamily="34" charset="0"/>
                <a:ea typeface="Open Sans" panose="020B0606030504020204" pitchFamily="34" charset="0"/>
                <a:cs typeface="Open Sans" panose="020B0606030504020204" pitchFamily="34" charset="0"/>
              </a:rPr>
              <a:t> som </a:t>
            </a:r>
            <a:r>
              <a:rPr kumimoji="0" lang="nb-NO" sz="1400" b="1" i="0" u="none" strike="noStrike" kern="0" cap="none" spc="0" normalizeH="0" baseline="0" noProof="0" dirty="0">
                <a:ln>
                  <a:noFill/>
                </a:ln>
                <a:solidFill>
                  <a:srgbClr val="212121"/>
                </a:solidFill>
                <a:effectLst/>
                <a:uLnTx/>
                <a:uFillTx/>
                <a:latin typeface="Open Sans" panose="020B0606030504020204" pitchFamily="34" charset="0"/>
                <a:ea typeface="Open Sans" panose="020B0606030504020204" pitchFamily="34" charset="0"/>
                <a:cs typeface="Open Sans" panose="020B0606030504020204" pitchFamily="34" charset="0"/>
              </a:rPr>
              <a:t>skal</a:t>
            </a:r>
            <a:r>
              <a:rPr kumimoji="0" lang="nb-NO" sz="1400" b="0" i="0" u="none" strike="noStrike" kern="0" cap="none" spc="0" normalizeH="0" baseline="0" noProof="0" dirty="0">
                <a:ln>
                  <a:noFill/>
                </a:ln>
                <a:solidFill>
                  <a:srgbClr val="212121"/>
                </a:solidFill>
                <a:effectLst/>
                <a:uLnTx/>
                <a:uFillTx/>
                <a:latin typeface="Open Sans" panose="020B0606030504020204" pitchFamily="34" charset="0"/>
                <a:ea typeface="Open Sans" panose="020B0606030504020204" pitchFamily="34" charset="0"/>
                <a:cs typeface="Open Sans" panose="020B0606030504020204" pitchFamily="34" charset="0"/>
              </a:rPr>
              <a:t> oppfylle retten til barnekoordinator. </a:t>
            </a:r>
            <a:r>
              <a:rPr kumimoji="0" lang="nb-NO" sz="1400" b="1" i="0" u="none" strike="noStrike" kern="0" cap="none" spc="0" normalizeH="0" baseline="0" noProof="0" dirty="0">
                <a:ln>
                  <a:noFill/>
                </a:ln>
                <a:solidFill>
                  <a:srgbClr val="212121"/>
                </a:solidFill>
                <a:effectLst/>
                <a:uLnTx/>
                <a:uFillTx/>
                <a:latin typeface="Open Sans" panose="020B0606030504020204" pitchFamily="34" charset="0"/>
                <a:ea typeface="Open Sans" panose="020B0606030504020204" pitchFamily="34" charset="0"/>
                <a:cs typeface="Open Sans" panose="020B0606030504020204" pitchFamily="34" charset="0"/>
              </a:rPr>
              <a:t>Spesialisthelsetjenesten har ikke plikt til å tilby barnekoordinator. </a:t>
            </a:r>
          </a:p>
          <a:p>
            <a:pPr marL="342900" marR="0" lvl="1" indent="-34290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nb-NO" sz="1400" b="1" i="0" u="none" strike="noStrike" kern="0" cap="none" spc="0" normalizeH="0" baseline="0" noProof="0" dirty="0">
              <a:ln>
                <a:noFill/>
              </a:ln>
              <a:solidFill>
                <a:srgbClr val="212121"/>
              </a:solidFill>
              <a:effectLst/>
              <a:uLnTx/>
              <a:uFillTx/>
              <a:latin typeface="Open Sans" panose="020B0606030504020204" pitchFamily="34" charset="0"/>
              <a:ea typeface="Open Sans" panose="020B0606030504020204" pitchFamily="34" charset="0"/>
              <a:cs typeface="Open Sans" panose="020B0606030504020204" pitchFamily="34" charset="0"/>
            </a:endParaRPr>
          </a:p>
          <a:p>
            <a:endParaRPr lang="nb-NO" sz="1400" dirty="0">
              <a:effectLst/>
              <a:latin typeface="Open Sans" panose="020B0606030504020204" pitchFamily="34" charset="0"/>
              <a:ea typeface="Open Sans" panose="020B0606030504020204" pitchFamily="34" charset="0"/>
              <a:cs typeface="Open Sans" panose="020B0606030504020204" pitchFamily="34" charset="0"/>
            </a:endParaRPr>
          </a:p>
          <a:p>
            <a:pPr algn="l"/>
            <a:r>
              <a:rPr lang="nn-NO" sz="1400" b="0" dirty="0">
                <a:latin typeface="Open Sans" panose="020B0606030504020204" pitchFamily="34" charset="0"/>
                <a:ea typeface="Open Sans" panose="020B0606030504020204" pitchFamily="34" charset="0"/>
                <a:cs typeface="Open Sans" panose="020B0606030504020204" pitchFamily="34" charset="0"/>
              </a:rPr>
              <a:t>Lovteksten: Hol. </a:t>
            </a:r>
            <a:r>
              <a:rPr lang="nb-NO" sz="14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 7-2 a. </a:t>
            </a:r>
            <a:r>
              <a:rPr lang="nb-NO" sz="1400" b="0" i="1"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Barnekoordinator</a:t>
            </a:r>
          </a:p>
          <a:p>
            <a:pPr algn="l"/>
            <a:r>
              <a:rPr lang="nb-NO" sz="14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For familier som har eller venter barn med alvorlig sykdom, skade eller nedsatt funksjonsevne, og som vil ha behov for langvarige og sammensatte eller koordinerte helse- og omsorgstjenester og andre velferdstjenester, skal kommunen oppnevne en barnekoordinator dersom foreldrene eller den som samtykker på vegne av barnet, ønsker dette.</a:t>
            </a:r>
          </a:p>
          <a:p>
            <a:pPr algn="l"/>
            <a:r>
              <a:rPr lang="nb-NO" sz="14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Barnekoordinatoren skal sørge for</a:t>
            </a:r>
          </a:p>
          <a:p>
            <a:pPr algn="l"/>
            <a:r>
              <a:rPr lang="nb-NO" sz="1400" dirty="0">
                <a:effectLst/>
                <a:latin typeface="Open Sans" panose="020B0606030504020204" pitchFamily="34" charset="0"/>
                <a:ea typeface="Open Sans" panose="020B0606030504020204" pitchFamily="34" charset="0"/>
                <a:cs typeface="Open Sans" panose="020B0606030504020204" pitchFamily="34" charset="0"/>
              </a:rPr>
              <a:t>a. koordinering av det samlede tjenestetilbudet,</a:t>
            </a:r>
          </a:p>
          <a:p>
            <a:pPr algn="l"/>
            <a:r>
              <a:rPr lang="nb-NO" sz="1400" dirty="0">
                <a:effectLst/>
                <a:latin typeface="Open Sans" panose="020B0606030504020204" pitchFamily="34" charset="0"/>
                <a:ea typeface="Open Sans" panose="020B0606030504020204" pitchFamily="34" charset="0"/>
                <a:cs typeface="Open Sans" panose="020B0606030504020204" pitchFamily="34" charset="0"/>
              </a:rPr>
              <a:t>b. å ha oversikt over og bidra aktivt til å ivareta kommunens ansvar for nødvendig oppfølging og tilrettelegging for familien og barnet i form av tilbud om eller ytelse av helse- og omsorgstjenester og andre velferdstjenester,</a:t>
            </a:r>
          </a:p>
          <a:p>
            <a:pPr algn="l"/>
            <a:r>
              <a:rPr lang="nb-NO" sz="1400" dirty="0">
                <a:effectLst/>
                <a:latin typeface="Open Sans" panose="020B0606030504020204" pitchFamily="34" charset="0"/>
                <a:ea typeface="Open Sans" panose="020B0606030504020204" pitchFamily="34" charset="0"/>
                <a:cs typeface="Open Sans" panose="020B0606030504020204" pitchFamily="34" charset="0"/>
              </a:rPr>
              <a:t>c. at familien og barnet får nødvendig informasjon og helhetlig veiledning om helse- og omsorgstjenestetilbudet,</a:t>
            </a:r>
          </a:p>
          <a:p>
            <a:pPr algn="l"/>
            <a:r>
              <a:rPr lang="nb-NO" sz="1400" dirty="0">
                <a:effectLst/>
                <a:latin typeface="Open Sans" panose="020B0606030504020204" pitchFamily="34" charset="0"/>
                <a:ea typeface="Open Sans" panose="020B0606030504020204" pitchFamily="34" charset="0"/>
                <a:cs typeface="Open Sans" panose="020B0606030504020204" pitchFamily="34" charset="0"/>
              </a:rPr>
              <a:t>d. at familien og barnet får nødvendig informasjon og helhetlig veiledning om andre velferdstjenester og relevante pasient- og brukerorganisasjoner, at familien og barnet gis veiledning i deres kontakt med disse, og at det formidles kontakt eller henvisning videre til slike tjenester eller organisasjoner og</a:t>
            </a:r>
          </a:p>
          <a:p>
            <a:pPr algn="l"/>
            <a:r>
              <a:rPr lang="nb-NO" sz="1400" dirty="0">
                <a:effectLst/>
                <a:latin typeface="Open Sans" panose="020B0606030504020204" pitchFamily="34" charset="0"/>
                <a:ea typeface="Open Sans" panose="020B0606030504020204" pitchFamily="34" charset="0"/>
                <a:cs typeface="Open Sans" panose="020B0606030504020204" pitchFamily="34" charset="0"/>
              </a:rPr>
              <a:t>e. fremdrift i arbeidet med individuell plan.</a:t>
            </a:r>
          </a:p>
          <a:p>
            <a:pPr algn="l"/>
            <a:endParaRPr lang="nb-NO" sz="14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Kommunens plikt til å oppnevne barnekoordinator gjelder frem til barnet fyller 18 år.</a:t>
            </a:r>
          </a:p>
          <a:p>
            <a:pPr algn="l"/>
            <a:endParaRPr lang="nb-NO" sz="14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Kongen i statsråd kan i forskrift gi nærmere bestemmelser om hvilken kompetanse og hvilke oppgaver barnekoordinatoren skal ha</a:t>
            </a:r>
          </a:p>
          <a:p>
            <a:endParaRPr lang="nn-NO" dirty="0"/>
          </a:p>
        </p:txBody>
      </p:sp>
      <p:sp>
        <p:nvSpPr>
          <p:cNvPr id="4" name="Plassholder for bunntekst 3"/>
          <p:cNvSpPr>
            <a:spLocks noGrp="1"/>
          </p:cNvSpPr>
          <p:nvPr>
            <p:ph type="ftr" sz="quarter" idx="4"/>
          </p:nvPr>
        </p:nvSpPr>
        <p:spPr/>
        <p:txBody>
          <a:bodyPr/>
          <a:lstStyle/>
          <a:p>
            <a:r>
              <a:rPr lang="nn-NO"/>
              <a:t>Stastforvaltaren i Møre og Romsdal </a:t>
            </a:r>
          </a:p>
        </p:txBody>
      </p:sp>
      <p:sp>
        <p:nvSpPr>
          <p:cNvPr id="5" name="Plassholder for lysbildenummer 4"/>
          <p:cNvSpPr>
            <a:spLocks noGrp="1"/>
          </p:cNvSpPr>
          <p:nvPr>
            <p:ph type="sldNum" sz="quarter" idx="5"/>
          </p:nvPr>
        </p:nvSpPr>
        <p:spPr/>
        <p:txBody>
          <a:bodyPr/>
          <a:lstStyle/>
          <a:p>
            <a:fld id="{54C16AED-B306-476B-8A8F-E27155BFEB14}" type="slidenum">
              <a:rPr lang="nn-NO" smtClean="0"/>
              <a:t>1</a:t>
            </a:fld>
            <a:endParaRPr lang="nn-NO"/>
          </a:p>
        </p:txBody>
      </p:sp>
    </p:spTree>
    <p:extLst>
      <p:ext uri="{BB962C8B-B14F-4D97-AF65-F5344CB8AC3E}">
        <p14:creationId xmlns:p14="http://schemas.microsoft.com/office/powerpoint/2010/main" val="3593625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1" indent="0" algn="l"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nb-NO" sz="1400" b="1"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1-3</a:t>
            </a:r>
          </a:p>
          <a:p>
            <a:pPr marL="0" marR="0" lvl="1" indent="0" algn="l"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nb-NO" sz="1400" b="1"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Dersom</a:t>
            </a:r>
            <a:r>
              <a:rPr kumimoji="0" lang="nb-NO" sz="1400" b="0"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 det er oppnevnt barnekoordinator, </a:t>
            </a:r>
            <a:r>
              <a:rPr kumimoji="0" lang="nb-NO" sz="1400" b="1"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skal</a:t>
            </a:r>
            <a:r>
              <a:rPr kumimoji="0" lang="nb-NO" sz="1400" b="0"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 barnekoordinatoren </a:t>
            </a:r>
            <a:r>
              <a:rPr kumimoji="0" lang="nb-NO" sz="1400" b="1"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sørge for </a:t>
            </a:r>
            <a:r>
              <a:rPr kumimoji="0" lang="nb-NO" sz="1400" b="0"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samordning av tjenestetilbudet. De øvrige velferdstjenestenes </a:t>
            </a:r>
            <a:r>
              <a:rPr kumimoji="0" lang="nb-NO" sz="1400" b="1"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plikt</a:t>
            </a:r>
            <a:r>
              <a:rPr kumimoji="0" lang="nb-NO" sz="1400" b="0"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 </a:t>
            </a:r>
            <a:r>
              <a:rPr kumimoji="0" lang="nb-NO" sz="1400" b="1"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til å samarbeide </a:t>
            </a:r>
            <a:r>
              <a:rPr kumimoji="0" lang="nb-NO" sz="1400" b="0"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med barnekoordinatoren </a:t>
            </a:r>
            <a:r>
              <a:rPr kumimoji="0" lang="nb-NO" sz="1400" b="1" i="0" u="none" strike="noStrike" kern="0" cap="none" spc="0" normalizeH="0" baseline="0" noProof="0" dirty="0">
                <a:ln>
                  <a:noFill/>
                </a:ln>
                <a:solidFill>
                  <a:srgbClr val="212121"/>
                </a:solidFill>
                <a:effectLst/>
                <a:uLnTx/>
                <a:uFillTx/>
                <a:latin typeface="+mn-lt"/>
                <a:ea typeface="Open Sans" panose="020B0606030504020204" pitchFamily="34" charset="0"/>
                <a:cs typeface="Open Sans" panose="020B0606030504020204" pitchFamily="34" charset="0"/>
              </a:rPr>
              <a:t>følger av velferdstjenestenes samarbeidsplikter og bestemmelsene om kommunens samordningsansvar.</a:t>
            </a:r>
          </a:p>
          <a:p>
            <a:endParaRPr lang="nn-NO" sz="1400" dirty="0">
              <a:latin typeface="+mn-lt"/>
            </a:endParaRPr>
          </a:p>
          <a:p>
            <a:r>
              <a:rPr lang="nn-NO" sz="1400" b="1" dirty="0">
                <a:latin typeface="+mn-lt"/>
              </a:rPr>
              <a:t>4.</a:t>
            </a:r>
          </a:p>
          <a:p>
            <a:endParaRPr lang="nn-NO" sz="1400" dirty="0">
              <a:latin typeface="+mn-lt"/>
            </a:endParaRPr>
          </a:p>
          <a:p>
            <a:r>
              <a:rPr lang="nn-NO" sz="1400" dirty="0">
                <a:latin typeface="+mn-lt"/>
              </a:rPr>
              <a:t>Kommunen må sikre at barnekoordinator har </a:t>
            </a:r>
            <a:r>
              <a:rPr lang="nn-NO" sz="1400" b="1" dirty="0" err="1">
                <a:latin typeface="+mn-lt"/>
              </a:rPr>
              <a:t>tilstrekkelig</a:t>
            </a:r>
            <a:r>
              <a:rPr lang="nn-NO" sz="1400" b="1" dirty="0">
                <a:latin typeface="+mn-lt"/>
              </a:rPr>
              <a:t> kompetanse og rammer for å kunne ivareta sitt ansvar - </a:t>
            </a:r>
            <a:r>
              <a:rPr lang="nb-NO" sz="1400" b="1" i="0" dirty="0">
                <a:solidFill>
                  <a:srgbClr val="212121"/>
                </a:solidFill>
                <a:effectLst/>
                <a:highlight>
                  <a:srgbClr val="FFFFFF"/>
                </a:highlight>
                <a:latin typeface="+mn-lt"/>
              </a:rPr>
              <a:t>Det er et lederansvar å sikre at barnekoordinator har dette. </a:t>
            </a:r>
          </a:p>
          <a:p>
            <a:endParaRPr lang="nb-NO" sz="1400" b="0" i="0" dirty="0">
              <a:solidFill>
                <a:srgbClr val="212121"/>
              </a:solidFill>
              <a:effectLst/>
              <a:highlight>
                <a:srgbClr val="FFFFFF"/>
              </a:highligh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0" i="0" dirty="0">
                <a:solidFill>
                  <a:srgbClr val="212121"/>
                </a:solidFill>
                <a:effectLst/>
                <a:highlight>
                  <a:srgbClr val="FFFFFF"/>
                </a:highlight>
                <a:latin typeface="+mn-lt"/>
              </a:rPr>
              <a:t>Det handler både om å få opplæring før en trer inn i rollen, og veiledning og oppfølging i videre læringsprosess.     Barnekoordinator bør ha god kjennskap til helse- og omsorgstjenester og andre velferdstjenester. </a:t>
            </a:r>
          </a:p>
          <a:p>
            <a:pPr algn="l"/>
            <a:r>
              <a:rPr lang="nb-NO" sz="1400" b="0" i="0" dirty="0">
                <a:solidFill>
                  <a:srgbClr val="212121"/>
                </a:solidFill>
                <a:effectLst/>
                <a:highlight>
                  <a:srgbClr val="FFFFFF"/>
                </a:highlight>
                <a:latin typeface="+mn-lt"/>
              </a:rPr>
              <a:t>-------</a:t>
            </a:r>
          </a:p>
          <a:p>
            <a:pPr algn="l"/>
            <a:r>
              <a:rPr lang="nb-NO" sz="1400" b="1" i="0" dirty="0">
                <a:solidFill>
                  <a:srgbClr val="212121"/>
                </a:solidFill>
                <a:effectLst/>
                <a:highlight>
                  <a:srgbClr val="FFFFFF"/>
                </a:highlight>
                <a:latin typeface="+mn-lt"/>
              </a:rPr>
              <a:t>Kompetanse:   Rollen som barnekoordinator kan ivaretas uavhengig av profesjon, og det bør legges vekt på den enkeltes reelle kompetanse og forutsetning for å kunne ivareta barnekoordinators lovpålagte oppgaver. En faktor som er mer fremtredende for barnekoordinator enn andre koordinatorfunksjoner er at de skal ivareta både barnet og familien.</a:t>
            </a:r>
            <a:r>
              <a:rPr lang="nb-NO" sz="1400" b="0" i="0" dirty="0">
                <a:solidFill>
                  <a:srgbClr val="212121"/>
                </a:solidFill>
                <a:effectLst/>
                <a:highlight>
                  <a:srgbClr val="FFFFFF"/>
                </a:highlight>
                <a:latin typeface="+mn-lt"/>
              </a:rPr>
              <a:t> En kombinasjon av relevant fag- og profesjonskompetanse, erfaring og personlig egnethet er et sentralt utgangspunkt. Å kunne håndtere kompleksitet, ha evne til å arbeide strukturert og ha gode ferdigheter i å bygge relasjoner, er viktige egenskaper i vurderingen av egnethet.     </a:t>
            </a:r>
          </a:p>
          <a:p>
            <a:pPr algn="l"/>
            <a:endParaRPr lang="nb-NO" sz="1400" b="0" i="0" dirty="0">
              <a:solidFill>
                <a:srgbClr val="212121"/>
              </a:solidFill>
              <a:effectLst/>
              <a:highlight>
                <a:srgbClr val="FFFFFF"/>
              </a:highlight>
              <a:latin typeface="+mn-lt"/>
            </a:endParaRPr>
          </a:p>
          <a:p>
            <a:pPr algn="l"/>
            <a:r>
              <a:rPr lang="nb-NO" sz="1400" b="1" i="0" dirty="0">
                <a:solidFill>
                  <a:srgbClr val="212121"/>
                </a:solidFill>
                <a:effectLst/>
                <a:highlight>
                  <a:srgbClr val="FFFFFF"/>
                </a:highlight>
                <a:latin typeface="+mn-lt"/>
              </a:rPr>
              <a:t>Koordinerende enhet har ansvaret for opplæring og veiledning av barnekoordinatorer. </a:t>
            </a:r>
            <a:r>
              <a:rPr lang="nb-NO" sz="1400" b="0" i="0" dirty="0">
                <a:solidFill>
                  <a:srgbClr val="212121"/>
                </a:solidFill>
                <a:effectLst/>
                <a:highlight>
                  <a:srgbClr val="FFFFFF"/>
                </a:highlight>
                <a:latin typeface="+mn-lt"/>
              </a:rPr>
              <a:t>Sentrale temaer i opplæringen er de samme som for alminnelig koordinator. En mer spisset kompetanse inn mot målgruppene barn, ungdom og familie er imidlertid mer fremtredende for barnekoordinator.</a:t>
            </a:r>
          </a:p>
          <a:p>
            <a:pPr algn="l"/>
            <a:r>
              <a:rPr lang="nb-NO" sz="1400" b="0" i="0" dirty="0">
                <a:solidFill>
                  <a:srgbClr val="212121"/>
                </a:solidFill>
                <a:effectLst/>
                <a:highlight>
                  <a:srgbClr val="FFFFFF"/>
                </a:highlight>
                <a:latin typeface="+mn-lt"/>
              </a:rPr>
              <a:t>Kommunen skal sørge for at barnekoordinator har nødvendig kunnskap om og kompetanse i det aktuelle fagfeltet, relevant regelverk, retningslinjer, veiledere og styringssystemet, se </a:t>
            </a:r>
            <a:r>
              <a:rPr lang="nb-NO" sz="1400" b="0" i="0" u="none" strike="noStrike" dirty="0">
                <a:solidFill>
                  <a:srgbClr val="212121"/>
                </a:solidFill>
                <a:effectLst/>
                <a:highlight>
                  <a:srgbClr val="FFFFFF"/>
                </a:highlight>
                <a:latin typeface="+mn-lt"/>
                <a:hlinkClick r:id="rId3"/>
              </a:rPr>
              <a:t>forskrift om ledelse og kvalitetsforbedring i helse- og omsorgstjenesten § 7 bokstav b</a:t>
            </a:r>
            <a:r>
              <a:rPr lang="nb-NO" sz="1400" b="0" i="0" dirty="0">
                <a:solidFill>
                  <a:srgbClr val="212121"/>
                </a:solidFill>
                <a:effectLst/>
                <a:highlight>
                  <a:srgbClr val="FFFFFF"/>
                </a:highlight>
                <a:latin typeface="+mn-lt"/>
              </a:rPr>
              <a:t>.</a:t>
            </a:r>
          </a:p>
          <a:p>
            <a:r>
              <a:rPr lang="nb-NO" sz="1400" b="0" i="0" dirty="0">
                <a:solidFill>
                  <a:srgbClr val="212121"/>
                </a:solidFill>
                <a:effectLst/>
                <a:highlight>
                  <a:srgbClr val="FFFFFF"/>
                </a:highlight>
                <a:latin typeface="+mn-lt"/>
              </a:rPr>
              <a:t> </a:t>
            </a:r>
            <a:endParaRPr lang="nn-NO" sz="1400" dirty="0">
              <a:latin typeface="+mn-lt"/>
            </a:endParaRPr>
          </a:p>
        </p:txBody>
      </p:sp>
      <p:sp>
        <p:nvSpPr>
          <p:cNvPr id="4" name="Plassholder for bunntekst 3"/>
          <p:cNvSpPr>
            <a:spLocks noGrp="1"/>
          </p:cNvSpPr>
          <p:nvPr>
            <p:ph type="ftr" sz="quarter" idx="4"/>
          </p:nvPr>
        </p:nvSpPr>
        <p:spPr/>
        <p:txBody>
          <a:bodyPr/>
          <a:lstStyle/>
          <a:p>
            <a:r>
              <a:rPr lang="nn-NO"/>
              <a:t>Stastforvaltaren i Møre og Romsdal </a:t>
            </a:r>
          </a:p>
        </p:txBody>
      </p:sp>
      <p:sp>
        <p:nvSpPr>
          <p:cNvPr id="5" name="Plassholder for lysbildenummer 4"/>
          <p:cNvSpPr>
            <a:spLocks noGrp="1"/>
          </p:cNvSpPr>
          <p:nvPr>
            <p:ph type="sldNum" sz="quarter" idx="5"/>
          </p:nvPr>
        </p:nvSpPr>
        <p:spPr/>
        <p:txBody>
          <a:bodyPr/>
          <a:lstStyle/>
          <a:p>
            <a:fld id="{54C16AED-B306-476B-8A8F-E27155BFEB14}" type="slidenum">
              <a:rPr lang="nn-NO" smtClean="0"/>
              <a:t>2</a:t>
            </a:fld>
            <a:endParaRPr lang="nn-NO"/>
          </a:p>
        </p:txBody>
      </p:sp>
    </p:spTree>
    <p:extLst>
      <p:ext uri="{BB962C8B-B14F-4D97-AF65-F5344CB8AC3E}">
        <p14:creationId xmlns:p14="http://schemas.microsoft.com/office/powerpoint/2010/main" val="275592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n-NO" dirty="0"/>
          </a:p>
        </p:txBody>
      </p:sp>
      <p:sp>
        <p:nvSpPr>
          <p:cNvPr id="4" name="Plassholder for bunntekst 3"/>
          <p:cNvSpPr>
            <a:spLocks noGrp="1"/>
          </p:cNvSpPr>
          <p:nvPr>
            <p:ph type="ftr" sz="quarter" idx="4"/>
          </p:nvPr>
        </p:nvSpPr>
        <p:spPr/>
        <p:txBody>
          <a:bodyPr/>
          <a:lstStyle/>
          <a:p>
            <a:r>
              <a:rPr lang="nn-NO"/>
              <a:t>Stastforvaltaren i Møre og Romsdal </a:t>
            </a:r>
          </a:p>
        </p:txBody>
      </p:sp>
      <p:sp>
        <p:nvSpPr>
          <p:cNvPr id="5" name="Plassholder for lysbildenummer 4"/>
          <p:cNvSpPr>
            <a:spLocks noGrp="1"/>
          </p:cNvSpPr>
          <p:nvPr>
            <p:ph type="sldNum" sz="quarter" idx="5"/>
          </p:nvPr>
        </p:nvSpPr>
        <p:spPr/>
        <p:txBody>
          <a:bodyPr/>
          <a:lstStyle/>
          <a:p>
            <a:fld id="{54C16AED-B306-476B-8A8F-E27155BFEB14}" type="slidenum">
              <a:rPr lang="nn-NO" smtClean="0"/>
              <a:t>3</a:t>
            </a:fld>
            <a:endParaRPr lang="nn-NO"/>
          </a:p>
        </p:txBody>
      </p:sp>
    </p:spTree>
    <p:extLst>
      <p:ext uri="{BB962C8B-B14F-4D97-AF65-F5344CB8AC3E}">
        <p14:creationId xmlns:p14="http://schemas.microsoft.com/office/powerpoint/2010/main" val="2371039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400" b="0" dirty="0">
                <a:effectLst/>
                <a:latin typeface="Open Sans" panose="020B0606030504020204" pitchFamily="34" charset="0"/>
                <a:ea typeface="Open Sans" panose="020B0606030504020204" pitchFamily="34" charset="0"/>
                <a:cs typeface="Open Sans" panose="020B0606030504020204" pitchFamily="34" charset="0"/>
              </a:rPr>
              <a:t>Det har </a:t>
            </a:r>
            <a:r>
              <a:rPr lang="nb-NO" sz="1400" b="1" dirty="0">
                <a:effectLst/>
                <a:latin typeface="Open Sans" panose="020B0606030504020204" pitchFamily="34" charset="0"/>
                <a:ea typeface="Open Sans" panose="020B0606030504020204" pitchFamily="34" charset="0"/>
                <a:cs typeface="Open Sans" panose="020B0606030504020204" pitchFamily="34" charset="0"/>
              </a:rPr>
              <a:t>vært </a:t>
            </a:r>
            <a:r>
              <a:rPr lang="nb-NO" sz="1400" b="1" dirty="0" err="1">
                <a:effectLst/>
                <a:latin typeface="Open Sans" panose="020B0606030504020204" pitchFamily="34" charset="0"/>
                <a:ea typeface="Open Sans" panose="020B0606030504020204" pitchFamily="34" charset="0"/>
                <a:cs typeface="Open Sans" panose="020B0606030504020204" pitchFamily="34" charset="0"/>
              </a:rPr>
              <a:t>noko</a:t>
            </a:r>
            <a:r>
              <a:rPr lang="nb-NO" sz="1400" b="1" dirty="0">
                <a:effectLst/>
                <a:latin typeface="Open Sans" panose="020B0606030504020204" pitchFamily="34" charset="0"/>
                <a:ea typeface="Open Sans" panose="020B0606030504020204" pitchFamily="34" charset="0"/>
                <a:cs typeface="Open Sans" panose="020B0606030504020204" pitchFamily="34" charset="0"/>
              </a:rPr>
              <a:t> forvirring </a:t>
            </a:r>
            <a:r>
              <a:rPr lang="nb-NO" sz="1400" b="0" dirty="0">
                <a:effectLst/>
                <a:latin typeface="Open Sans" panose="020B0606030504020204" pitchFamily="34" charset="0"/>
                <a:ea typeface="Open Sans" panose="020B0606030504020204" pitchFamily="34" charset="0"/>
                <a:cs typeface="Open Sans" panose="020B0606030504020204" pitchFamily="34" charset="0"/>
              </a:rPr>
              <a:t>rundt dette med barnekoordinator og hva </a:t>
            </a:r>
            <a:r>
              <a:rPr lang="nb-NO" sz="1400" b="1" dirty="0">
                <a:effectLst/>
                <a:latin typeface="Open Sans" panose="020B0606030504020204" pitchFamily="34" charset="0"/>
                <a:ea typeface="Open Sans" panose="020B0606030504020204" pitchFamily="34" charset="0"/>
                <a:cs typeface="Open Sans" panose="020B0606030504020204" pitchFamily="34" charset="0"/>
              </a:rPr>
              <a:t>forskjellen </a:t>
            </a:r>
            <a:r>
              <a:rPr lang="nb-NO" sz="1400" b="0" dirty="0">
                <a:effectLst/>
                <a:latin typeface="Open Sans" panose="020B0606030504020204" pitchFamily="34" charset="0"/>
                <a:ea typeface="Open Sans" panose="020B0606030504020204" pitchFamily="34" charset="0"/>
                <a:cs typeface="Open Sans" panose="020B0606030504020204" pitchFamily="34" charset="0"/>
              </a:rPr>
              <a:t>egentlig er fra den ordinære koordinatorordninga . </a:t>
            </a:r>
          </a:p>
          <a:p>
            <a:endParaRPr lang="nb-NO" sz="1400" b="1" dirty="0">
              <a:effectLst/>
              <a:latin typeface="Open Sans" panose="020B0606030504020204" pitchFamily="34" charset="0"/>
              <a:ea typeface="Open Sans" panose="020B0606030504020204" pitchFamily="34" charset="0"/>
              <a:cs typeface="Open Sans" panose="020B0606030504020204" pitchFamily="34" charset="0"/>
            </a:endParaRPr>
          </a:p>
          <a:p>
            <a:r>
              <a:rPr lang="nb-NO" sz="1400" b="0" dirty="0" err="1">
                <a:effectLst/>
                <a:latin typeface="Open Sans" panose="020B0606030504020204" pitchFamily="34" charset="0"/>
                <a:ea typeface="Open Sans" panose="020B0606030504020204" pitchFamily="34" charset="0"/>
                <a:cs typeface="Open Sans" panose="020B0606030504020204" pitchFamily="34" charset="0"/>
              </a:rPr>
              <a:t>Kommunane</a:t>
            </a:r>
            <a:r>
              <a:rPr lang="nb-NO" sz="1400" b="0" dirty="0">
                <a:effectLst/>
                <a:latin typeface="Open Sans" panose="020B0606030504020204" pitchFamily="34" charset="0"/>
                <a:ea typeface="Open Sans" panose="020B0606030504020204" pitchFamily="34" charset="0"/>
                <a:cs typeface="Open Sans" panose="020B0606030504020204" pitchFamily="34" charset="0"/>
              </a:rPr>
              <a:t> </a:t>
            </a:r>
            <a:r>
              <a:rPr lang="nb-NO" sz="1400" b="1" dirty="0">
                <a:effectLst/>
                <a:latin typeface="Open Sans" panose="020B0606030504020204" pitchFamily="34" charset="0"/>
                <a:ea typeface="Open Sans" panose="020B0606030504020204" pitchFamily="34" charset="0"/>
                <a:cs typeface="Open Sans" panose="020B0606030504020204" pitchFamily="34" charset="0"/>
              </a:rPr>
              <a:t>har organisert </a:t>
            </a:r>
            <a:r>
              <a:rPr lang="nb-NO" sz="1400" b="0" dirty="0">
                <a:effectLst/>
                <a:latin typeface="Open Sans" panose="020B0606030504020204" pitchFamily="34" charset="0"/>
                <a:ea typeface="Open Sans" panose="020B0606030504020204" pitchFamily="34" charset="0"/>
                <a:cs typeface="Open Sans" panose="020B0606030504020204" pitchFamily="34" charset="0"/>
              </a:rPr>
              <a:t>ordninga med barnekoordinator </a:t>
            </a:r>
            <a:r>
              <a:rPr lang="nb-NO" sz="1400" b="1" dirty="0">
                <a:effectLst/>
                <a:latin typeface="Open Sans" panose="020B0606030504020204" pitchFamily="34" charset="0"/>
                <a:ea typeface="Open Sans" panose="020B0606030504020204" pitchFamily="34" charset="0"/>
                <a:cs typeface="Open Sans" panose="020B0606030504020204" pitchFamily="34" charset="0"/>
              </a:rPr>
              <a:t>ulikt.  </a:t>
            </a:r>
            <a:r>
              <a:rPr lang="nb-NO" sz="1400" b="0" dirty="0">
                <a:effectLst/>
                <a:latin typeface="Open Sans" panose="020B0606030504020204" pitchFamily="34" charset="0"/>
                <a:ea typeface="Open Sans" panose="020B0606030504020204" pitchFamily="34" charset="0"/>
                <a:cs typeface="Open Sans" panose="020B0606030504020204" pitchFamily="34" charset="0"/>
              </a:rPr>
              <a:t>Det </a:t>
            </a:r>
            <a:r>
              <a:rPr lang="nb-NO" sz="1400" b="0" dirty="0" err="1">
                <a:effectLst/>
                <a:latin typeface="Open Sans" panose="020B0606030504020204" pitchFamily="34" charset="0"/>
                <a:ea typeface="Open Sans" panose="020B0606030504020204" pitchFamily="34" charset="0"/>
                <a:cs typeface="Open Sans" panose="020B0606030504020204" pitchFamily="34" charset="0"/>
              </a:rPr>
              <a:t>viktigaste</a:t>
            </a:r>
            <a:r>
              <a:rPr lang="nb-NO" sz="1400" b="0" dirty="0">
                <a:effectLst/>
                <a:latin typeface="Open Sans" panose="020B0606030504020204" pitchFamily="34" charset="0"/>
                <a:ea typeface="Open Sans" panose="020B0606030504020204" pitchFamily="34" charset="0"/>
                <a:cs typeface="Open Sans" panose="020B0606030504020204" pitchFamily="34" charset="0"/>
              </a:rPr>
              <a:t> er at </a:t>
            </a:r>
            <a:r>
              <a:rPr lang="nb-NO" sz="1400" b="1" dirty="0">
                <a:effectLst/>
                <a:latin typeface="Open Sans" panose="020B0606030504020204" pitchFamily="34" charset="0"/>
                <a:ea typeface="Open Sans" panose="020B0606030504020204" pitchFamily="34" charset="0"/>
                <a:cs typeface="Open Sans" panose="020B0606030504020204" pitchFamily="34" charset="0"/>
              </a:rPr>
              <a:t>kommunen er klar over sitt ansvar for å gi opplæring og nok tid til de som skal være det</a:t>
            </a:r>
            <a:r>
              <a:rPr lang="nb-NO" sz="1400" b="0" dirty="0">
                <a:effectLst/>
                <a:latin typeface="Open Sans" panose="020B0606030504020204" pitchFamily="34" charset="0"/>
                <a:ea typeface="Open Sans" panose="020B0606030504020204" pitchFamily="34" charset="0"/>
                <a:cs typeface="Open Sans" panose="020B0606030504020204" pitchFamily="34" charset="0"/>
              </a:rPr>
              <a:t>. </a:t>
            </a:r>
          </a:p>
          <a:p>
            <a:endParaRPr lang="nb-NO" sz="1400" b="0" dirty="0">
              <a:effectLst/>
              <a:latin typeface="Open Sans" panose="020B0606030504020204" pitchFamily="34" charset="0"/>
              <a:ea typeface="Open Sans" panose="020B0606030504020204" pitchFamily="34" charset="0"/>
              <a:cs typeface="Open Sans" panose="020B0606030504020204" pitchFamily="34" charset="0"/>
            </a:endParaRPr>
          </a:p>
          <a:p>
            <a:r>
              <a:rPr lang="nb-NO" sz="1400" b="1" dirty="0">
                <a:effectLst/>
                <a:latin typeface="Open Sans" panose="020B0606030504020204" pitchFamily="34" charset="0"/>
                <a:ea typeface="Open Sans" panose="020B0606030504020204" pitchFamily="34" charset="0"/>
                <a:cs typeface="Open Sans" panose="020B0606030504020204" pitchFamily="34" charset="0"/>
              </a:rPr>
              <a:t>Delegasjon er viktig, men vel så viktig er kanskje informasjon til de andre i kommunen om denne delegasjonen </a:t>
            </a:r>
            <a:r>
              <a:rPr lang="nb-NO" sz="1400" b="0" dirty="0">
                <a:effectLst/>
                <a:latin typeface="Open Sans" panose="020B0606030504020204" pitchFamily="34" charset="0"/>
                <a:ea typeface="Open Sans" panose="020B0606030504020204" pitchFamily="34" charset="0"/>
                <a:cs typeface="Open Sans" panose="020B0606030504020204" pitchFamily="34" charset="0"/>
              </a:rPr>
              <a:t>slik at de vet at barnekoordinatoren har en slik myndighet.  </a:t>
            </a:r>
          </a:p>
          <a:p>
            <a:r>
              <a:rPr lang="nb-NO" sz="1400" b="1" dirty="0">
                <a:effectLst/>
                <a:latin typeface="Open Sans" panose="020B0606030504020204" pitchFamily="34" charset="0"/>
                <a:ea typeface="Open Sans" panose="020B0606030504020204" pitchFamily="34" charset="0"/>
                <a:cs typeface="Open Sans" panose="020B0606030504020204" pitchFamily="34" charset="0"/>
              </a:rPr>
              <a:t> </a:t>
            </a:r>
          </a:p>
          <a:p>
            <a:r>
              <a:rPr lang="nb-NO" sz="1400" b="1" dirty="0">
                <a:effectLst/>
                <a:latin typeface="Open Sans" panose="020B0606030504020204" pitchFamily="34" charset="0"/>
                <a:ea typeface="Open Sans" panose="020B0606030504020204" pitchFamily="34" charset="0"/>
                <a:cs typeface="Open Sans" panose="020B0606030504020204" pitchFamily="34" charset="0"/>
              </a:rPr>
              <a:t>-----------------------------------------</a:t>
            </a:r>
          </a:p>
          <a:p>
            <a:endParaRPr lang="nb-NO" sz="1400" b="1" dirty="0">
              <a:effectLst/>
              <a:latin typeface="Open Sans" panose="020B0606030504020204" pitchFamily="34" charset="0"/>
              <a:ea typeface="Open Sans" panose="020B0606030504020204" pitchFamily="34" charset="0"/>
              <a:cs typeface="Open Sans" panose="020B0606030504020204" pitchFamily="34" charset="0"/>
            </a:endParaRPr>
          </a:p>
          <a:p>
            <a:r>
              <a:rPr lang="nb-NO" sz="1400" b="1" dirty="0">
                <a:effectLst/>
                <a:latin typeface="Open Sans" panose="020B0606030504020204" pitchFamily="34" charset="0"/>
                <a:ea typeface="Open Sans" panose="020B0606030504020204" pitchFamily="34" charset="0"/>
                <a:cs typeface="Open Sans" panose="020B0606030504020204" pitchFamily="34" charset="0"/>
              </a:rPr>
              <a:t>Stort behov for kunnskap om taushetsplikt, opplysningsplikt/-rett og mulighet for informert samtykke fra de det gjelder til å samhandle. </a:t>
            </a:r>
          </a:p>
          <a:p>
            <a:r>
              <a:rPr lang="nb-NO" sz="1400" b="1" dirty="0">
                <a:effectLst/>
                <a:latin typeface="Open Sans" panose="020B0606030504020204" pitchFamily="34" charset="0"/>
                <a:ea typeface="Open Sans" panose="020B0606030504020204" pitchFamily="34" charset="0"/>
                <a:cs typeface="Open Sans" panose="020B0606030504020204" pitchFamily="34" charset="0"/>
              </a:rPr>
              <a:t>Tillit til å gi samtykke kan oppnås gjennom tydelig fokus på «informert samtykke» som når som helst kan trekkes tilbake. </a:t>
            </a:r>
          </a:p>
          <a:p>
            <a:endParaRPr lang="nb-NO" sz="1400" b="1" dirty="0">
              <a:effectLst/>
              <a:latin typeface="Open Sans" panose="020B0606030504020204" pitchFamily="34" charset="0"/>
              <a:ea typeface="Open Sans" panose="020B0606030504020204" pitchFamily="34" charset="0"/>
              <a:cs typeface="Open Sans" panose="020B0606030504020204" pitchFamily="34" charset="0"/>
            </a:endParaRPr>
          </a:p>
          <a:p>
            <a:endParaRPr lang="nn-NO" sz="1400" b="1" dirty="0">
              <a:latin typeface="Open Sans" panose="020B0606030504020204" pitchFamily="34" charset="0"/>
              <a:ea typeface="Open Sans" panose="020B0606030504020204" pitchFamily="34" charset="0"/>
              <a:cs typeface="Open Sans" panose="020B0606030504020204" pitchFamily="34" charset="0"/>
            </a:endParaRPr>
          </a:p>
          <a:p>
            <a:pPr algn="l"/>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Vilkår: Familien venter barn eller har barn under 18 år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Retten til barnekoordinator kan inntre allerede under svangerskapet eller når foreldre er tildelt et adoptivbarn.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Barnet eller ungdommen må være under 18 år for at familien skal ha rett til barnekoordinator.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Selv om retten opphører ved fylte 18 år kan kommunen velge å tilby barnekoordinator også etter 18 år, for eksempel frem til barnet eller ungdommen fyller 25 år.    </a:t>
            </a:r>
          </a:p>
          <a:p>
            <a:pPr algn="l"/>
            <a:endPar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Vilkår: Barnet har alvorlig sykdom, skade eller nedsatt funksjonsevne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Barnets eller ungdommens sykdom, skade eller nedsatte funksjonsevne kan være av somatisk, psykisk, fysisk, sosial, kognitiv eller sensorisk art.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Det er ikke et vilkår at barnet har fått en diagnose.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Med </a:t>
            </a:r>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«sykdom» </a:t>
            </a:r>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menes både tilstander som kan diagnostiseres som en spesifikk sykdom og syndromer. Sykdom er en fellesbetegnelse på tilstander som kjennetegnes ved forstyrrelser i kroppens normale organiske eller psykiske og kognitive funksjoner og som forandrer dem på en skadelig måte. Med syndromer menes grovt sett tilstander der det er flere symptomer, tegn og funn som til sammen peker mot eller danner en klinisk enhet, og som karakteriserer en sykdom eller tilstand.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Med </a:t>
            </a:r>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«skade» </a:t>
            </a:r>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siktes det særlig til tilstander hvor uventede hendelser påvirker helsetilstanden på en negativ måte, for eksempel ulykker eller påført skade gjennom vold. En skade behøver likevel ikke være resultat av en brå eller uventet hendelse.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Det kan også være belastningsskader som følge av langvarig uheldig eksponering, for eksempel omsorgssvikt. Slike skader kan igjen føre til nedsatt funksjonsevne.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Med </a:t>
            </a:r>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«nedsatt funksjonsevne» </a:t>
            </a:r>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menes funksjonsnedsettelse av både fysisk, psykisk, sosial, sansemessig og kognitiv art. Funksjonsnedsettelse innebærer tap av, skade på eller avvik i en kroppsdel eller i en av kroppens psykologiske, fysiologiske, kognitive eller biologiske funksjoner. Noen er født med nedsatt funksjonsevne, mens andre får funksjonsnedsettelser på grunn av sykdom eller skade senere i livet.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At et barn eller ungdom er utsatt for vold, overgrep, omsorgssvikt, mobbing, utestengning eller andre store belastninger kan føre til alvorlig sykdom, skade eller nedsatt funksjonsevne. Tilsvarende kan barn eller ungdom som utsetter andre for vold eller seksuelt skadelig atferd ha underliggende alvorlig sykdom, skade eller nedsatt funksjonsevne som kan gi rett til barnekoordinator. Disse sammenhengene bør derfor kartlegges der de er aktuelle.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Begrepene sykdom, skade eller nedsatt funksjonsevne er vanskelig å definere helt klart eller entydig. For det første kan grensen mellom sykdom og skade i seg selv være flytende eller overlappende. For det andre kjennetegnes en rekke sykdommer eller skader av at de fører med seg ulike former for nedsatt funksjonsevne. I noen tilfeller kan det derfor være usikkert om det er mest riktig å klassifisere en tilstand som en sykdom, skade eller en funksjonsnedsettelse. I praksis vil det imidlertid ikke være nødvendig å alltid skille entydig her, fordi alle tre alternativene gir rett til barnekoordinator.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Det er ofte sammenhenger mellom sykdom, skade og nedsatt funksjonsevne, og noen ganger er de gjensidig forsterkende. For eksempel kan skader påført ved andres maktmisbruk, ofte av nærpersoner, føre til traumer som gir mer langvarige og komplekse behov enn selve skaden.  </a:t>
            </a:r>
          </a:p>
          <a:p>
            <a:pPr algn="l"/>
            <a:endPar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Alvorlig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Barnets eller ungdommens sykdom, skade eller nedsatte funksjonsevne skal være «alvorlig», men kravet skal ikke tolkes strengt.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Alvorlighetsgraden for en og samme sykdom, skade eller funksjonsnedsettelse kan variere mye fra barn til barn. Det sentrale er hvilken negativ betydning sykdommen, skaden eller den nedsatte funksjonsevnen har for barnets eller ungdommens helsetilstand og hjelpebehov, basert på en individuell og konkret faglig vurdering.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Det må gjøres en helhetsvurdering av om tilstanden til barnet eller ungdommen er alvorlig. Vurderingstema er hva tilstanden kan føre til av nedsatt funksjons- og mestringsevne, invaliditet, sykdomsutvikling, smerte eller nedsatt livsutfoldelse. Om tilstanden vil føre til tap av viktige kroppsfunksjoner eller sanser er blant sentrale temaer. Tilgjengelig kunnskap om den aktuelle tilstanden bør inngå i helhetsvurderingen.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Fysiske hindringer i livsutfoldelse kan føre til konsekvenser både psykisk og sosialt. Psykisk sykdom kan også føre til sosial isolasjon og reduksjon i fysisk aktivitet. Kombinasjoner av sykdom, skade eller nedsatt funksjonsevne kan føre til at tilstanden samlet sett anses mer alvorlig.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I vurderingen kan det også sees hen til hvor komplisert tilstanden er å behandle eller hvilken helse- og sosialfaglig kompetanse som kreves for å behandle tilstanden eller følgene av den.    </a:t>
            </a:r>
          </a:p>
          <a:p>
            <a:pPr algn="l"/>
            <a:endPar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Vilkår: 	</a:t>
            </a:r>
            <a:r>
              <a:rPr lang="nb-NO" sz="1400" dirty="0">
                <a:latin typeface="Open Sans" panose="020B0606030504020204" pitchFamily="34" charset="0"/>
                <a:ea typeface="Open Sans" panose="020B0606030504020204" pitchFamily="34" charset="0"/>
                <a:cs typeface="Open Sans" panose="020B0606030504020204" pitchFamily="34" charset="0"/>
              </a:rPr>
              <a:t>Familien venter barn eller har barn under 18 år </a:t>
            </a:r>
          </a:p>
          <a:p>
            <a:r>
              <a:rPr lang="nb-NO" sz="1400" dirty="0">
                <a:latin typeface="Open Sans" panose="020B0606030504020204" pitchFamily="34" charset="0"/>
                <a:ea typeface="Open Sans" panose="020B0606030504020204" pitchFamily="34" charset="0"/>
                <a:cs typeface="Open Sans" panose="020B0606030504020204" pitchFamily="34" charset="0"/>
              </a:rPr>
              <a:t>	Barnet har alvorlig sykdom, skade eller nedsatt funksjonsevne</a:t>
            </a:r>
          </a:p>
          <a:p>
            <a:r>
              <a:rPr lang="nb-NO" sz="1400" dirty="0">
                <a:latin typeface="Open Sans" panose="020B0606030504020204" pitchFamily="34" charset="0"/>
                <a:ea typeface="Open Sans" panose="020B0606030504020204" pitchFamily="34" charset="0"/>
                <a:cs typeface="Open Sans" panose="020B0606030504020204" pitchFamily="34" charset="0"/>
              </a:rPr>
              <a:t>	Barnet har behov for langvarige og sammensatte eller koordinerte helse- og omsorgstjenester og andre 	velferdstjenester</a:t>
            </a:r>
          </a:p>
          <a:p>
            <a:pPr algn="l"/>
            <a:endPar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endPar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Med behov for</a:t>
            </a:r>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 «helse- og omsorgstjenester og andre velferdstjenester» </a:t>
            </a:r>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menes at barnet eller ungdommen har behov for både helse- og omsorgstjenester og andre velferdstjenester. Andre velferdstjenester kan for eksempel være NAV-ytelser eller tilrettelagte tilbud i barnehage eller skole.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Barnets eller ungdommens behov for tjenester omfatter både tjenestebehov som det allerede er innvilget tjenester for, og tjenestebehov som fremdeles er udekket. Det er altså ikke et krav at barnet eller ungdommen allerede er tildelt både helse- og omsorgstjenester og en annen velferdstjeneste.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Med </a:t>
            </a:r>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«langvarig» </a:t>
            </a:r>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menes at barnets eller ungdommens behov for helse- og omsorgstjenester og andre velferdstjenester må være av en viss varighet. Vilkåret skal ikke tolkes strengt. Vilkåret kan for eksempel være oppfylt selv om behovet for tjenester bare strekker seg over noen få måneder. Situasjoner hvor det åpenbart handler om et kortvarig behov vil kunne falle utenfor.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Vilkåret bør ses i tett sammenheng med behovet for koordinering. Barnets, ungdommens og familiens opplevelse av uforutsigbarhet kan være en viktig faktor i vurderingen av behov for koordinering.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En familie vil for eksempel kunne ha nytte av målrettet og koordinert oppfølging i en kritisk, men forholdsvis kortvarig periode. Eksempelvis kan dette gjelde krevende livsfaser som siste del av et utfordrende svangerskap. I sårbare overganger kan det for noen barn og unge være behov for koordinering av tjenestetilbudet i en kortere periode. Dette gjelder eksempelvis i overgangen fra barneskole til ungdomsskole eller fra mindreårig til myndig.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Med behov for </a:t>
            </a:r>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«sammensatte eller koordinerte» </a:t>
            </a:r>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menes at det er behov for at tjenestene til barnet eller ungdommen ses i sammenheng og virker sammen. Sentralt i vurderingen av vilkåret er om barnet eller ungdommen har behov for at tjenestene ytes i en helhetlig sammenheng. Dette vil for eksempel gjelde når det er avhengigheter mellom tjenestene.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Momenter som familiesituasjon, sosioøkonomiske forhold eller språklig og kulturell bakgrunn kan være viktige i en helhetsvurdering av barnets behov for sammensatte eller koordinerte tjenester. Barnets behov kan også vurderes i kontekst av familiens samlede omsorgsplikt og omsorgsoppgaver. Der det er tvil om vilkåret er oppfylt, men familiens situasjon er svært vanskelig, kan det være riktig å vektlegge familiens helhetlige situasjon i vurderingen. Barnet kan også oppfylle vilkåret uavhengig av familiens situasjon. </a:t>
            </a:r>
          </a:p>
          <a:p>
            <a:endParaRPr lang="nn-NO" sz="1400" dirty="0">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Plikten til å tilby barnekoordinator er lagt til kommunen etter </a:t>
            </a:r>
            <a:r>
              <a:rPr lang="nb-NO" sz="1400" b="0" i="0" u="none" strike="noStrike"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hlinkClick r:id="rId3"/>
              </a:rPr>
              <a:t>helse- og omsorgstjenesteloven § 7-2 a</a:t>
            </a:r>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Koordinerende enhet i kommunen har overordnet ansvar for oppnevning, opplæring og veiledning av barnekoordinator.      </a:t>
            </a:r>
          </a:p>
          <a:p>
            <a:r>
              <a:rPr lang="nb-NO" sz="1400" dirty="0">
                <a:latin typeface="Open Sans" panose="020B0606030504020204" pitchFamily="34" charset="0"/>
                <a:ea typeface="Open Sans" panose="020B0606030504020204" pitchFamily="34" charset="0"/>
                <a:cs typeface="Open Sans" panose="020B0606030504020204" pitchFamily="34" charset="0"/>
              </a:rPr>
              <a:t>	Plikten til å tilby barnekoordinator ligger til kommunen </a:t>
            </a:r>
          </a:p>
          <a:p>
            <a:r>
              <a:rPr lang="nb-NO" sz="1400" dirty="0">
                <a:latin typeface="Open Sans" panose="020B0606030504020204" pitchFamily="34" charset="0"/>
                <a:ea typeface="Open Sans" panose="020B0606030504020204" pitchFamily="34" charset="0"/>
                <a:cs typeface="Open Sans" panose="020B0606030504020204" pitchFamily="34" charset="0"/>
              </a:rPr>
              <a:t>	Ikke krav til enkeltvedtak </a:t>
            </a:r>
          </a:p>
          <a:p>
            <a:r>
              <a:rPr lang="nb-NO" sz="1400" dirty="0">
                <a:latin typeface="Open Sans" panose="020B0606030504020204" pitchFamily="34" charset="0"/>
                <a:ea typeface="Open Sans" panose="020B0606030504020204" pitchFamily="34" charset="0"/>
                <a:cs typeface="Open Sans" panose="020B0606030504020204" pitchFamily="34" charset="0"/>
              </a:rPr>
              <a:t>	Involvering av barnet, ungdommen og familien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Gjennom oppnevningen av barnekoordinator utpekes hvem som har ansvaret for </a:t>
            </a:r>
            <a:r>
              <a:rPr lang="nb-NO" sz="1400" b="0" i="0" u="none" strike="noStrike"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hlinkClick r:id="rId4"/>
              </a:rPr>
              <a:t>samordningen av tjenestene til barnet</a:t>
            </a:r>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 </a:t>
            </a:r>
          </a:p>
          <a:p>
            <a:endParaRPr lang="nb-NO" sz="1400" dirty="0">
              <a:latin typeface="Open Sans" panose="020B0606030504020204" pitchFamily="34" charset="0"/>
              <a:ea typeface="Open Sans" panose="020B0606030504020204" pitchFamily="34" charset="0"/>
              <a:cs typeface="Open Sans" panose="020B0606030504020204" pitchFamily="34" charset="0"/>
            </a:endParaRPr>
          </a:p>
          <a:p>
            <a:pPr algn="l"/>
            <a:r>
              <a:rPr lang="nb-NO" sz="1400" b="1"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Involvering av barnet, ungdommen og familien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Barnets beste skal være et grunnleggende hensyn ved handlinger og avgjørelser som berører barn. Videre har barn rett til å bli hørt i spørsmål som gjelder dem selv, og deres mening skal tillegges vekt i overensstemmelse med deres alder og utvikling. Les om hvordan barnets rett til å bli hørt og barnets beste kan ivaretas i kapittel 3. </a:t>
            </a:r>
          </a:p>
          <a:p>
            <a:pPr algn="l"/>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Barnet, ungdommen og familien skal få gi uttrykk for sine behov, ønsker og synspunkter ved vurdering av rett til barnekoordinator og ved gjennomføringen av retten. Viktige spørsmål er: Hva er viktig for deg og dere som familie? </a:t>
            </a:r>
          </a:p>
          <a:p>
            <a:pPr algn="l"/>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Barnekoordinator har en sentral rolle i å bidra til å sikre at barnet, ungdommen og familien får medvirke og får informasjon ved gjennomføring av helse- og omsorgstjenester og andre velferdstjenester.  </a:t>
            </a:r>
          </a:p>
          <a:p>
            <a:endParaRPr lang="nb-NO" sz="1400" dirty="0">
              <a:latin typeface="Open Sans" panose="020B0606030504020204" pitchFamily="34" charset="0"/>
              <a:ea typeface="Open Sans" panose="020B0606030504020204" pitchFamily="34" charset="0"/>
              <a:cs typeface="Open Sans" panose="020B0606030504020204" pitchFamily="34" charset="0"/>
            </a:endParaRPr>
          </a:p>
          <a:p>
            <a:endParaRPr lang="nn-NO" dirty="0"/>
          </a:p>
        </p:txBody>
      </p:sp>
      <p:sp>
        <p:nvSpPr>
          <p:cNvPr id="4" name="Plassholder for bunntekst 3"/>
          <p:cNvSpPr>
            <a:spLocks noGrp="1"/>
          </p:cNvSpPr>
          <p:nvPr>
            <p:ph type="ftr" sz="quarter" idx="4"/>
          </p:nvPr>
        </p:nvSpPr>
        <p:spPr/>
        <p:txBody>
          <a:bodyPr/>
          <a:lstStyle/>
          <a:p>
            <a:r>
              <a:rPr lang="nn-NO"/>
              <a:t>Stastforvaltaren i Møre og Romsdal </a:t>
            </a:r>
          </a:p>
        </p:txBody>
      </p:sp>
      <p:sp>
        <p:nvSpPr>
          <p:cNvPr id="5" name="Plassholder for lysbildenummer 4"/>
          <p:cNvSpPr>
            <a:spLocks noGrp="1"/>
          </p:cNvSpPr>
          <p:nvPr>
            <p:ph type="sldNum" sz="quarter" idx="5"/>
          </p:nvPr>
        </p:nvSpPr>
        <p:spPr/>
        <p:txBody>
          <a:bodyPr/>
          <a:lstStyle/>
          <a:p>
            <a:fld id="{54C16AED-B306-476B-8A8F-E27155BFEB14}" type="slidenum">
              <a:rPr lang="nn-NO" smtClean="0"/>
              <a:t>4</a:t>
            </a:fld>
            <a:endParaRPr lang="nn-NO"/>
          </a:p>
        </p:txBody>
      </p:sp>
    </p:spTree>
    <p:extLst>
      <p:ext uri="{BB962C8B-B14F-4D97-AF65-F5344CB8AC3E}">
        <p14:creationId xmlns:p14="http://schemas.microsoft.com/office/powerpoint/2010/main" val="2592938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n-NO" sz="1400" b="1" dirty="0">
                <a:latin typeface="Open Sans" panose="020B0606030504020204" pitchFamily="34" charset="0"/>
                <a:ea typeface="Open Sans" panose="020B0606030504020204" pitchFamily="34" charset="0"/>
                <a:cs typeface="Open Sans" panose="020B0606030504020204" pitchFamily="34" charset="0"/>
              </a:rPr>
              <a:t>FØRST – Eksempel frå Fredrikstad kommune:  </a:t>
            </a:r>
          </a:p>
          <a:p>
            <a:endParaRPr lang="nb-NO" sz="1400" b="1"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1"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Barnekoordinatorfunksjon – delegeringsvedtak og beskrivelse av myndighet og oppgaver</a:t>
            </a:r>
          </a:p>
          <a:p>
            <a:endParaRPr lang="nb-NO" sz="14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Bakgrunn</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Til enhver tid er det barn og unge som har behov for et sammensatt tjenestetilbud, med oppfølging som involverer flere aktører i velferdstjenestene. Noen vil ha slike behov allerede fra fødselen av, og andre vil få behov for slike tjenester underveis.</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For å styrke oppfølgingen av utsatte barn, unge og deres familier, er det, med virkning fra 1. august 2022, vedtatt bestemmelser om samarbeid, samordning, barnekoordinator og individuell plan.</a:t>
            </a:r>
          </a:p>
          <a:p>
            <a:endPar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Det er endringer og nye bestemmelser i helse- og omsorgstjenesteloven, spesialisthelsetjenesteloven, psykisk helsevernloven, tannhelsetjenesteloven, pasient- og brukerrettighetsloven, barnevernloven, barnehageloven, opplæringsloven, privatskoleloven, sosialtjenesteloven, NAV-loven, krisesenterloven, familievernkontorloven og integreringsloven.</a:t>
            </a:r>
          </a:p>
          <a:p>
            <a:endPar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Endringene er en harmonisering av ulike lovverk og sier noe om krav til samarbeid. Skole og barnehage defineres tydelig som velferdstjenester. Det er utarbeidet en nasjonal veileder «</a:t>
            </a:r>
            <a:r>
              <a:rPr lang="nb-NO" sz="1400" b="0"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Samarbeid om tjenester til barn, unge og deres familier», </a:t>
            </a:r>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som omtaler følgende bestemmelser:</a:t>
            </a:r>
          </a:p>
          <a:p>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	 Plikt for velferdstjenestene til å samarbeide uten at samarbeidet er knyttet til en enkelt  sak (samarbeid på systemnivå)</a:t>
            </a:r>
          </a:p>
          <a:p>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	 Plikt for velferdstjenestene til å samarbeide i enkeltsaker (samarbeid på individnivå)</a:t>
            </a:r>
          </a:p>
          <a:p>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	 Samordningsplikt for kommunen</a:t>
            </a:r>
          </a:p>
          <a:p>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	 Rett til barnekoordinator</a:t>
            </a:r>
          </a:p>
          <a:p>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	 Rett til individuell plan (IP)</a:t>
            </a:r>
          </a:p>
          <a:p>
            <a:endPar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0" i="0" dirty="0">
                <a:solidFill>
                  <a:srgbClr val="212121"/>
                </a:solidFill>
                <a:effectLst/>
                <a:latin typeface="Open Sans" panose="020B0606030504020204" pitchFamily="34" charset="0"/>
                <a:ea typeface="Open Sans" panose="020B0606030504020204" pitchFamily="34" charset="0"/>
                <a:cs typeface="Open Sans" panose="020B0606030504020204" pitchFamily="34" charset="0"/>
              </a:rPr>
              <a:t>Veilederen beskriver lovendringene som er relevante for samarbeid på tvers av tjenestene, og gir ikke sektorspesifikk veiledning.</a:t>
            </a:r>
            <a:r>
              <a:rPr lang="nb-NO" sz="1400" dirty="0">
                <a:latin typeface="Open Sans" panose="020B0606030504020204" pitchFamily="34" charset="0"/>
                <a:ea typeface="Open Sans" panose="020B0606030504020204" pitchFamily="34" charset="0"/>
                <a:cs typeface="Open Sans" panose="020B0606030504020204" pitchFamily="34" charset="0"/>
              </a:rPr>
              <a:t> </a:t>
            </a:r>
            <a:br>
              <a:rPr lang="nb-NO" sz="1400" dirty="0">
                <a:latin typeface="Open Sans" panose="020B0606030504020204" pitchFamily="34" charset="0"/>
                <a:ea typeface="Open Sans" panose="020B0606030504020204" pitchFamily="34" charset="0"/>
                <a:cs typeface="Open Sans" panose="020B0606030504020204" pitchFamily="34" charset="0"/>
              </a:rPr>
            </a:br>
            <a:endParaRPr lang="nn-NO" sz="14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Plassholder for bunntekst 3"/>
          <p:cNvSpPr>
            <a:spLocks noGrp="1"/>
          </p:cNvSpPr>
          <p:nvPr>
            <p:ph type="ftr" sz="quarter" idx="4"/>
          </p:nvPr>
        </p:nvSpPr>
        <p:spPr/>
        <p:txBody>
          <a:bodyPr/>
          <a:lstStyle/>
          <a:p>
            <a:r>
              <a:rPr lang="nn-NO"/>
              <a:t>Stastforvaltaren i Møre og Romsdal </a:t>
            </a:r>
          </a:p>
        </p:txBody>
      </p:sp>
      <p:sp>
        <p:nvSpPr>
          <p:cNvPr id="5" name="Plassholder for lysbildenummer 4"/>
          <p:cNvSpPr>
            <a:spLocks noGrp="1"/>
          </p:cNvSpPr>
          <p:nvPr>
            <p:ph type="sldNum" sz="quarter" idx="5"/>
          </p:nvPr>
        </p:nvSpPr>
        <p:spPr/>
        <p:txBody>
          <a:bodyPr/>
          <a:lstStyle/>
          <a:p>
            <a:fld id="{54C16AED-B306-476B-8A8F-E27155BFEB14}" type="slidenum">
              <a:rPr lang="nn-NO" smtClean="0"/>
              <a:t>5</a:t>
            </a:fld>
            <a:endParaRPr lang="nn-NO"/>
          </a:p>
        </p:txBody>
      </p:sp>
    </p:spTree>
    <p:extLst>
      <p:ext uri="{BB962C8B-B14F-4D97-AF65-F5344CB8AC3E}">
        <p14:creationId xmlns:p14="http://schemas.microsoft.com/office/powerpoint/2010/main" val="217997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4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Barnekoordinators oppgaver</a:t>
            </a:r>
          </a:p>
          <a:p>
            <a:endPar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Barnekoordinators oppgaver er å:</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Koordinere det samlede tjenestetilbudet.</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Ha oversikt over og bidra aktivt til å ivareta kommunens ansvar for nødvendig</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oppfølging og tilrettelegging for familien og barnet i form av tilbud om eller ytelse av</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helse- og omsorgstjenester og andre velferdstjenester.</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Sørge for at familien og barnet får nødvendig og helhetlig veiledning om andre</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velferdstjenester og relevante pasient- og brukerorganisasjoner, at familien og barnet</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gis veiledning i deres kontakt med disse, og at det formidles kontakt eller henvisning</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videre til slike velferdstjenester eller organisasjoner</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Sørge for framdrift i arbeidet med individuell plan.</a:t>
            </a:r>
          </a:p>
          <a:p>
            <a:endParaRPr lang="nb-NO" sz="14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Varighet og ny vurdering</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Tilbud om barnekoordinator gis fram til fylte 18 år.</a:t>
            </a: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Koordinerende enhet skal alltid gjøre en ny vurdering ved 17 år, med tanke på overgang til ordinær koordinatorordning og tilhørighet i en allerede sårbar fase.</a:t>
            </a:r>
          </a:p>
          <a:p>
            <a:endParaRPr lang="nb-NO" sz="14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1" i="1" dirty="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xxxxxxxx</a:t>
            </a:r>
            <a:endParaRPr lang="nb-NO" sz="14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b-NO"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kommunedirektør</a:t>
            </a:r>
            <a:r>
              <a:rPr lang="nb-NO" sz="1400" dirty="0">
                <a:latin typeface="Open Sans" panose="020B0606030504020204" pitchFamily="34" charset="0"/>
                <a:ea typeface="Open Sans" panose="020B0606030504020204" pitchFamily="34" charset="0"/>
                <a:cs typeface="Open Sans" panose="020B0606030504020204" pitchFamily="34" charset="0"/>
              </a:rPr>
              <a:t> </a:t>
            </a:r>
            <a:r>
              <a:rPr lang="nb-NO" dirty="0"/>
              <a:t/>
            </a:r>
            <a:br>
              <a:rPr lang="nb-NO" dirty="0"/>
            </a:br>
            <a:r>
              <a:rPr lang="nb-NO" dirty="0"/>
              <a:t/>
            </a:r>
            <a:br>
              <a:rPr lang="nb-NO" dirty="0"/>
            </a:br>
            <a:endParaRPr lang="nn-NO" dirty="0"/>
          </a:p>
        </p:txBody>
      </p:sp>
      <p:sp>
        <p:nvSpPr>
          <p:cNvPr id="4" name="Plassholder for bunntekst 3"/>
          <p:cNvSpPr>
            <a:spLocks noGrp="1"/>
          </p:cNvSpPr>
          <p:nvPr>
            <p:ph type="ftr" sz="quarter" idx="4"/>
          </p:nvPr>
        </p:nvSpPr>
        <p:spPr/>
        <p:txBody>
          <a:bodyPr/>
          <a:lstStyle/>
          <a:p>
            <a:r>
              <a:rPr lang="nn-NO"/>
              <a:t>Stastforvaltaren i Møre og Romsdal </a:t>
            </a:r>
          </a:p>
        </p:txBody>
      </p:sp>
      <p:sp>
        <p:nvSpPr>
          <p:cNvPr id="5" name="Plassholder for lysbildenummer 4"/>
          <p:cNvSpPr>
            <a:spLocks noGrp="1"/>
          </p:cNvSpPr>
          <p:nvPr>
            <p:ph type="sldNum" sz="quarter" idx="5"/>
          </p:nvPr>
        </p:nvSpPr>
        <p:spPr/>
        <p:txBody>
          <a:bodyPr/>
          <a:lstStyle/>
          <a:p>
            <a:fld id="{54C16AED-B306-476B-8A8F-E27155BFEB14}" type="slidenum">
              <a:rPr lang="nn-NO" smtClean="0"/>
              <a:t>6</a:t>
            </a:fld>
            <a:endParaRPr lang="nn-NO"/>
          </a:p>
        </p:txBody>
      </p:sp>
    </p:spTree>
    <p:extLst>
      <p:ext uri="{BB962C8B-B14F-4D97-AF65-F5344CB8AC3E}">
        <p14:creationId xmlns:p14="http://schemas.microsoft.com/office/powerpoint/2010/main" val="85498040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793991"/>
            <a:ext cx="12192000" cy="64135"/>
          </a:xfrm>
          <a:custGeom>
            <a:avLst/>
            <a:gdLst/>
            <a:ahLst/>
            <a:cxnLst/>
            <a:rect l="l" t="t" r="r" b="b"/>
            <a:pathLst>
              <a:path w="12192000" h="64134">
                <a:moveTo>
                  <a:pt x="12192000" y="0"/>
                </a:moveTo>
                <a:lnTo>
                  <a:pt x="0" y="0"/>
                </a:lnTo>
                <a:lnTo>
                  <a:pt x="0" y="64005"/>
                </a:lnTo>
                <a:lnTo>
                  <a:pt x="12192000" y="64005"/>
                </a:lnTo>
                <a:lnTo>
                  <a:pt x="12192000" y="0"/>
                </a:lnTo>
                <a:close/>
              </a:path>
            </a:pathLst>
          </a:custGeom>
          <a:solidFill>
            <a:srgbClr val="00234E"/>
          </a:solidFill>
        </p:spPr>
        <p:txBody>
          <a:bodyPr wrap="square" lIns="0" tIns="0" rIns="0" bIns="0" rtlCol="0"/>
          <a:lstStyle/>
          <a:p>
            <a:endParaRPr/>
          </a:p>
        </p:txBody>
      </p:sp>
      <p:sp>
        <p:nvSpPr>
          <p:cNvPr id="17" name="bg object 17"/>
          <p:cNvSpPr/>
          <p:nvPr/>
        </p:nvSpPr>
        <p:spPr>
          <a:xfrm>
            <a:off x="0" y="0"/>
            <a:ext cx="12192000" cy="5219700"/>
          </a:xfrm>
          <a:custGeom>
            <a:avLst/>
            <a:gdLst/>
            <a:ahLst/>
            <a:cxnLst/>
            <a:rect l="l" t="t" r="r" b="b"/>
            <a:pathLst>
              <a:path w="12192000" h="5219700">
                <a:moveTo>
                  <a:pt x="12192000" y="0"/>
                </a:moveTo>
                <a:lnTo>
                  <a:pt x="0" y="0"/>
                </a:lnTo>
                <a:lnTo>
                  <a:pt x="0" y="5219700"/>
                </a:lnTo>
                <a:lnTo>
                  <a:pt x="12192000" y="5219700"/>
                </a:lnTo>
                <a:lnTo>
                  <a:pt x="12192000" y="0"/>
                </a:lnTo>
                <a:close/>
              </a:path>
            </a:pathLst>
          </a:custGeom>
          <a:solidFill>
            <a:srgbClr val="00234E"/>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8194547" y="1534667"/>
            <a:ext cx="3997452" cy="4748784"/>
          </a:xfrm>
          <a:prstGeom prst="rect">
            <a:avLst/>
          </a:prstGeom>
        </p:spPr>
      </p:pic>
      <p:pic>
        <p:nvPicPr>
          <p:cNvPr id="19" name="bg object 19"/>
          <p:cNvPicPr/>
          <p:nvPr/>
        </p:nvPicPr>
        <p:blipFill>
          <a:blip r:embed="rId3" cstate="print"/>
          <a:stretch>
            <a:fillRect/>
          </a:stretch>
        </p:blipFill>
        <p:spPr>
          <a:xfrm>
            <a:off x="1104099" y="5685115"/>
            <a:ext cx="253066" cy="210838"/>
          </a:xfrm>
          <a:prstGeom prst="rect">
            <a:avLst/>
          </a:prstGeom>
        </p:spPr>
      </p:pic>
      <p:pic>
        <p:nvPicPr>
          <p:cNvPr id="20" name="bg object 20"/>
          <p:cNvPicPr/>
          <p:nvPr/>
        </p:nvPicPr>
        <p:blipFill>
          <a:blip r:embed="rId4" cstate="print"/>
          <a:stretch>
            <a:fillRect/>
          </a:stretch>
        </p:blipFill>
        <p:spPr>
          <a:xfrm>
            <a:off x="1392572" y="5685278"/>
            <a:ext cx="220151" cy="162183"/>
          </a:xfrm>
          <a:prstGeom prst="rect">
            <a:avLst/>
          </a:prstGeom>
        </p:spPr>
      </p:pic>
      <p:pic>
        <p:nvPicPr>
          <p:cNvPr id="21" name="bg object 21"/>
          <p:cNvPicPr/>
          <p:nvPr/>
        </p:nvPicPr>
        <p:blipFill>
          <a:blip r:embed="rId5" cstate="print"/>
          <a:stretch>
            <a:fillRect/>
          </a:stretch>
        </p:blipFill>
        <p:spPr>
          <a:xfrm>
            <a:off x="1633338" y="5729395"/>
            <a:ext cx="85792" cy="118065"/>
          </a:xfrm>
          <a:prstGeom prst="rect">
            <a:avLst/>
          </a:prstGeom>
        </p:spPr>
      </p:pic>
      <p:pic>
        <p:nvPicPr>
          <p:cNvPr id="22" name="bg object 22"/>
          <p:cNvPicPr/>
          <p:nvPr/>
        </p:nvPicPr>
        <p:blipFill>
          <a:blip r:embed="rId6" cstate="print"/>
          <a:stretch>
            <a:fillRect/>
          </a:stretch>
        </p:blipFill>
        <p:spPr>
          <a:xfrm>
            <a:off x="1746071" y="5729395"/>
            <a:ext cx="172084" cy="115959"/>
          </a:xfrm>
          <a:prstGeom prst="rect">
            <a:avLst/>
          </a:prstGeom>
        </p:spPr>
      </p:pic>
      <p:pic>
        <p:nvPicPr>
          <p:cNvPr id="23" name="bg object 23"/>
          <p:cNvPicPr/>
          <p:nvPr/>
        </p:nvPicPr>
        <p:blipFill>
          <a:blip r:embed="rId7" cstate="print"/>
          <a:stretch>
            <a:fillRect/>
          </a:stretch>
        </p:blipFill>
        <p:spPr>
          <a:xfrm>
            <a:off x="1944321" y="5729395"/>
            <a:ext cx="99263" cy="117903"/>
          </a:xfrm>
          <a:prstGeom prst="rect">
            <a:avLst/>
          </a:prstGeom>
        </p:spPr>
      </p:pic>
      <p:pic>
        <p:nvPicPr>
          <p:cNvPr id="24" name="bg object 24"/>
          <p:cNvPicPr/>
          <p:nvPr/>
        </p:nvPicPr>
        <p:blipFill>
          <a:blip r:embed="rId8" cstate="print"/>
          <a:stretch>
            <a:fillRect/>
          </a:stretch>
        </p:blipFill>
        <p:spPr>
          <a:xfrm>
            <a:off x="2077918" y="5729395"/>
            <a:ext cx="102724" cy="115959"/>
          </a:xfrm>
          <a:prstGeom prst="rect">
            <a:avLst/>
          </a:prstGeom>
        </p:spPr>
      </p:pic>
      <p:pic>
        <p:nvPicPr>
          <p:cNvPr id="25" name="bg object 25"/>
          <p:cNvPicPr/>
          <p:nvPr/>
        </p:nvPicPr>
        <p:blipFill>
          <a:blip r:embed="rId9" cstate="print"/>
          <a:stretch>
            <a:fillRect/>
          </a:stretch>
        </p:blipFill>
        <p:spPr>
          <a:xfrm>
            <a:off x="2215115" y="5729395"/>
            <a:ext cx="102724" cy="115959"/>
          </a:xfrm>
          <a:prstGeom prst="rect">
            <a:avLst/>
          </a:prstGeom>
        </p:spPr>
      </p:pic>
      <p:pic>
        <p:nvPicPr>
          <p:cNvPr id="26" name="bg object 26"/>
          <p:cNvPicPr/>
          <p:nvPr/>
        </p:nvPicPr>
        <p:blipFill>
          <a:blip r:embed="rId10" cstate="print"/>
          <a:stretch>
            <a:fillRect/>
          </a:stretch>
        </p:blipFill>
        <p:spPr>
          <a:xfrm>
            <a:off x="2345527" y="5729395"/>
            <a:ext cx="103416" cy="118065"/>
          </a:xfrm>
          <a:prstGeom prst="rect">
            <a:avLst/>
          </a:prstGeom>
        </p:spPr>
      </p:pic>
      <p:pic>
        <p:nvPicPr>
          <p:cNvPr id="27" name="bg object 27"/>
          <p:cNvPicPr/>
          <p:nvPr/>
        </p:nvPicPr>
        <p:blipFill>
          <a:blip r:embed="rId11" cstate="print"/>
          <a:stretch>
            <a:fillRect/>
          </a:stretch>
        </p:blipFill>
        <p:spPr>
          <a:xfrm>
            <a:off x="2476771" y="5729395"/>
            <a:ext cx="103001" cy="115959"/>
          </a:xfrm>
          <a:prstGeom prst="rect">
            <a:avLst/>
          </a:prstGeom>
        </p:spPr>
      </p:pic>
      <p:sp>
        <p:nvSpPr>
          <p:cNvPr id="28" name="bg object 28"/>
          <p:cNvSpPr/>
          <p:nvPr/>
        </p:nvSpPr>
        <p:spPr>
          <a:xfrm>
            <a:off x="2668929" y="5687708"/>
            <a:ext cx="27940" cy="158115"/>
          </a:xfrm>
          <a:custGeom>
            <a:avLst/>
            <a:gdLst/>
            <a:ahLst/>
            <a:cxnLst/>
            <a:rect l="l" t="t" r="r" b="b"/>
            <a:pathLst>
              <a:path w="27939" h="158114">
                <a:moveTo>
                  <a:pt x="18412" y="0"/>
                </a:moveTo>
                <a:lnTo>
                  <a:pt x="9414" y="0"/>
                </a:lnTo>
                <a:lnTo>
                  <a:pt x="6091" y="1296"/>
                </a:lnTo>
                <a:lnTo>
                  <a:pt x="3599" y="3565"/>
                </a:lnTo>
                <a:lnTo>
                  <a:pt x="1107" y="5995"/>
                </a:lnTo>
                <a:lnTo>
                  <a:pt x="0" y="9250"/>
                </a:lnTo>
                <a:lnTo>
                  <a:pt x="0" y="17838"/>
                </a:lnTo>
                <a:lnTo>
                  <a:pt x="1107" y="21079"/>
                </a:lnTo>
                <a:lnTo>
                  <a:pt x="3599" y="23348"/>
                </a:lnTo>
                <a:lnTo>
                  <a:pt x="6091" y="25792"/>
                </a:lnTo>
                <a:lnTo>
                  <a:pt x="9552" y="26927"/>
                </a:lnTo>
                <a:lnTo>
                  <a:pt x="18412" y="26927"/>
                </a:lnTo>
                <a:lnTo>
                  <a:pt x="21735" y="25792"/>
                </a:lnTo>
                <a:lnTo>
                  <a:pt x="26719" y="20917"/>
                </a:lnTo>
                <a:lnTo>
                  <a:pt x="27771" y="17838"/>
                </a:lnTo>
                <a:lnTo>
                  <a:pt x="27826" y="9250"/>
                </a:lnTo>
                <a:lnTo>
                  <a:pt x="26719" y="5833"/>
                </a:lnTo>
                <a:lnTo>
                  <a:pt x="24227" y="3565"/>
                </a:lnTo>
                <a:lnTo>
                  <a:pt x="21873" y="1134"/>
                </a:lnTo>
                <a:lnTo>
                  <a:pt x="18412" y="0"/>
                </a:lnTo>
                <a:close/>
              </a:path>
              <a:path w="27939" h="158114">
                <a:moveTo>
                  <a:pt x="26165" y="43793"/>
                </a:moveTo>
                <a:lnTo>
                  <a:pt x="1384" y="43793"/>
                </a:lnTo>
                <a:lnTo>
                  <a:pt x="1384" y="157645"/>
                </a:lnTo>
                <a:lnTo>
                  <a:pt x="26165" y="157645"/>
                </a:lnTo>
                <a:lnTo>
                  <a:pt x="26165" y="43793"/>
                </a:lnTo>
                <a:close/>
              </a:path>
            </a:pathLst>
          </a:custGeom>
          <a:solidFill>
            <a:srgbClr val="000000"/>
          </a:solidFill>
        </p:spPr>
        <p:txBody>
          <a:bodyPr wrap="square" lIns="0" tIns="0" rIns="0" bIns="0" rtlCol="0"/>
          <a:lstStyle/>
          <a:p>
            <a:endParaRPr/>
          </a:p>
        </p:txBody>
      </p:sp>
      <p:pic>
        <p:nvPicPr>
          <p:cNvPr id="29" name="bg object 29"/>
          <p:cNvPicPr/>
          <p:nvPr/>
        </p:nvPicPr>
        <p:blipFill>
          <a:blip r:embed="rId12" cstate="print"/>
          <a:stretch>
            <a:fillRect/>
          </a:stretch>
        </p:blipFill>
        <p:spPr>
          <a:xfrm>
            <a:off x="2789374" y="5694838"/>
            <a:ext cx="158932" cy="150515"/>
          </a:xfrm>
          <a:prstGeom prst="rect">
            <a:avLst/>
          </a:prstGeom>
        </p:spPr>
      </p:pic>
      <p:pic>
        <p:nvPicPr>
          <p:cNvPr id="30" name="bg object 30"/>
          <p:cNvPicPr/>
          <p:nvPr/>
        </p:nvPicPr>
        <p:blipFill>
          <a:blip r:embed="rId13" cstate="print"/>
          <a:stretch>
            <a:fillRect/>
          </a:stretch>
        </p:blipFill>
        <p:spPr>
          <a:xfrm>
            <a:off x="2979179" y="5725655"/>
            <a:ext cx="110477" cy="127153"/>
          </a:xfrm>
          <a:prstGeom prst="rect">
            <a:avLst/>
          </a:prstGeom>
        </p:spPr>
      </p:pic>
      <p:pic>
        <p:nvPicPr>
          <p:cNvPr id="31" name="bg object 31"/>
          <p:cNvPicPr/>
          <p:nvPr/>
        </p:nvPicPr>
        <p:blipFill>
          <a:blip r:embed="rId14" cstate="print"/>
          <a:stretch>
            <a:fillRect/>
          </a:stretch>
        </p:blipFill>
        <p:spPr>
          <a:xfrm>
            <a:off x="3118314" y="5729395"/>
            <a:ext cx="189804" cy="118065"/>
          </a:xfrm>
          <a:prstGeom prst="rect">
            <a:avLst/>
          </a:prstGeom>
        </p:spPr>
      </p:pic>
      <p:pic>
        <p:nvPicPr>
          <p:cNvPr id="32" name="bg object 32"/>
          <p:cNvPicPr/>
          <p:nvPr/>
        </p:nvPicPr>
        <p:blipFill>
          <a:blip r:embed="rId15" cstate="print"/>
          <a:stretch>
            <a:fillRect/>
          </a:stretch>
        </p:blipFill>
        <p:spPr>
          <a:xfrm>
            <a:off x="3384954" y="5729395"/>
            <a:ext cx="237844" cy="166882"/>
          </a:xfrm>
          <a:prstGeom prst="rect">
            <a:avLst/>
          </a:prstGeom>
        </p:spPr>
      </p:pic>
      <p:pic>
        <p:nvPicPr>
          <p:cNvPr id="33" name="bg object 33"/>
          <p:cNvPicPr/>
          <p:nvPr/>
        </p:nvPicPr>
        <p:blipFill>
          <a:blip r:embed="rId16" cstate="print"/>
          <a:stretch>
            <a:fillRect/>
          </a:stretch>
        </p:blipFill>
        <p:spPr>
          <a:xfrm>
            <a:off x="3703095" y="5695000"/>
            <a:ext cx="239090" cy="152460"/>
          </a:xfrm>
          <a:prstGeom prst="rect">
            <a:avLst/>
          </a:prstGeom>
        </p:spPr>
      </p:pic>
      <p:pic>
        <p:nvPicPr>
          <p:cNvPr id="34" name="bg object 34"/>
          <p:cNvPicPr/>
          <p:nvPr/>
        </p:nvPicPr>
        <p:blipFill>
          <a:blip r:embed="rId17" cstate="print"/>
          <a:stretch>
            <a:fillRect/>
          </a:stretch>
        </p:blipFill>
        <p:spPr>
          <a:xfrm>
            <a:off x="3970843" y="5729395"/>
            <a:ext cx="171807" cy="115959"/>
          </a:xfrm>
          <a:prstGeom prst="rect">
            <a:avLst/>
          </a:prstGeom>
        </p:spPr>
      </p:pic>
      <p:pic>
        <p:nvPicPr>
          <p:cNvPr id="35" name="bg object 35"/>
          <p:cNvPicPr/>
          <p:nvPr/>
        </p:nvPicPr>
        <p:blipFill>
          <a:blip r:embed="rId18" cstate="print"/>
          <a:stretch>
            <a:fillRect/>
          </a:stretch>
        </p:blipFill>
        <p:spPr>
          <a:xfrm>
            <a:off x="4170200" y="5729395"/>
            <a:ext cx="85557" cy="118065"/>
          </a:xfrm>
          <a:prstGeom prst="rect">
            <a:avLst/>
          </a:prstGeom>
        </p:spPr>
      </p:pic>
      <p:pic>
        <p:nvPicPr>
          <p:cNvPr id="36" name="bg object 36"/>
          <p:cNvPicPr/>
          <p:nvPr/>
        </p:nvPicPr>
        <p:blipFill>
          <a:blip r:embed="rId19" cstate="print"/>
          <a:stretch>
            <a:fillRect/>
          </a:stretch>
        </p:blipFill>
        <p:spPr>
          <a:xfrm>
            <a:off x="4275555" y="5685278"/>
            <a:ext cx="106462" cy="162183"/>
          </a:xfrm>
          <a:prstGeom prst="rect">
            <a:avLst/>
          </a:prstGeom>
        </p:spPr>
      </p:pic>
      <p:pic>
        <p:nvPicPr>
          <p:cNvPr id="37" name="bg object 37"/>
          <p:cNvPicPr/>
          <p:nvPr/>
        </p:nvPicPr>
        <p:blipFill>
          <a:blip r:embed="rId20" cstate="print"/>
          <a:stretch>
            <a:fillRect/>
          </a:stretch>
        </p:blipFill>
        <p:spPr>
          <a:xfrm>
            <a:off x="4409013" y="5729395"/>
            <a:ext cx="99124" cy="117903"/>
          </a:xfrm>
          <a:prstGeom prst="rect">
            <a:avLst/>
          </a:prstGeom>
        </p:spPr>
      </p:pic>
      <p:sp>
        <p:nvSpPr>
          <p:cNvPr id="38" name="bg object 38"/>
          <p:cNvSpPr/>
          <p:nvPr/>
        </p:nvSpPr>
        <p:spPr>
          <a:xfrm>
            <a:off x="4542749" y="5685115"/>
            <a:ext cx="25400" cy="160655"/>
          </a:xfrm>
          <a:custGeom>
            <a:avLst/>
            <a:gdLst/>
            <a:ahLst/>
            <a:cxnLst/>
            <a:rect l="l" t="t" r="r" b="b"/>
            <a:pathLst>
              <a:path w="25400" h="160654">
                <a:moveTo>
                  <a:pt x="24774" y="0"/>
                </a:moveTo>
                <a:lnTo>
                  <a:pt x="0" y="0"/>
                </a:lnTo>
                <a:lnTo>
                  <a:pt x="0" y="160238"/>
                </a:lnTo>
                <a:lnTo>
                  <a:pt x="24774" y="160238"/>
                </a:lnTo>
                <a:lnTo>
                  <a:pt x="24774" y="0"/>
                </a:lnTo>
                <a:close/>
              </a:path>
            </a:pathLst>
          </a:custGeom>
          <a:solidFill>
            <a:srgbClr val="000000"/>
          </a:solidFill>
        </p:spPr>
        <p:txBody>
          <a:bodyPr wrap="square" lIns="0" tIns="0" rIns="0" bIns="0" rtlCol="0"/>
          <a:lstStyle/>
          <a:p>
            <a:endParaRPr/>
          </a:p>
        </p:txBody>
      </p:sp>
      <p:pic>
        <p:nvPicPr>
          <p:cNvPr id="39" name="bg object 39"/>
          <p:cNvPicPr/>
          <p:nvPr/>
        </p:nvPicPr>
        <p:blipFill>
          <a:blip r:embed="rId21" cstate="print"/>
          <a:stretch>
            <a:fillRect/>
          </a:stretch>
        </p:blipFill>
        <p:spPr>
          <a:xfrm>
            <a:off x="430862" y="5503797"/>
            <a:ext cx="542381" cy="529040"/>
          </a:xfrm>
          <a:prstGeom prst="rect">
            <a:avLst/>
          </a:prstGeom>
        </p:spPr>
      </p:pic>
      <p:sp>
        <p:nvSpPr>
          <p:cNvPr id="2" name="Holder 2"/>
          <p:cNvSpPr>
            <a:spLocks noGrp="1"/>
          </p:cNvSpPr>
          <p:nvPr>
            <p:ph type="ctrTitle"/>
          </p:nvPr>
        </p:nvSpPr>
        <p:spPr>
          <a:xfrm>
            <a:off x="1016609" y="1874646"/>
            <a:ext cx="10158780" cy="158940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3CB96D61-DC6C-4511-A7CA-16825BB9FE77}" type="datetime1">
              <a:rPr lang="en-US" smtClean="0"/>
              <a:t>6/13/2024</a:t>
            </a:fld>
            <a:endParaRPr lang="en-US"/>
          </a:p>
        </p:txBody>
      </p:sp>
      <p:sp>
        <p:nvSpPr>
          <p:cNvPr id="6" name="Holder 6"/>
          <p:cNvSpPr>
            <a:spLocks noGrp="1"/>
          </p:cNvSpPr>
          <p:nvPr>
            <p:ph type="sldNum" sz="quarter" idx="7"/>
          </p:nvPr>
        </p:nvSpPr>
        <p:spPr/>
        <p:txBody>
          <a:bodyPr lIns="0" tIns="0" rIns="0" bIns="0"/>
          <a:lstStyle>
            <a:lvl1pPr>
              <a:defRPr sz="700" b="0" i="0">
                <a:solidFill>
                  <a:srgbClr val="BEC2C0"/>
                </a:solidFill>
                <a:latin typeface="Open Sans Light"/>
                <a:cs typeface="Open Sans Light"/>
              </a:defRPr>
            </a:lvl1pPr>
          </a:lstStyle>
          <a:p>
            <a:pPr marL="12700">
              <a:lnSpc>
                <a:spcPct val="100000"/>
              </a:lnSpc>
              <a:spcBef>
                <a:spcPts val="160"/>
              </a:spcBef>
              <a:tabLst>
                <a:tab pos="1661795" algn="l"/>
              </a:tabLst>
            </a:pPr>
            <a:r>
              <a:rPr sz="1050" b="0" baseline="3968" dirty="0">
                <a:latin typeface="Open Sans"/>
                <a:cs typeface="Open Sans"/>
              </a:rPr>
              <a:t>©</a:t>
            </a:r>
            <a:r>
              <a:rPr sz="1050" b="0" spc="22" baseline="3968" dirty="0">
                <a:latin typeface="Open Sans"/>
                <a:cs typeface="Open Sans"/>
              </a:rPr>
              <a:t> </a:t>
            </a:r>
            <a:r>
              <a:rPr sz="1050" b="0" spc="-15" baseline="3968" dirty="0">
                <a:latin typeface="Open Sans"/>
                <a:cs typeface="Open Sans"/>
              </a:rPr>
              <a:t>Fylkesmannen</a:t>
            </a:r>
            <a:r>
              <a:rPr sz="1050" b="0" spc="-37" baseline="3968" dirty="0">
                <a:latin typeface="Open Sans"/>
                <a:cs typeface="Open Sans"/>
              </a:rPr>
              <a:t> </a:t>
            </a:r>
            <a:r>
              <a:rPr sz="1050" b="0" baseline="3968" dirty="0">
                <a:latin typeface="Open Sans"/>
                <a:cs typeface="Open Sans"/>
              </a:rPr>
              <a:t>i Møre</a:t>
            </a:r>
            <a:r>
              <a:rPr sz="1050" b="0" spc="15" baseline="3968" dirty="0">
                <a:latin typeface="Open Sans"/>
                <a:cs typeface="Open Sans"/>
              </a:rPr>
              <a:t> </a:t>
            </a:r>
            <a:r>
              <a:rPr sz="1050" b="0" baseline="3968" dirty="0">
                <a:latin typeface="Open Sans"/>
                <a:cs typeface="Open Sans"/>
              </a:rPr>
              <a:t>og</a:t>
            </a:r>
            <a:r>
              <a:rPr sz="1050" b="0" spc="22" baseline="3968" dirty="0">
                <a:latin typeface="Open Sans"/>
                <a:cs typeface="Open Sans"/>
              </a:rPr>
              <a:t> </a:t>
            </a:r>
            <a:r>
              <a:rPr sz="1050" b="0" spc="-15" baseline="3968" dirty="0">
                <a:latin typeface="Open Sans"/>
                <a:cs typeface="Open Sans"/>
              </a:rPr>
              <a:t>Romsdal</a:t>
            </a:r>
            <a:r>
              <a:rPr sz="1050" b="0" baseline="3968" dirty="0">
                <a:latin typeface="Open Sans"/>
                <a:cs typeface="Open Sans"/>
              </a:rPr>
              <a:t>	</a:t>
            </a:r>
            <a:fld id="{81D60167-4931-47E6-BA6A-407CBD079E47}" type="slidenum">
              <a:rPr sz="900" b="0" spc="-50" dirty="0">
                <a:solidFill>
                  <a:srgbClr val="00234E"/>
                </a:solidFill>
                <a:latin typeface="Open Sans"/>
                <a:cs typeface="Open Sans"/>
              </a:rPr>
              <a:t>‹#›</a:t>
            </a:fld>
            <a:endParaRPr sz="900">
              <a:latin typeface="Open Sans"/>
              <a:cs typeface="Open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00234E"/>
                </a:solidFill>
                <a:latin typeface="Open Sans"/>
                <a:cs typeface="Open Sans"/>
              </a:defRPr>
            </a:lvl1pPr>
          </a:lstStyle>
          <a:p>
            <a:endParaRPr/>
          </a:p>
        </p:txBody>
      </p:sp>
      <p:sp>
        <p:nvSpPr>
          <p:cNvPr id="3" name="Holder 3"/>
          <p:cNvSpPr>
            <a:spLocks noGrp="1"/>
          </p:cNvSpPr>
          <p:nvPr>
            <p:ph type="body" idx="1"/>
          </p:nvPr>
        </p:nvSpPr>
        <p:spPr/>
        <p:txBody>
          <a:bodyPr lIns="0" tIns="0" rIns="0" bIns="0"/>
          <a:lstStyle>
            <a:lvl1pPr>
              <a:defRPr sz="2000" b="0" i="0">
                <a:solidFill>
                  <a:srgbClr val="00234E"/>
                </a:solidFill>
                <a:latin typeface="Open Sans Light"/>
                <a:cs typeface="Open Sans Ligh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99571B8-5F77-4E0A-A922-151A42480A8A}" type="datetime1">
              <a:rPr lang="en-US" smtClean="0"/>
              <a:t>6/13/2024</a:t>
            </a:fld>
            <a:endParaRPr lang="en-US"/>
          </a:p>
        </p:txBody>
      </p:sp>
      <p:sp>
        <p:nvSpPr>
          <p:cNvPr id="6" name="Holder 6"/>
          <p:cNvSpPr>
            <a:spLocks noGrp="1"/>
          </p:cNvSpPr>
          <p:nvPr>
            <p:ph type="sldNum" sz="quarter" idx="7"/>
          </p:nvPr>
        </p:nvSpPr>
        <p:spPr/>
        <p:txBody>
          <a:bodyPr lIns="0" tIns="0" rIns="0" bIns="0"/>
          <a:lstStyle>
            <a:lvl1pPr>
              <a:defRPr sz="700" b="0" i="0">
                <a:solidFill>
                  <a:srgbClr val="BEC2C0"/>
                </a:solidFill>
                <a:latin typeface="Open Sans Light"/>
                <a:cs typeface="Open Sans Light"/>
              </a:defRPr>
            </a:lvl1pPr>
          </a:lstStyle>
          <a:p>
            <a:pPr marL="12700">
              <a:lnSpc>
                <a:spcPct val="100000"/>
              </a:lnSpc>
              <a:spcBef>
                <a:spcPts val="160"/>
              </a:spcBef>
              <a:tabLst>
                <a:tab pos="1661795" algn="l"/>
              </a:tabLst>
            </a:pPr>
            <a:r>
              <a:rPr sz="1050" b="0" baseline="3968" dirty="0">
                <a:latin typeface="Open Sans"/>
                <a:cs typeface="Open Sans"/>
              </a:rPr>
              <a:t>©</a:t>
            </a:r>
            <a:r>
              <a:rPr sz="1050" b="0" spc="22" baseline="3968" dirty="0">
                <a:latin typeface="Open Sans"/>
                <a:cs typeface="Open Sans"/>
              </a:rPr>
              <a:t> </a:t>
            </a:r>
            <a:r>
              <a:rPr sz="1050" b="0" spc="-15" baseline="3968" dirty="0">
                <a:latin typeface="Open Sans"/>
                <a:cs typeface="Open Sans"/>
              </a:rPr>
              <a:t>Fylkesmannen</a:t>
            </a:r>
            <a:r>
              <a:rPr sz="1050" b="0" spc="-37" baseline="3968" dirty="0">
                <a:latin typeface="Open Sans"/>
                <a:cs typeface="Open Sans"/>
              </a:rPr>
              <a:t> </a:t>
            </a:r>
            <a:r>
              <a:rPr sz="1050" b="0" baseline="3968" dirty="0">
                <a:latin typeface="Open Sans"/>
                <a:cs typeface="Open Sans"/>
              </a:rPr>
              <a:t>i Møre</a:t>
            </a:r>
            <a:r>
              <a:rPr sz="1050" b="0" spc="15" baseline="3968" dirty="0">
                <a:latin typeface="Open Sans"/>
                <a:cs typeface="Open Sans"/>
              </a:rPr>
              <a:t> </a:t>
            </a:r>
            <a:r>
              <a:rPr sz="1050" b="0" baseline="3968" dirty="0">
                <a:latin typeface="Open Sans"/>
                <a:cs typeface="Open Sans"/>
              </a:rPr>
              <a:t>og</a:t>
            </a:r>
            <a:r>
              <a:rPr sz="1050" b="0" spc="22" baseline="3968" dirty="0">
                <a:latin typeface="Open Sans"/>
                <a:cs typeface="Open Sans"/>
              </a:rPr>
              <a:t> </a:t>
            </a:r>
            <a:r>
              <a:rPr sz="1050" b="0" spc="-15" baseline="3968" dirty="0">
                <a:latin typeface="Open Sans"/>
                <a:cs typeface="Open Sans"/>
              </a:rPr>
              <a:t>Romsdal</a:t>
            </a:r>
            <a:r>
              <a:rPr sz="1050" b="0" baseline="3968" dirty="0">
                <a:latin typeface="Open Sans"/>
                <a:cs typeface="Open Sans"/>
              </a:rPr>
              <a:t>	</a:t>
            </a:r>
            <a:fld id="{81D60167-4931-47E6-BA6A-407CBD079E47}" type="slidenum">
              <a:rPr sz="900" b="0" spc="-50" dirty="0">
                <a:solidFill>
                  <a:srgbClr val="00234E"/>
                </a:solidFill>
                <a:latin typeface="Open Sans"/>
                <a:cs typeface="Open Sans"/>
              </a:rPr>
              <a:t>‹#›</a:t>
            </a:fld>
            <a:endParaRPr sz="900">
              <a:latin typeface="Open Sans"/>
              <a:cs typeface="Open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793991"/>
            <a:ext cx="12192000" cy="64135"/>
          </a:xfrm>
          <a:custGeom>
            <a:avLst/>
            <a:gdLst/>
            <a:ahLst/>
            <a:cxnLst/>
            <a:rect l="l" t="t" r="r" b="b"/>
            <a:pathLst>
              <a:path w="12192000" h="64134">
                <a:moveTo>
                  <a:pt x="12192000" y="0"/>
                </a:moveTo>
                <a:lnTo>
                  <a:pt x="0" y="0"/>
                </a:lnTo>
                <a:lnTo>
                  <a:pt x="0" y="64005"/>
                </a:lnTo>
                <a:lnTo>
                  <a:pt x="12192000" y="64005"/>
                </a:lnTo>
                <a:lnTo>
                  <a:pt x="12192000" y="0"/>
                </a:lnTo>
                <a:close/>
              </a:path>
            </a:pathLst>
          </a:custGeom>
          <a:solidFill>
            <a:srgbClr val="00234E"/>
          </a:solidFill>
        </p:spPr>
        <p:txBody>
          <a:bodyPr wrap="square" lIns="0" tIns="0" rIns="0" bIns="0" rtlCol="0"/>
          <a:lstStyle/>
          <a:p>
            <a:endParaRPr/>
          </a:p>
        </p:txBody>
      </p:sp>
      <p:sp>
        <p:nvSpPr>
          <p:cNvPr id="17" name="bg object 17"/>
          <p:cNvSpPr/>
          <p:nvPr/>
        </p:nvSpPr>
        <p:spPr>
          <a:xfrm>
            <a:off x="0" y="0"/>
            <a:ext cx="12192000" cy="2014855"/>
          </a:xfrm>
          <a:custGeom>
            <a:avLst/>
            <a:gdLst/>
            <a:ahLst/>
            <a:cxnLst/>
            <a:rect l="l" t="t" r="r" b="b"/>
            <a:pathLst>
              <a:path w="12192000" h="2014855">
                <a:moveTo>
                  <a:pt x="0" y="2014727"/>
                </a:moveTo>
                <a:lnTo>
                  <a:pt x="12192000" y="2014727"/>
                </a:lnTo>
                <a:lnTo>
                  <a:pt x="12192000" y="0"/>
                </a:lnTo>
                <a:lnTo>
                  <a:pt x="0" y="0"/>
                </a:lnTo>
                <a:lnTo>
                  <a:pt x="0" y="2014727"/>
                </a:lnTo>
                <a:close/>
              </a:path>
            </a:pathLst>
          </a:custGeom>
          <a:solidFill>
            <a:srgbClr val="00234E"/>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11279123" y="373379"/>
            <a:ext cx="504444" cy="504444"/>
          </a:xfrm>
          <a:prstGeom prst="rect">
            <a:avLst/>
          </a:prstGeom>
        </p:spPr>
      </p:pic>
      <p:pic>
        <p:nvPicPr>
          <p:cNvPr id="19" name="bg object 19"/>
          <p:cNvPicPr/>
          <p:nvPr/>
        </p:nvPicPr>
        <p:blipFill>
          <a:blip r:embed="rId3" cstate="print"/>
          <a:stretch>
            <a:fillRect/>
          </a:stretch>
        </p:blipFill>
        <p:spPr>
          <a:xfrm>
            <a:off x="871727" y="1217675"/>
            <a:ext cx="3164586" cy="1012698"/>
          </a:xfrm>
          <a:prstGeom prst="rect">
            <a:avLst/>
          </a:prstGeom>
        </p:spPr>
      </p:pic>
      <p:sp>
        <p:nvSpPr>
          <p:cNvPr id="2" name="Holder 2"/>
          <p:cNvSpPr>
            <a:spLocks noGrp="1"/>
          </p:cNvSpPr>
          <p:nvPr>
            <p:ph type="title"/>
          </p:nvPr>
        </p:nvSpPr>
        <p:spPr/>
        <p:txBody>
          <a:bodyPr lIns="0" tIns="0" rIns="0" bIns="0"/>
          <a:lstStyle>
            <a:lvl1pPr>
              <a:defRPr sz="3600" b="0" i="0">
                <a:solidFill>
                  <a:srgbClr val="00234E"/>
                </a:solidFill>
                <a:latin typeface="Open Sans"/>
                <a:cs typeface="Open San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F82CE68-7672-4FC7-946C-D81847555B4F}" type="datetime1">
              <a:rPr lang="en-US" smtClean="0"/>
              <a:t>6/13/2024</a:t>
            </a:fld>
            <a:endParaRPr lang="en-US"/>
          </a:p>
        </p:txBody>
      </p:sp>
      <p:sp>
        <p:nvSpPr>
          <p:cNvPr id="7" name="Holder 7"/>
          <p:cNvSpPr>
            <a:spLocks noGrp="1"/>
          </p:cNvSpPr>
          <p:nvPr>
            <p:ph type="sldNum" sz="quarter" idx="7"/>
          </p:nvPr>
        </p:nvSpPr>
        <p:spPr/>
        <p:txBody>
          <a:bodyPr lIns="0" tIns="0" rIns="0" bIns="0"/>
          <a:lstStyle>
            <a:lvl1pPr>
              <a:defRPr sz="700" b="0" i="0">
                <a:solidFill>
                  <a:srgbClr val="BEC2C0"/>
                </a:solidFill>
                <a:latin typeface="Open Sans Light"/>
                <a:cs typeface="Open Sans Light"/>
              </a:defRPr>
            </a:lvl1pPr>
          </a:lstStyle>
          <a:p>
            <a:pPr marL="12700">
              <a:lnSpc>
                <a:spcPct val="100000"/>
              </a:lnSpc>
              <a:spcBef>
                <a:spcPts val="160"/>
              </a:spcBef>
              <a:tabLst>
                <a:tab pos="1661795" algn="l"/>
              </a:tabLst>
            </a:pPr>
            <a:r>
              <a:rPr sz="1050" b="0" baseline="3968" dirty="0">
                <a:latin typeface="Open Sans"/>
                <a:cs typeface="Open Sans"/>
              </a:rPr>
              <a:t>©</a:t>
            </a:r>
            <a:r>
              <a:rPr sz="1050" b="0" spc="22" baseline="3968" dirty="0">
                <a:latin typeface="Open Sans"/>
                <a:cs typeface="Open Sans"/>
              </a:rPr>
              <a:t> </a:t>
            </a:r>
            <a:r>
              <a:rPr sz="1050" b="0" spc="-15" baseline="3968" dirty="0">
                <a:latin typeface="Open Sans"/>
                <a:cs typeface="Open Sans"/>
              </a:rPr>
              <a:t>Fylkesmannen</a:t>
            </a:r>
            <a:r>
              <a:rPr sz="1050" b="0" spc="-37" baseline="3968" dirty="0">
                <a:latin typeface="Open Sans"/>
                <a:cs typeface="Open Sans"/>
              </a:rPr>
              <a:t> </a:t>
            </a:r>
            <a:r>
              <a:rPr sz="1050" b="0" baseline="3968" dirty="0">
                <a:latin typeface="Open Sans"/>
                <a:cs typeface="Open Sans"/>
              </a:rPr>
              <a:t>i Møre</a:t>
            </a:r>
            <a:r>
              <a:rPr sz="1050" b="0" spc="15" baseline="3968" dirty="0">
                <a:latin typeface="Open Sans"/>
                <a:cs typeface="Open Sans"/>
              </a:rPr>
              <a:t> </a:t>
            </a:r>
            <a:r>
              <a:rPr sz="1050" b="0" baseline="3968" dirty="0">
                <a:latin typeface="Open Sans"/>
                <a:cs typeface="Open Sans"/>
              </a:rPr>
              <a:t>og</a:t>
            </a:r>
            <a:r>
              <a:rPr sz="1050" b="0" spc="22" baseline="3968" dirty="0">
                <a:latin typeface="Open Sans"/>
                <a:cs typeface="Open Sans"/>
              </a:rPr>
              <a:t> </a:t>
            </a:r>
            <a:r>
              <a:rPr sz="1050" b="0" spc="-15" baseline="3968" dirty="0">
                <a:latin typeface="Open Sans"/>
                <a:cs typeface="Open Sans"/>
              </a:rPr>
              <a:t>Romsdal</a:t>
            </a:r>
            <a:r>
              <a:rPr sz="1050" b="0" baseline="3968" dirty="0">
                <a:latin typeface="Open Sans"/>
                <a:cs typeface="Open Sans"/>
              </a:rPr>
              <a:t>	</a:t>
            </a:r>
            <a:fld id="{81D60167-4931-47E6-BA6A-407CBD079E47}" type="slidenum">
              <a:rPr sz="900" b="0" spc="-50" dirty="0">
                <a:solidFill>
                  <a:srgbClr val="00234E"/>
                </a:solidFill>
                <a:latin typeface="Open Sans"/>
                <a:cs typeface="Open Sans"/>
              </a:rPr>
              <a:t>‹#›</a:t>
            </a:fld>
            <a:endParaRPr sz="900">
              <a:latin typeface="Open Sans"/>
              <a:cs typeface="Open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793991"/>
            <a:ext cx="12192000" cy="64135"/>
          </a:xfrm>
          <a:custGeom>
            <a:avLst/>
            <a:gdLst/>
            <a:ahLst/>
            <a:cxnLst/>
            <a:rect l="l" t="t" r="r" b="b"/>
            <a:pathLst>
              <a:path w="12192000" h="64134">
                <a:moveTo>
                  <a:pt x="12192000" y="0"/>
                </a:moveTo>
                <a:lnTo>
                  <a:pt x="0" y="0"/>
                </a:lnTo>
                <a:lnTo>
                  <a:pt x="0" y="64005"/>
                </a:lnTo>
                <a:lnTo>
                  <a:pt x="12192000" y="64005"/>
                </a:lnTo>
                <a:lnTo>
                  <a:pt x="12192000" y="0"/>
                </a:lnTo>
                <a:close/>
              </a:path>
            </a:pathLst>
          </a:custGeom>
          <a:solidFill>
            <a:srgbClr val="00234E"/>
          </a:solidFill>
        </p:spPr>
        <p:txBody>
          <a:bodyPr wrap="square" lIns="0" tIns="0" rIns="0" bIns="0" rtlCol="0"/>
          <a:lstStyle/>
          <a:p>
            <a:endParaRPr/>
          </a:p>
        </p:txBody>
      </p:sp>
      <p:sp>
        <p:nvSpPr>
          <p:cNvPr id="17" name="bg object 17"/>
          <p:cNvSpPr/>
          <p:nvPr/>
        </p:nvSpPr>
        <p:spPr>
          <a:xfrm>
            <a:off x="0" y="0"/>
            <a:ext cx="12192000" cy="2014855"/>
          </a:xfrm>
          <a:custGeom>
            <a:avLst/>
            <a:gdLst/>
            <a:ahLst/>
            <a:cxnLst/>
            <a:rect l="l" t="t" r="r" b="b"/>
            <a:pathLst>
              <a:path w="12192000" h="2014855">
                <a:moveTo>
                  <a:pt x="0" y="2014727"/>
                </a:moveTo>
                <a:lnTo>
                  <a:pt x="12192000" y="2014727"/>
                </a:lnTo>
                <a:lnTo>
                  <a:pt x="12192000" y="0"/>
                </a:lnTo>
                <a:lnTo>
                  <a:pt x="0" y="0"/>
                </a:lnTo>
                <a:lnTo>
                  <a:pt x="0" y="2014727"/>
                </a:lnTo>
                <a:close/>
              </a:path>
            </a:pathLst>
          </a:custGeom>
          <a:solidFill>
            <a:srgbClr val="00234E"/>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11279123" y="373379"/>
            <a:ext cx="504444" cy="504444"/>
          </a:xfrm>
          <a:prstGeom prst="rect">
            <a:avLst/>
          </a:prstGeom>
        </p:spPr>
      </p:pic>
      <p:sp>
        <p:nvSpPr>
          <p:cNvPr id="2" name="Holder 2"/>
          <p:cNvSpPr>
            <a:spLocks noGrp="1"/>
          </p:cNvSpPr>
          <p:nvPr>
            <p:ph type="title"/>
          </p:nvPr>
        </p:nvSpPr>
        <p:spPr/>
        <p:txBody>
          <a:bodyPr lIns="0" tIns="0" rIns="0" bIns="0"/>
          <a:lstStyle>
            <a:lvl1pPr>
              <a:defRPr sz="3600" b="0" i="0">
                <a:solidFill>
                  <a:srgbClr val="00234E"/>
                </a:solidFill>
                <a:latin typeface="Open Sans"/>
                <a:cs typeface="Open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00AA56F7-FBEC-47F8-A560-3D1E2BAA5091}" type="datetime1">
              <a:rPr lang="en-US" smtClean="0"/>
              <a:t>6/13/2024</a:t>
            </a:fld>
            <a:endParaRPr lang="en-US"/>
          </a:p>
        </p:txBody>
      </p:sp>
      <p:sp>
        <p:nvSpPr>
          <p:cNvPr id="5" name="Holder 5"/>
          <p:cNvSpPr>
            <a:spLocks noGrp="1"/>
          </p:cNvSpPr>
          <p:nvPr>
            <p:ph type="sldNum" sz="quarter" idx="7"/>
          </p:nvPr>
        </p:nvSpPr>
        <p:spPr/>
        <p:txBody>
          <a:bodyPr lIns="0" tIns="0" rIns="0" bIns="0"/>
          <a:lstStyle>
            <a:lvl1pPr>
              <a:defRPr sz="700" b="0" i="0">
                <a:solidFill>
                  <a:srgbClr val="BEC2C0"/>
                </a:solidFill>
                <a:latin typeface="Open Sans Light"/>
                <a:cs typeface="Open Sans Light"/>
              </a:defRPr>
            </a:lvl1pPr>
          </a:lstStyle>
          <a:p>
            <a:pPr marL="12700">
              <a:lnSpc>
                <a:spcPct val="100000"/>
              </a:lnSpc>
              <a:spcBef>
                <a:spcPts val="160"/>
              </a:spcBef>
              <a:tabLst>
                <a:tab pos="1661795" algn="l"/>
              </a:tabLst>
            </a:pPr>
            <a:r>
              <a:rPr sz="1050" b="0" baseline="3968" dirty="0">
                <a:latin typeface="Open Sans"/>
                <a:cs typeface="Open Sans"/>
              </a:rPr>
              <a:t>©</a:t>
            </a:r>
            <a:r>
              <a:rPr sz="1050" b="0" spc="22" baseline="3968" dirty="0">
                <a:latin typeface="Open Sans"/>
                <a:cs typeface="Open Sans"/>
              </a:rPr>
              <a:t> </a:t>
            </a:r>
            <a:r>
              <a:rPr sz="1050" b="0" spc="-15" baseline="3968" dirty="0">
                <a:latin typeface="Open Sans"/>
                <a:cs typeface="Open Sans"/>
              </a:rPr>
              <a:t>Fylkesmannen</a:t>
            </a:r>
            <a:r>
              <a:rPr sz="1050" b="0" spc="-37" baseline="3968" dirty="0">
                <a:latin typeface="Open Sans"/>
                <a:cs typeface="Open Sans"/>
              </a:rPr>
              <a:t> </a:t>
            </a:r>
            <a:r>
              <a:rPr sz="1050" b="0" baseline="3968" dirty="0">
                <a:latin typeface="Open Sans"/>
                <a:cs typeface="Open Sans"/>
              </a:rPr>
              <a:t>i Møre</a:t>
            </a:r>
            <a:r>
              <a:rPr sz="1050" b="0" spc="15" baseline="3968" dirty="0">
                <a:latin typeface="Open Sans"/>
                <a:cs typeface="Open Sans"/>
              </a:rPr>
              <a:t> </a:t>
            </a:r>
            <a:r>
              <a:rPr sz="1050" b="0" baseline="3968" dirty="0">
                <a:latin typeface="Open Sans"/>
                <a:cs typeface="Open Sans"/>
              </a:rPr>
              <a:t>og</a:t>
            </a:r>
            <a:r>
              <a:rPr sz="1050" b="0" spc="22" baseline="3968" dirty="0">
                <a:latin typeface="Open Sans"/>
                <a:cs typeface="Open Sans"/>
              </a:rPr>
              <a:t> </a:t>
            </a:r>
            <a:r>
              <a:rPr sz="1050" b="0" spc="-15" baseline="3968" dirty="0">
                <a:latin typeface="Open Sans"/>
                <a:cs typeface="Open Sans"/>
              </a:rPr>
              <a:t>Romsdal</a:t>
            </a:r>
            <a:r>
              <a:rPr sz="1050" b="0" baseline="3968" dirty="0">
                <a:latin typeface="Open Sans"/>
                <a:cs typeface="Open Sans"/>
              </a:rPr>
              <a:t>	</a:t>
            </a:r>
            <a:fld id="{81D60167-4931-47E6-BA6A-407CBD079E47}" type="slidenum">
              <a:rPr sz="900" b="0" spc="-50" dirty="0">
                <a:solidFill>
                  <a:srgbClr val="00234E"/>
                </a:solidFill>
                <a:latin typeface="Open Sans"/>
                <a:cs typeface="Open Sans"/>
              </a:rPr>
              <a:t>‹#›</a:t>
            </a:fld>
            <a:endParaRPr sz="900">
              <a:latin typeface="Open Sans"/>
              <a:cs typeface="Open San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793991"/>
            <a:ext cx="12192000" cy="64135"/>
          </a:xfrm>
          <a:custGeom>
            <a:avLst/>
            <a:gdLst/>
            <a:ahLst/>
            <a:cxnLst/>
            <a:rect l="l" t="t" r="r" b="b"/>
            <a:pathLst>
              <a:path w="12192000" h="64134">
                <a:moveTo>
                  <a:pt x="12192000" y="0"/>
                </a:moveTo>
                <a:lnTo>
                  <a:pt x="0" y="0"/>
                </a:lnTo>
                <a:lnTo>
                  <a:pt x="0" y="64005"/>
                </a:lnTo>
                <a:lnTo>
                  <a:pt x="12192000" y="64005"/>
                </a:lnTo>
                <a:lnTo>
                  <a:pt x="12192000" y="0"/>
                </a:lnTo>
                <a:close/>
              </a:path>
            </a:pathLst>
          </a:custGeom>
          <a:solidFill>
            <a:srgbClr val="00234E"/>
          </a:solidFill>
        </p:spPr>
        <p:txBody>
          <a:bodyPr wrap="square" lIns="0" tIns="0" rIns="0" bIns="0" rtlCol="0"/>
          <a:lstStyle/>
          <a:p>
            <a:endParaRPr/>
          </a:p>
        </p:txBody>
      </p:sp>
      <p:sp>
        <p:nvSpPr>
          <p:cNvPr id="17" name="bg object 17"/>
          <p:cNvSpPr/>
          <p:nvPr/>
        </p:nvSpPr>
        <p:spPr>
          <a:xfrm>
            <a:off x="1056132" y="1245108"/>
            <a:ext cx="6120765" cy="4678680"/>
          </a:xfrm>
          <a:custGeom>
            <a:avLst/>
            <a:gdLst/>
            <a:ahLst/>
            <a:cxnLst/>
            <a:rect l="l" t="t" r="r" b="b"/>
            <a:pathLst>
              <a:path w="6120765" h="4678680">
                <a:moveTo>
                  <a:pt x="0" y="4678680"/>
                </a:moveTo>
                <a:lnTo>
                  <a:pt x="6120384" y="4678680"/>
                </a:lnTo>
                <a:lnTo>
                  <a:pt x="6120384" y="0"/>
                </a:lnTo>
                <a:lnTo>
                  <a:pt x="0" y="0"/>
                </a:lnTo>
                <a:lnTo>
                  <a:pt x="0" y="4678680"/>
                </a:lnTo>
                <a:close/>
              </a:path>
            </a:pathLst>
          </a:custGeom>
          <a:solidFill>
            <a:srgbClr val="E4E7E6"/>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1056132" y="3104006"/>
            <a:ext cx="6814311" cy="281978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B880F391-1A70-4568-BB45-4DDEB1B12052}" type="datetime1">
              <a:rPr lang="en-US" smtClean="0"/>
              <a:t>6/13/2024</a:t>
            </a:fld>
            <a:endParaRPr lang="en-US"/>
          </a:p>
        </p:txBody>
      </p:sp>
      <p:sp>
        <p:nvSpPr>
          <p:cNvPr id="4" name="Holder 4"/>
          <p:cNvSpPr>
            <a:spLocks noGrp="1"/>
          </p:cNvSpPr>
          <p:nvPr>
            <p:ph type="sldNum" sz="quarter" idx="7"/>
          </p:nvPr>
        </p:nvSpPr>
        <p:spPr/>
        <p:txBody>
          <a:bodyPr lIns="0" tIns="0" rIns="0" bIns="0"/>
          <a:lstStyle>
            <a:lvl1pPr>
              <a:defRPr sz="700" b="0" i="0">
                <a:solidFill>
                  <a:srgbClr val="BEC2C0"/>
                </a:solidFill>
                <a:latin typeface="Open Sans Light"/>
                <a:cs typeface="Open Sans Light"/>
              </a:defRPr>
            </a:lvl1pPr>
          </a:lstStyle>
          <a:p>
            <a:pPr marL="12700">
              <a:lnSpc>
                <a:spcPct val="100000"/>
              </a:lnSpc>
              <a:spcBef>
                <a:spcPts val="160"/>
              </a:spcBef>
              <a:tabLst>
                <a:tab pos="1661795" algn="l"/>
              </a:tabLst>
            </a:pPr>
            <a:r>
              <a:rPr sz="1050" b="0" baseline="3968" dirty="0">
                <a:latin typeface="Open Sans"/>
                <a:cs typeface="Open Sans"/>
              </a:rPr>
              <a:t>©</a:t>
            </a:r>
            <a:r>
              <a:rPr sz="1050" b="0" spc="22" baseline="3968" dirty="0">
                <a:latin typeface="Open Sans"/>
                <a:cs typeface="Open Sans"/>
              </a:rPr>
              <a:t> </a:t>
            </a:r>
            <a:r>
              <a:rPr sz="1050" b="0" spc="-15" baseline="3968" dirty="0">
                <a:latin typeface="Open Sans"/>
                <a:cs typeface="Open Sans"/>
              </a:rPr>
              <a:t>Fylkesmannen</a:t>
            </a:r>
            <a:r>
              <a:rPr sz="1050" b="0" spc="-37" baseline="3968" dirty="0">
                <a:latin typeface="Open Sans"/>
                <a:cs typeface="Open Sans"/>
              </a:rPr>
              <a:t> </a:t>
            </a:r>
            <a:r>
              <a:rPr sz="1050" b="0" baseline="3968" dirty="0">
                <a:latin typeface="Open Sans"/>
                <a:cs typeface="Open Sans"/>
              </a:rPr>
              <a:t>i Møre</a:t>
            </a:r>
            <a:r>
              <a:rPr sz="1050" b="0" spc="15" baseline="3968" dirty="0">
                <a:latin typeface="Open Sans"/>
                <a:cs typeface="Open Sans"/>
              </a:rPr>
              <a:t> </a:t>
            </a:r>
            <a:r>
              <a:rPr sz="1050" b="0" baseline="3968" dirty="0">
                <a:latin typeface="Open Sans"/>
                <a:cs typeface="Open Sans"/>
              </a:rPr>
              <a:t>og</a:t>
            </a:r>
            <a:r>
              <a:rPr sz="1050" b="0" spc="22" baseline="3968" dirty="0">
                <a:latin typeface="Open Sans"/>
                <a:cs typeface="Open Sans"/>
              </a:rPr>
              <a:t> </a:t>
            </a:r>
            <a:r>
              <a:rPr sz="1050" b="0" spc="-15" baseline="3968" dirty="0">
                <a:latin typeface="Open Sans"/>
                <a:cs typeface="Open Sans"/>
              </a:rPr>
              <a:t>Romsdal</a:t>
            </a:r>
            <a:r>
              <a:rPr sz="1050" b="0" baseline="3968" dirty="0">
                <a:latin typeface="Open Sans"/>
                <a:cs typeface="Open Sans"/>
              </a:rPr>
              <a:t>	</a:t>
            </a:r>
            <a:fld id="{81D60167-4931-47E6-BA6A-407CBD079E47}" type="slidenum">
              <a:rPr sz="900" b="0" spc="-50" dirty="0">
                <a:solidFill>
                  <a:srgbClr val="00234E"/>
                </a:solidFill>
                <a:latin typeface="Open Sans"/>
                <a:cs typeface="Open Sans"/>
              </a:rPr>
              <a:t>‹#›</a:t>
            </a:fld>
            <a:endParaRPr sz="900">
              <a:latin typeface="Open Sans"/>
              <a:cs typeface="Open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793991"/>
            <a:ext cx="12192000" cy="64135"/>
          </a:xfrm>
          <a:custGeom>
            <a:avLst/>
            <a:gdLst/>
            <a:ahLst/>
            <a:cxnLst/>
            <a:rect l="l" t="t" r="r" b="b"/>
            <a:pathLst>
              <a:path w="12192000" h="64134">
                <a:moveTo>
                  <a:pt x="12192000" y="0"/>
                </a:moveTo>
                <a:lnTo>
                  <a:pt x="0" y="0"/>
                </a:lnTo>
                <a:lnTo>
                  <a:pt x="0" y="64005"/>
                </a:lnTo>
                <a:lnTo>
                  <a:pt x="12192000" y="64005"/>
                </a:lnTo>
                <a:lnTo>
                  <a:pt x="12192000" y="0"/>
                </a:lnTo>
                <a:close/>
              </a:path>
            </a:pathLst>
          </a:custGeom>
          <a:solidFill>
            <a:srgbClr val="00234E"/>
          </a:solidFill>
        </p:spPr>
        <p:txBody>
          <a:bodyPr wrap="square" lIns="0" tIns="0" rIns="0" bIns="0" rtlCol="0"/>
          <a:lstStyle/>
          <a:p>
            <a:endParaRPr/>
          </a:p>
        </p:txBody>
      </p:sp>
      <p:sp>
        <p:nvSpPr>
          <p:cNvPr id="2" name="Holder 2"/>
          <p:cNvSpPr>
            <a:spLocks noGrp="1"/>
          </p:cNvSpPr>
          <p:nvPr>
            <p:ph type="title"/>
          </p:nvPr>
        </p:nvSpPr>
        <p:spPr>
          <a:xfrm>
            <a:off x="3755771" y="1870964"/>
            <a:ext cx="4680457" cy="574039"/>
          </a:xfrm>
          <a:prstGeom prst="rect">
            <a:avLst/>
          </a:prstGeom>
        </p:spPr>
        <p:txBody>
          <a:bodyPr wrap="square" lIns="0" tIns="0" rIns="0" bIns="0">
            <a:spAutoFit/>
          </a:bodyPr>
          <a:lstStyle>
            <a:lvl1pPr>
              <a:defRPr sz="3600" b="0" i="0">
                <a:solidFill>
                  <a:srgbClr val="00234E"/>
                </a:solidFill>
                <a:latin typeface="Open Sans"/>
                <a:cs typeface="Open Sans"/>
              </a:defRPr>
            </a:lvl1pPr>
          </a:lstStyle>
          <a:p>
            <a:endParaRPr/>
          </a:p>
        </p:txBody>
      </p:sp>
      <p:sp>
        <p:nvSpPr>
          <p:cNvPr id="3" name="Holder 3"/>
          <p:cNvSpPr>
            <a:spLocks noGrp="1"/>
          </p:cNvSpPr>
          <p:nvPr>
            <p:ph type="body" idx="1"/>
          </p:nvPr>
        </p:nvSpPr>
        <p:spPr>
          <a:xfrm>
            <a:off x="2218436" y="2379266"/>
            <a:ext cx="7755127" cy="3288665"/>
          </a:xfrm>
          <a:prstGeom prst="rect">
            <a:avLst/>
          </a:prstGeom>
        </p:spPr>
        <p:txBody>
          <a:bodyPr wrap="square" lIns="0" tIns="0" rIns="0" bIns="0">
            <a:spAutoFit/>
          </a:bodyPr>
          <a:lstStyle>
            <a:lvl1pPr>
              <a:defRPr sz="2000" b="0" i="0">
                <a:solidFill>
                  <a:srgbClr val="00234E"/>
                </a:solidFill>
                <a:latin typeface="Open Sans Light"/>
                <a:cs typeface="Open Sans Light"/>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2181060E-3B9F-4BB5-BF0E-94AB4E096886}" type="datetime1">
              <a:rPr lang="en-US" smtClean="0"/>
              <a:t>6/13/2024</a:t>
            </a:fld>
            <a:endParaRPr lang="en-US"/>
          </a:p>
        </p:txBody>
      </p:sp>
      <p:sp>
        <p:nvSpPr>
          <p:cNvPr id="6" name="Holder 6"/>
          <p:cNvSpPr>
            <a:spLocks noGrp="1"/>
          </p:cNvSpPr>
          <p:nvPr>
            <p:ph type="sldNum" sz="quarter" idx="7"/>
          </p:nvPr>
        </p:nvSpPr>
        <p:spPr>
          <a:xfrm>
            <a:off x="10219690" y="6534459"/>
            <a:ext cx="1778634" cy="181609"/>
          </a:xfrm>
          <a:prstGeom prst="rect">
            <a:avLst/>
          </a:prstGeom>
        </p:spPr>
        <p:txBody>
          <a:bodyPr wrap="square" lIns="0" tIns="0" rIns="0" bIns="0">
            <a:spAutoFit/>
          </a:bodyPr>
          <a:lstStyle>
            <a:lvl1pPr>
              <a:defRPr sz="700" b="0" i="0">
                <a:solidFill>
                  <a:srgbClr val="BEC2C0"/>
                </a:solidFill>
                <a:latin typeface="Open Sans Light"/>
                <a:cs typeface="Open Sans Light"/>
              </a:defRPr>
            </a:lvl1pPr>
          </a:lstStyle>
          <a:p>
            <a:pPr marL="12700">
              <a:lnSpc>
                <a:spcPct val="100000"/>
              </a:lnSpc>
              <a:spcBef>
                <a:spcPts val="160"/>
              </a:spcBef>
              <a:tabLst>
                <a:tab pos="1661795" algn="l"/>
              </a:tabLst>
            </a:pPr>
            <a:r>
              <a:rPr sz="1050" b="0" baseline="3968" dirty="0">
                <a:latin typeface="Open Sans"/>
                <a:cs typeface="Open Sans"/>
              </a:rPr>
              <a:t>©</a:t>
            </a:r>
            <a:r>
              <a:rPr sz="1050" b="0" spc="22" baseline="3968" dirty="0">
                <a:latin typeface="Open Sans"/>
                <a:cs typeface="Open Sans"/>
              </a:rPr>
              <a:t> </a:t>
            </a:r>
            <a:r>
              <a:rPr sz="1050" b="0" spc="-15" baseline="3968" dirty="0">
                <a:latin typeface="Open Sans"/>
                <a:cs typeface="Open Sans"/>
              </a:rPr>
              <a:t>Fylkesmannen</a:t>
            </a:r>
            <a:r>
              <a:rPr sz="1050" b="0" spc="-37" baseline="3968" dirty="0">
                <a:latin typeface="Open Sans"/>
                <a:cs typeface="Open Sans"/>
              </a:rPr>
              <a:t> </a:t>
            </a:r>
            <a:r>
              <a:rPr sz="1050" b="0" baseline="3968" dirty="0">
                <a:latin typeface="Open Sans"/>
                <a:cs typeface="Open Sans"/>
              </a:rPr>
              <a:t>i Møre</a:t>
            </a:r>
            <a:r>
              <a:rPr sz="1050" b="0" spc="15" baseline="3968" dirty="0">
                <a:latin typeface="Open Sans"/>
                <a:cs typeface="Open Sans"/>
              </a:rPr>
              <a:t> </a:t>
            </a:r>
            <a:r>
              <a:rPr sz="1050" b="0" baseline="3968" dirty="0">
                <a:latin typeface="Open Sans"/>
                <a:cs typeface="Open Sans"/>
              </a:rPr>
              <a:t>og</a:t>
            </a:r>
            <a:r>
              <a:rPr sz="1050" b="0" spc="22" baseline="3968" dirty="0">
                <a:latin typeface="Open Sans"/>
                <a:cs typeface="Open Sans"/>
              </a:rPr>
              <a:t> </a:t>
            </a:r>
            <a:r>
              <a:rPr sz="1050" b="0" spc="-15" baseline="3968" dirty="0">
                <a:latin typeface="Open Sans"/>
                <a:cs typeface="Open Sans"/>
              </a:rPr>
              <a:t>Romsdal</a:t>
            </a:r>
            <a:r>
              <a:rPr sz="1050" b="0" baseline="3968" dirty="0">
                <a:latin typeface="Open Sans"/>
                <a:cs typeface="Open Sans"/>
              </a:rPr>
              <a:t>	</a:t>
            </a:r>
            <a:fld id="{81D60167-4931-47E6-BA6A-407CBD079E47}" type="slidenum">
              <a:rPr sz="900" b="0" spc="-50" dirty="0">
                <a:solidFill>
                  <a:srgbClr val="00234E"/>
                </a:solidFill>
                <a:latin typeface="Open Sans"/>
                <a:cs typeface="Open Sans"/>
              </a:rPr>
              <a:t>‹#›</a:t>
            </a:fld>
            <a:endParaRPr sz="900">
              <a:latin typeface="Open Sans"/>
              <a:cs typeface="Open San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helsedirektoratet.no/veiledere/samarbeid-om-tjenester-til-barn-unge-og-deres-familier"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25.png"/><Relationship Id="rId4" Type="http://schemas.openxmlformats.org/officeDocument/2006/relationships/image" Target="../media/image2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03D9144-D063-F0A1-6309-749C934732F1}"/>
              </a:ext>
            </a:extLst>
          </p:cNvPr>
          <p:cNvSpPr>
            <a:spLocks noGrp="1"/>
          </p:cNvSpPr>
          <p:nvPr>
            <p:ph type="title"/>
          </p:nvPr>
        </p:nvSpPr>
        <p:spPr>
          <a:xfrm>
            <a:off x="304799" y="228601"/>
            <a:ext cx="11658601" cy="1705147"/>
          </a:xfrm>
        </p:spPr>
        <p:txBody>
          <a:bodyPr/>
          <a:lstStyle/>
          <a:p>
            <a:pPr algn="l">
              <a:lnSpc>
                <a:spcPct val="150000"/>
              </a:lnSpc>
            </a:pPr>
            <a:r>
              <a:rPr kumimoji="0" lang="nn-NO" b="0" i="0" u="none" strike="noStrike" kern="0" cap="none" spc="0" normalizeH="0" baseline="0" noProof="0" dirty="0">
                <a:ln>
                  <a:noFill/>
                </a:ln>
                <a:solidFill>
                  <a:srgbClr val="4F81BD">
                    <a:lumMod val="40000"/>
                    <a:lumOff val="60000"/>
                  </a:srgbClr>
                </a:solidFill>
                <a:effectLst/>
                <a:uLnTx/>
                <a:uFillTx/>
                <a:latin typeface="Open Sans"/>
                <a:ea typeface="+mj-ea"/>
                <a:cs typeface="Open Sans"/>
              </a:rPr>
              <a:t>Barnekoordinatorfunksjonen</a:t>
            </a:r>
            <a:br>
              <a:rPr kumimoji="0" lang="nn-NO" b="0" i="0" u="none" strike="noStrike" kern="0" cap="none" spc="0" normalizeH="0" baseline="0" noProof="0" dirty="0">
                <a:ln>
                  <a:noFill/>
                </a:ln>
                <a:solidFill>
                  <a:srgbClr val="4F81BD">
                    <a:lumMod val="40000"/>
                    <a:lumOff val="60000"/>
                  </a:srgbClr>
                </a:solidFill>
                <a:effectLst/>
                <a:uLnTx/>
                <a:uFillTx/>
                <a:latin typeface="Open Sans"/>
                <a:ea typeface="+mj-ea"/>
                <a:cs typeface="Open Sans"/>
              </a:rPr>
            </a:br>
            <a:r>
              <a:rPr kumimoji="0" lang="nn-NO" sz="2000" b="0" i="0" u="none" strike="noStrike" kern="0" cap="none" spc="0" normalizeH="0" baseline="0" noProof="0" dirty="0">
                <a:ln>
                  <a:noFill/>
                </a:ln>
                <a:solidFill>
                  <a:srgbClr val="4F81BD">
                    <a:lumMod val="40000"/>
                    <a:lumOff val="60000"/>
                  </a:srgbClr>
                </a:solidFill>
                <a:effectLst/>
                <a:uLnTx/>
                <a:uFillTx/>
                <a:latin typeface="Open Sans"/>
                <a:ea typeface="+mj-ea"/>
                <a:cs typeface="Open Sans"/>
              </a:rPr>
              <a:t>Strategisamling barnas helsetenester, Molde 12.06.2024 </a:t>
            </a:r>
            <a:br>
              <a:rPr kumimoji="0" lang="nn-NO" sz="2000" b="0" i="0" u="none" strike="noStrike" kern="0" cap="none" spc="0" normalizeH="0" baseline="0" noProof="0" dirty="0">
                <a:ln>
                  <a:noFill/>
                </a:ln>
                <a:solidFill>
                  <a:srgbClr val="4F81BD">
                    <a:lumMod val="40000"/>
                    <a:lumOff val="60000"/>
                  </a:srgbClr>
                </a:solidFill>
                <a:effectLst/>
                <a:uLnTx/>
                <a:uFillTx/>
                <a:latin typeface="Open Sans"/>
                <a:ea typeface="+mj-ea"/>
                <a:cs typeface="Open Sans"/>
              </a:rPr>
            </a:br>
            <a:r>
              <a:rPr kumimoji="0" lang="nn-NO" sz="2000" b="0" i="0" u="none" strike="noStrike" kern="0" cap="none" spc="0" normalizeH="0" baseline="0" noProof="0" dirty="0">
                <a:ln>
                  <a:noFill/>
                </a:ln>
                <a:solidFill>
                  <a:srgbClr val="4F81BD">
                    <a:lumMod val="40000"/>
                    <a:lumOff val="60000"/>
                  </a:srgbClr>
                </a:solidFill>
                <a:effectLst/>
                <a:uLnTx/>
                <a:uFillTx/>
                <a:latin typeface="Open Sans"/>
                <a:ea typeface="+mj-ea"/>
                <a:cs typeface="Open Sans"/>
              </a:rPr>
              <a:t>Eli Mette Finnøy, seniorrådgivar SFMR </a:t>
            </a:r>
            <a:endParaRPr lang="nn-NO" sz="2000" dirty="0">
              <a:solidFill>
                <a:schemeClr val="accent1">
                  <a:lumMod val="40000"/>
                  <a:lumOff val="60000"/>
                </a:schemeClr>
              </a:solidFill>
            </a:endParaRPr>
          </a:p>
        </p:txBody>
      </p:sp>
      <p:sp>
        <p:nvSpPr>
          <p:cNvPr id="3" name="Plassholder for innhold 2">
            <a:extLst>
              <a:ext uri="{FF2B5EF4-FFF2-40B4-BE49-F238E27FC236}">
                <a16:creationId xmlns:a16="http://schemas.microsoft.com/office/drawing/2014/main" id="{F2E0CFB4-FA94-F875-B2DC-5CC34FCA0E77}"/>
              </a:ext>
            </a:extLst>
          </p:cNvPr>
          <p:cNvSpPr>
            <a:spLocks noGrp="1"/>
          </p:cNvSpPr>
          <p:nvPr>
            <p:ph sz="half" idx="2"/>
          </p:nvPr>
        </p:nvSpPr>
        <p:spPr>
          <a:xfrm>
            <a:off x="533401" y="2057400"/>
            <a:ext cx="5379720" cy="5109091"/>
          </a:xfrm>
        </p:spPr>
        <p:txBody>
          <a:bodyPr/>
          <a:lstStyle/>
          <a:p>
            <a:pPr marR="0" lvl="0" algn="l" defTabSz="914400" eaLnBrk="1" fontAlgn="auto" latinLnBrk="0" hangingPunct="1">
              <a:lnSpc>
                <a:spcPct val="100000"/>
              </a:lnSpc>
              <a:spcBef>
                <a:spcPts val="0"/>
              </a:spcBef>
              <a:spcAft>
                <a:spcPts val="0"/>
              </a:spcAft>
              <a:buClrTx/>
              <a:buSzTx/>
              <a:tabLst/>
              <a:defRPr/>
            </a:pPr>
            <a:r>
              <a:rPr lang="nn-NO" sz="2400" b="1" dirty="0">
                <a:latin typeface="Open Sans" panose="020B0606030504020204" pitchFamily="34" charset="0"/>
                <a:ea typeface="Open Sans" panose="020B0606030504020204" pitchFamily="34" charset="0"/>
                <a:cs typeface="Open Sans" panose="020B0606030504020204" pitchFamily="34" charset="0"/>
              </a:rPr>
              <a:t>Retten går fram av </a:t>
            </a:r>
            <a:r>
              <a:rPr lang="nn-NO" sz="2400" b="1" dirty="0" err="1">
                <a:latin typeface="Open Sans" panose="020B0606030504020204" pitchFamily="34" charset="0"/>
                <a:ea typeface="Open Sans" panose="020B0606030504020204" pitchFamily="34" charset="0"/>
                <a:cs typeface="Open Sans" panose="020B0606030504020204" pitchFamily="34" charset="0"/>
              </a:rPr>
              <a:t>pbrl</a:t>
            </a:r>
            <a:r>
              <a:rPr lang="nn-NO" sz="2400" b="1" dirty="0">
                <a:latin typeface="Open Sans" panose="020B0606030504020204" pitchFamily="34" charset="0"/>
                <a:ea typeface="Open Sans" panose="020B0606030504020204" pitchFamily="34" charset="0"/>
                <a:cs typeface="Open Sans" panose="020B0606030504020204" pitchFamily="34" charset="0"/>
              </a:rPr>
              <a:t>. § 2-5 c: </a:t>
            </a:r>
          </a:p>
          <a:p>
            <a:pPr marR="0" lvl="0" algn="l" defTabSz="914400" eaLnBrk="1" fontAlgn="auto" latinLnBrk="0" hangingPunct="1">
              <a:lnSpc>
                <a:spcPct val="100000"/>
              </a:lnSpc>
              <a:spcBef>
                <a:spcPts val="0"/>
              </a:spcBef>
              <a:spcAft>
                <a:spcPts val="0"/>
              </a:spcAft>
              <a:buClrTx/>
              <a:buSzTx/>
              <a:tabLst/>
              <a:defRPr/>
            </a:pPr>
            <a:endParaRPr kumimoji="0" lang="nb-NO" sz="2400"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R="0" lvl="0" algn="l" defTabSz="914400" eaLnBrk="1" fontAlgn="auto" latinLnBrk="0" hangingPunct="1">
              <a:lnSpc>
                <a:spcPct val="100000"/>
              </a:lnSpc>
              <a:spcBef>
                <a:spcPts val="0"/>
              </a:spcBef>
              <a:spcAft>
                <a:spcPts val="0"/>
              </a:spcAft>
              <a:buClrTx/>
              <a:buSzTx/>
              <a:tabLst/>
              <a:defRPr/>
            </a:pPr>
            <a:r>
              <a:rPr kumimoji="0" lang="nb-NO" sz="2400"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Familier som har eller venter barn med alvorlig sykdom, skade eller nedsatt funksjonsevne, og som vil </a:t>
            </a:r>
          </a:p>
          <a:p>
            <a:pPr marR="0" lvl="0" algn="l" defTabSz="914400" eaLnBrk="1" fontAlgn="auto" latinLnBrk="0" hangingPunct="1">
              <a:lnSpc>
                <a:spcPct val="100000"/>
              </a:lnSpc>
              <a:spcBef>
                <a:spcPts val="0"/>
              </a:spcBef>
              <a:spcAft>
                <a:spcPts val="0"/>
              </a:spcAft>
              <a:buClrTx/>
              <a:buSzTx/>
              <a:tabLst/>
              <a:defRPr/>
            </a:pPr>
            <a:r>
              <a:rPr kumimoji="0" lang="nb-NO" sz="2400"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ha behov for langvarige og sammensatte eller koordinerte helse- og omsorgstjenester og </a:t>
            </a:r>
          </a:p>
          <a:p>
            <a:pPr marR="0" lvl="0" algn="l" defTabSz="914400" eaLnBrk="1" fontAlgn="auto" latinLnBrk="0" hangingPunct="1">
              <a:lnSpc>
                <a:spcPct val="100000"/>
              </a:lnSpc>
              <a:spcBef>
                <a:spcPts val="0"/>
              </a:spcBef>
              <a:spcAft>
                <a:spcPts val="0"/>
              </a:spcAft>
              <a:buClrTx/>
              <a:buSzTx/>
              <a:tabLst/>
              <a:defRPr/>
            </a:pPr>
            <a:r>
              <a:rPr kumimoji="0" lang="nb-NO" sz="2400"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andre velferdstjenester, har </a:t>
            </a:r>
            <a:r>
              <a:rPr kumimoji="0" lang="nb-NO" sz="2400" b="1"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rett </a:t>
            </a:r>
          </a:p>
          <a:p>
            <a:pPr marR="0" lvl="0" algn="l" defTabSz="914400" eaLnBrk="1" fontAlgn="auto" latinLnBrk="0" hangingPunct="1">
              <a:lnSpc>
                <a:spcPct val="100000"/>
              </a:lnSpc>
              <a:spcBef>
                <a:spcPts val="0"/>
              </a:spcBef>
              <a:spcAft>
                <a:spcPts val="0"/>
              </a:spcAft>
              <a:buClrTx/>
              <a:buSzTx/>
              <a:tabLst/>
              <a:defRPr/>
            </a:pPr>
            <a:r>
              <a:rPr kumimoji="0" lang="nb-NO" sz="2400"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til barnekoordinator.</a:t>
            </a:r>
          </a:p>
          <a:p>
            <a:pPr marR="0" lvl="0" algn="l" defTabSz="914400" eaLnBrk="1" fontAlgn="auto" latinLnBrk="0" hangingPunct="1">
              <a:lnSpc>
                <a:spcPct val="100000"/>
              </a:lnSpc>
              <a:spcBef>
                <a:spcPts val="0"/>
              </a:spcBef>
              <a:spcAft>
                <a:spcPts val="0"/>
              </a:spcAft>
              <a:buClrTx/>
              <a:buSzTx/>
              <a:tabLst/>
              <a:defRPr/>
            </a:pPr>
            <a:endParaRPr lang="nb-NO" sz="2400" dirty="0">
              <a:latin typeface="Open Sans" panose="020B0606030504020204" pitchFamily="34" charset="0"/>
              <a:ea typeface="Open Sans" panose="020B0606030504020204" pitchFamily="34" charset="0"/>
              <a:cs typeface="Open Sans" panose="020B0606030504020204" pitchFamily="34" charset="0"/>
            </a:endParaRPr>
          </a:p>
          <a:p>
            <a:pPr marR="0" lvl="0" algn="l" defTabSz="914400" eaLnBrk="1" fontAlgn="auto" latinLnBrk="0" hangingPunct="1">
              <a:lnSpc>
                <a:spcPct val="100000"/>
              </a:lnSpc>
              <a:spcBef>
                <a:spcPts val="0"/>
              </a:spcBef>
              <a:spcAft>
                <a:spcPts val="0"/>
              </a:spcAft>
              <a:buClrTx/>
              <a:buSzTx/>
              <a:tabLst/>
              <a:defRPr/>
            </a:pPr>
            <a:r>
              <a:rPr lang="nb-NO" sz="2400" dirty="0">
                <a:latin typeface="Open Sans" panose="020B0606030504020204" pitchFamily="34" charset="0"/>
                <a:ea typeface="Open Sans" panose="020B0606030504020204" pitchFamily="34" charset="0"/>
                <a:cs typeface="Open Sans" panose="020B0606030504020204" pitchFamily="34" charset="0"/>
              </a:rPr>
              <a:t>Klage etter </a:t>
            </a:r>
            <a:r>
              <a:rPr lang="nb-NO" sz="2400" dirty="0" err="1">
                <a:latin typeface="Open Sans" panose="020B0606030504020204" pitchFamily="34" charset="0"/>
                <a:ea typeface="Open Sans" panose="020B0606030504020204" pitchFamily="34" charset="0"/>
                <a:cs typeface="Open Sans" panose="020B0606030504020204" pitchFamily="34" charset="0"/>
              </a:rPr>
              <a:t>reglar</a:t>
            </a:r>
            <a:r>
              <a:rPr lang="nb-NO" sz="2400" dirty="0">
                <a:latin typeface="Open Sans" panose="020B0606030504020204" pitchFamily="34" charset="0"/>
                <a:ea typeface="Open Sans" panose="020B0606030504020204" pitchFamily="34" charset="0"/>
                <a:cs typeface="Open Sans" panose="020B0606030504020204" pitchFamily="34" charset="0"/>
              </a:rPr>
              <a:t> i </a:t>
            </a:r>
            <a:r>
              <a:rPr lang="nb-NO" sz="2400" dirty="0" err="1">
                <a:latin typeface="Open Sans" panose="020B0606030504020204" pitchFamily="34" charset="0"/>
                <a:ea typeface="Open Sans" panose="020B0606030504020204" pitchFamily="34" charset="0"/>
                <a:cs typeface="Open Sans" panose="020B0606030504020204" pitchFamily="34" charset="0"/>
              </a:rPr>
              <a:t>prbl</a:t>
            </a:r>
            <a:r>
              <a:rPr lang="nb-NO" sz="2400" dirty="0">
                <a:latin typeface="Open Sans" panose="020B0606030504020204" pitchFamily="34" charset="0"/>
                <a:ea typeface="Open Sans" panose="020B0606030504020204" pitchFamily="34" charset="0"/>
                <a:cs typeface="Open Sans" panose="020B0606030504020204" pitchFamily="34" charset="0"/>
              </a:rPr>
              <a:t>. kap. 7</a:t>
            </a:r>
          </a:p>
          <a:p>
            <a:pPr marR="0" lvl="0" algn="l" defTabSz="914400" eaLnBrk="1" fontAlgn="auto" latinLnBrk="0" hangingPunct="1">
              <a:lnSpc>
                <a:spcPct val="100000"/>
              </a:lnSpc>
              <a:spcBef>
                <a:spcPts val="0"/>
              </a:spcBef>
              <a:spcAft>
                <a:spcPts val="0"/>
              </a:spcAft>
              <a:buClrTx/>
              <a:buSzTx/>
              <a:tabLst/>
              <a:defRPr/>
            </a:pPr>
            <a:endParaRPr kumimoji="0" lang="nb-NO" sz="2400"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endParaRPr>
          </a:p>
          <a:p>
            <a:endParaRPr lang="nn-NO" dirty="0"/>
          </a:p>
        </p:txBody>
      </p:sp>
      <p:sp>
        <p:nvSpPr>
          <p:cNvPr id="4" name="Plassholder for innhold 3">
            <a:extLst>
              <a:ext uri="{FF2B5EF4-FFF2-40B4-BE49-F238E27FC236}">
                <a16:creationId xmlns:a16="http://schemas.microsoft.com/office/drawing/2014/main" id="{9201D811-C77B-7F55-0638-7A1138EBA430}"/>
              </a:ext>
            </a:extLst>
          </p:cNvPr>
          <p:cNvSpPr>
            <a:spLocks noGrp="1"/>
          </p:cNvSpPr>
          <p:nvPr>
            <p:ph sz="half" idx="3"/>
          </p:nvPr>
        </p:nvSpPr>
        <p:spPr>
          <a:xfrm>
            <a:off x="6096001" y="2057400"/>
            <a:ext cx="5867400" cy="2234261"/>
          </a:xfrm>
        </p:spPr>
        <p:txBody>
          <a:bodyPr/>
          <a:lstStyle/>
          <a:p>
            <a:pPr algn="l">
              <a:defRPr/>
            </a:pPr>
            <a:r>
              <a:rPr kumimoji="0" lang="nb-NO" sz="2400" b="1"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Plikten går fram av hol. § 7-2 a: </a:t>
            </a:r>
          </a:p>
          <a:p>
            <a:pPr algn="l">
              <a:defRPr/>
            </a:pPr>
            <a:endParaRPr kumimoji="0" lang="nb-NO" sz="2400" b="1"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algn="l">
              <a:defRPr/>
            </a:pPr>
            <a:r>
              <a:rPr kumimoji="0" lang="nb-NO" sz="2400"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Kommunen har </a:t>
            </a:r>
            <a:r>
              <a:rPr kumimoji="0" lang="nb-NO" sz="2400" b="1" i="0"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plikt</a:t>
            </a:r>
            <a:r>
              <a:rPr kumimoji="0" lang="nb-NO" sz="2400" i="0" u="none" strike="noStrike" kern="0" cap="none" spc="0" normalizeH="0" baseline="0" noProof="0" dirty="0">
                <a:ln>
                  <a:noFill/>
                </a:ln>
                <a:solidFill>
                  <a:srgbClr val="00234E"/>
                </a:solidFill>
                <a:effectLst/>
                <a:uLnTx/>
                <a:uFillTx/>
                <a:latin typeface="Open Sans" panose="020B0606030504020204" pitchFamily="34" charset="0"/>
                <a:ea typeface="Open Sans" panose="020B0606030504020204" pitchFamily="34" charset="0"/>
                <a:cs typeface="Open Sans" panose="020B0606030504020204" pitchFamily="34" charset="0"/>
              </a:rPr>
              <a:t> til å oppnevne barnekoordinator jf. helse- og omsorgstjenesteloven § 7-2 a. </a:t>
            </a:r>
          </a:p>
        </p:txBody>
      </p:sp>
    </p:spTree>
    <p:extLst>
      <p:ext uri="{BB962C8B-B14F-4D97-AF65-F5344CB8AC3E}">
        <p14:creationId xmlns:p14="http://schemas.microsoft.com/office/powerpoint/2010/main" val="72368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97F7E6-2CF0-23AD-5E9F-A60910EE1165}"/>
              </a:ext>
            </a:extLst>
          </p:cNvPr>
          <p:cNvSpPr>
            <a:spLocks noGrp="1"/>
          </p:cNvSpPr>
          <p:nvPr>
            <p:ph type="title"/>
          </p:nvPr>
        </p:nvSpPr>
        <p:spPr>
          <a:xfrm>
            <a:off x="457200" y="304801"/>
            <a:ext cx="10134599" cy="1661993"/>
          </a:xfrm>
        </p:spPr>
        <p:txBody>
          <a:bodyPr/>
          <a:lstStyle/>
          <a:p>
            <a:pPr marL="0" marR="0" lvl="0" indent="0" defTabSz="914400" rtl="0" eaLnBrk="1" fontAlgn="auto" latinLnBrk="0" hangingPunct="1">
              <a:lnSpc>
                <a:spcPct val="100000"/>
              </a:lnSpc>
              <a:spcBef>
                <a:spcPts val="0"/>
              </a:spcBef>
              <a:spcAft>
                <a:spcPts val="0"/>
              </a:spcAft>
              <a:tabLst/>
              <a:defRPr/>
            </a:pPr>
            <a:r>
              <a:rPr kumimoji="0" lang="nb-NO" b="0" i="0" u="none" strike="noStrike" kern="1200" cap="none" spc="0" normalizeH="0" baseline="0" noProof="0" dirty="0">
                <a:ln>
                  <a:noFill/>
                </a:ln>
                <a:solidFill>
                  <a:schemeClr val="accent1">
                    <a:lumMod val="40000"/>
                    <a:lumOff val="60000"/>
                  </a:schemeClr>
                </a:solidFill>
                <a:effectLst/>
                <a:uLnTx/>
                <a:uFillTx/>
                <a:latin typeface="Open Sans" panose="020B0606030504020204" pitchFamily="34" charset="0"/>
                <a:ea typeface="Open Sans" panose="020B0606030504020204" pitchFamily="34" charset="0"/>
                <a:cs typeface="Open Sans" panose="020B0606030504020204" pitchFamily="34" charset="0"/>
              </a:rPr>
              <a:t>Oppnevning av barnekoordinator</a:t>
            </a:r>
            <a:br>
              <a:rPr kumimoji="0" lang="nb-NO" b="0" i="0" u="none" strike="noStrike" kern="1200" cap="none" spc="0" normalizeH="0" baseline="0" noProof="0" dirty="0">
                <a:ln>
                  <a:noFill/>
                </a:ln>
                <a:solidFill>
                  <a:schemeClr val="accent1">
                    <a:lumMod val="40000"/>
                    <a:lumOff val="60000"/>
                  </a:schemeClr>
                </a:solidFill>
                <a:effectLst/>
                <a:uLnTx/>
                <a:uFillTx/>
                <a:latin typeface="Open Sans" panose="020B0606030504020204" pitchFamily="34" charset="0"/>
                <a:ea typeface="Open Sans" panose="020B0606030504020204" pitchFamily="34" charset="0"/>
                <a:cs typeface="Open Sans" panose="020B0606030504020204" pitchFamily="34" charset="0"/>
              </a:rPr>
            </a:br>
            <a:r>
              <a:rPr kumimoji="0" lang="nb-NO" b="0" i="0" u="none" strike="noStrike" kern="1200" cap="none" spc="0" normalizeH="0" baseline="0" noProof="0" dirty="0">
                <a:ln>
                  <a:noFill/>
                </a:ln>
                <a:solidFill>
                  <a:schemeClr val="accent1">
                    <a:lumMod val="40000"/>
                    <a:lumOff val="60000"/>
                  </a:schemeClr>
                </a:solidFill>
                <a:effectLst/>
                <a:uLnTx/>
                <a:uFillTx/>
                <a:latin typeface="Open Sans" panose="020B0606030504020204" pitchFamily="34" charset="0"/>
                <a:ea typeface="Open Sans" panose="020B0606030504020204" pitchFamily="34" charset="0"/>
                <a:cs typeface="Open Sans" panose="020B0606030504020204" pitchFamily="34" charset="0"/>
              </a:rPr>
              <a:t/>
            </a:r>
            <a:br>
              <a:rPr kumimoji="0" lang="nb-NO" b="0" i="0" u="none" strike="noStrike" kern="1200" cap="none" spc="0" normalizeH="0" baseline="0" noProof="0" dirty="0">
                <a:ln>
                  <a:noFill/>
                </a:ln>
                <a:solidFill>
                  <a:schemeClr val="accent1">
                    <a:lumMod val="40000"/>
                    <a:lumOff val="60000"/>
                  </a:schemeClr>
                </a:solidFill>
                <a:effectLst/>
                <a:uLnTx/>
                <a:uFillTx/>
                <a:latin typeface="Open Sans" panose="020B0606030504020204" pitchFamily="34" charset="0"/>
                <a:ea typeface="Open Sans" panose="020B0606030504020204" pitchFamily="34" charset="0"/>
                <a:cs typeface="Open Sans" panose="020B0606030504020204" pitchFamily="34" charset="0"/>
              </a:rPr>
            </a:br>
            <a:endParaRPr lang="nn-NO" dirty="0">
              <a:solidFill>
                <a:schemeClr val="accent1">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Plassholder for innhold 2">
            <a:extLst>
              <a:ext uri="{FF2B5EF4-FFF2-40B4-BE49-F238E27FC236}">
                <a16:creationId xmlns:a16="http://schemas.microsoft.com/office/drawing/2014/main" id="{9BDBE7EA-A93D-F8FB-A74B-34A59DCE4872}"/>
              </a:ext>
            </a:extLst>
          </p:cNvPr>
          <p:cNvSpPr>
            <a:spLocks noGrp="1"/>
          </p:cNvSpPr>
          <p:nvPr>
            <p:ph sz="half" idx="2"/>
          </p:nvPr>
        </p:nvSpPr>
        <p:spPr>
          <a:xfrm>
            <a:off x="228600" y="2209800"/>
            <a:ext cx="7086600" cy="5601533"/>
          </a:xfrm>
        </p:spPr>
        <p:txBody>
          <a:bodyPr/>
          <a:lstStyle/>
          <a:p>
            <a:pPr marL="342900" indent="-342900">
              <a:buFont typeface="Arial" panose="020B0604020202020204" pitchFamily="34" charset="0"/>
              <a:buChar char="•"/>
            </a:pPr>
            <a:r>
              <a:rPr kumimoji="0" lang="nb-NO" sz="2400" b="0" i="0" u="none" strike="noStrike" kern="1200" cap="none" spc="0" normalizeH="0" baseline="0" noProof="0" dirty="0" err="1">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Frå</a:t>
            </a: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den kommunale helse- og </a:t>
            </a:r>
            <a:r>
              <a:rPr kumimoji="0" lang="nb-NO" sz="2400" b="0" i="0" u="none" strike="noStrike" kern="1200" cap="none" spc="0" normalizeH="0" baseline="0" noProof="0" dirty="0" err="1">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omsorgstenesta</a:t>
            </a: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men òg </a:t>
            </a:r>
            <a:r>
              <a:rPr kumimoji="0" lang="nb-NO" sz="2400" b="0" i="0" u="none" strike="noStrike" kern="1200" cap="none" spc="0" normalizeH="0" baseline="0" noProof="0" dirty="0" err="1">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frå</a:t>
            </a: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andre </a:t>
            </a:r>
            <a:r>
              <a:rPr kumimoji="0" lang="nb-NO" sz="2400" b="0" i="0" u="none" strike="noStrike" kern="1200" cap="none" spc="0" normalizeH="0" baseline="0" noProof="0" dirty="0" err="1">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sektorar</a:t>
            </a: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a:r>
            <a:b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br>
            <a:endPar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Rollen som barnekoordinator kan tildelast </a:t>
            </a:r>
            <a:r>
              <a:rPr kumimoji="0" lang="nb-NO" sz="2400" b="0" i="0" u="none" strike="noStrike" kern="1200" cap="none" spc="0" normalizeH="0" baseline="0" noProof="0" dirty="0" err="1">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a:t>
            </a: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av </a:t>
            </a:r>
            <a:r>
              <a:rPr kumimoji="0" lang="nb-NO" sz="2400" b="0" i="0" u="none" strike="noStrike" kern="1200" cap="none" spc="0" normalizeH="0" baseline="0" noProof="0" dirty="0" err="1">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tenesteytarane</a:t>
            </a: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a:t>
            </a:r>
          </a:p>
          <a:p>
            <a:pPr marL="342900" indent="-342900">
              <a:buFont typeface="Arial" panose="020B0604020202020204" pitchFamily="34" charset="0"/>
              <a:buChar char="•"/>
            </a:pPr>
            <a:endParaRPr lang="nb-NO" sz="24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Kommunen kan òg velge å opprette eigne </a:t>
            </a:r>
            <a:r>
              <a:rPr kumimoji="0" lang="nb-NO" sz="2400" b="0" i="0" u="none" strike="noStrike" kern="1200" cap="none" spc="0" normalizeH="0" baseline="0" noProof="0" dirty="0" err="1">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stillingar</a:t>
            </a:r>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som barnekoordinator.</a:t>
            </a:r>
            <a:r>
              <a:rPr lang="nb-NO" sz="2400"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marL="342900" indent="-342900">
              <a:buFont typeface="Arial" panose="020B0604020202020204" pitchFamily="34" charset="0"/>
              <a:buChar char="•"/>
            </a:pPr>
            <a:endParaRPr lang="nb-NO" sz="24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nb-NO" sz="2400"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Kommunen må sikre gode rammer for barnekoordinators arbeid</a:t>
            </a:r>
          </a:p>
          <a:p>
            <a:endParaRPr lang="nb-NO" sz="1400" dirty="0">
              <a:latin typeface="+mn-lt"/>
              <a:hlinkClick r:id="rId3"/>
            </a:endParaRPr>
          </a:p>
          <a:p>
            <a:pPr algn="ctr"/>
            <a:r>
              <a:rPr lang="nb-NO" sz="1400" dirty="0">
                <a:latin typeface="+mn-lt"/>
                <a:hlinkClick r:id="rId3"/>
              </a:rPr>
              <a:t>Samarbeid om tjenester til barn, unge og deres familier - Helsedirektoratet</a:t>
            </a:r>
            <a:endParaRPr lang="nb-NO" sz="1400" kern="1200" dirty="0">
              <a:solidFill>
                <a:schemeClr val="tx1"/>
              </a:solidFill>
              <a:latin typeface="+mn-lt"/>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endParaRPr lang="nb-NO" sz="24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a:r>
            <a:br>
              <a:rPr kumimoji="0" lang="nb-NO"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br>
            <a:endParaRPr lang="nn-NO"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lassholder for innhold 5">
            <a:extLst>
              <a:ext uri="{FF2B5EF4-FFF2-40B4-BE49-F238E27FC236}">
                <a16:creationId xmlns:a16="http://schemas.microsoft.com/office/drawing/2014/main" id="{5E0C25E1-67E9-61FD-807C-4ACAF2528C25}"/>
              </a:ext>
            </a:extLst>
          </p:cNvPr>
          <p:cNvPicPr>
            <a:picLocks noGrp="1" noChangeAspect="1"/>
          </p:cNvPicPr>
          <p:nvPr>
            <p:ph sz="half" idx="3"/>
          </p:nvPr>
        </p:nvPicPr>
        <p:blipFill>
          <a:blip r:embed="rId4" cstate="print">
            <a:extLst>
              <a:ext uri="{28A0092B-C50C-407E-A947-70E740481C1C}">
                <a14:useLocalDpi xmlns:a14="http://schemas.microsoft.com/office/drawing/2010/main" val="0"/>
              </a:ext>
            </a:extLst>
          </a:blip>
          <a:stretch>
            <a:fillRect/>
          </a:stretch>
        </p:blipFill>
        <p:spPr>
          <a:xfrm>
            <a:off x="7903029" y="2133600"/>
            <a:ext cx="3733800" cy="2444931"/>
          </a:xfrm>
        </p:spPr>
      </p:pic>
      <p:pic>
        <p:nvPicPr>
          <p:cNvPr id="5" name="Bilde 4">
            <a:extLst>
              <a:ext uri="{FF2B5EF4-FFF2-40B4-BE49-F238E27FC236}">
                <a16:creationId xmlns:a16="http://schemas.microsoft.com/office/drawing/2014/main" id="{2AFC1901-9759-A37F-7021-21DC6B4DBE20}"/>
              </a:ext>
            </a:extLst>
          </p:cNvPr>
          <p:cNvPicPr>
            <a:picLocks noChangeAspect="1"/>
          </p:cNvPicPr>
          <p:nvPr/>
        </p:nvPicPr>
        <p:blipFill>
          <a:blip r:embed="rId5"/>
          <a:stretch>
            <a:fillRect/>
          </a:stretch>
        </p:blipFill>
        <p:spPr>
          <a:xfrm>
            <a:off x="8610600" y="4397289"/>
            <a:ext cx="1773825" cy="2100672"/>
          </a:xfrm>
          <a:prstGeom prst="rect">
            <a:avLst/>
          </a:prstGeom>
        </p:spPr>
      </p:pic>
    </p:spTree>
    <p:extLst>
      <p:ext uri="{BB962C8B-B14F-4D97-AF65-F5344CB8AC3E}">
        <p14:creationId xmlns:p14="http://schemas.microsoft.com/office/powerpoint/2010/main" val="2041471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03D9144-D063-F0A1-6309-749C934732F1}"/>
              </a:ext>
            </a:extLst>
          </p:cNvPr>
          <p:cNvSpPr>
            <a:spLocks noGrp="1"/>
          </p:cNvSpPr>
          <p:nvPr>
            <p:ph type="title"/>
          </p:nvPr>
        </p:nvSpPr>
        <p:spPr>
          <a:xfrm>
            <a:off x="762000" y="228601"/>
            <a:ext cx="10591800" cy="1107996"/>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b-NO" i="0" u="none" strike="noStrike" kern="0" cap="none" spc="0" normalizeH="0" baseline="0" noProof="0" dirty="0">
                <a:ln>
                  <a:noFill/>
                </a:ln>
                <a:solidFill>
                  <a:schemeClr val="accent1">
                    <a:lumMod val="20000"/>
                    <a:lumOff val="80000"/>
                  </a:schemeClr>
                </a:solidFill>
                <a:effectLst/>
                <a:uLnTx/>
                <a:uFillTx/>
                <a:latin typeface="Open Sans" panose="020B0606030504020204" pitchFamily="34" charset="0"/>
                <a:ea typeface="Open Sans" panose="020B0606030504020204" pitchFamily="34" charset="0"/>
                <a:cs typeface="Open Sans" panose="020B0606030504020204" pitchFamily="34" charset="0"/>
              </a:rPr>
              <a:t>Forventningsavklaring til rollen overfor barnet, ungdommen, familien og </a:t>
            </a:r>
            <a:r>
              <a:rPr kumimoji="0" lang="nb-NO" i="0" u="none" strike="noStrike" kern="0" cap="none" spc="0" normalizeH="0" baseline="0" noProof="0" dirty="0" err="1">
                <a:ln>
                  <a:noFill/>
                </a:ln>
                <a:solidFill>
                  <a:schemeClr val="accent1">
                    <a:lumMod val="20000"/>
                    <a:lumOff val="80000"/>
                  </a:schemeClr>
                </a:solidFill>
                <a:effectLst/>
                <a:uLnTx/>
                <a:uFillTx/>
                <a:latin typeface="Open Sans" panose="020B0606030504020204" pitchFamily="34" charset="0"/>
                <a:ea typeface="Open Sans" panose="020B0606030504020204" pitchFamily="34" charset="0"/>
                <a:cs typeface="Open Sans" panose="020B0606030504020204" pitchFamily="34" charset="0"/>
              </a:rPr>
              <a:t>samarbeidspartar</a:t>
            </a:r>
            <a:endParaRPr kumimoji="0" lang="nb-NO" i="0" u="none" strike="noStrike" kern="0" cap="none" spc="0" normalizeH="0" baseline="0" noProof="0" dirty="0">
              <a:ln>
                <a:noFill/>
              </a:ln>
              <a:solidFill>
                <a:schemeClr val="accent1">
                  <a:lumMod val="20000"/>
                  <a:lumOff val="80000"/>
                </a:scheme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3" name="Plassholder for innhold 2">
            <a:extLst>
              <a:ext uri="{FF2B5EF4-FFF2-40B4-BE49-F238E27FC236}">
                <a16:creationId xmlns:a16="http://schemas.microsoft.com/office/drawing/2014/main" id="{F2E0CFB4-FA94-F875-B2DC-5CC34FCA0E77}"/>
              </a:ext>
            </a:extLst>
          </p:cNvPr>
          <p:cNvSpPr>
            <a:spLocks noGrp="1"/>
          </p:cNvSpPr>
          <p:nvPr>
            <p:ph sz="half" idx="2"/>
          </p:nvPr>
        </p:nvSpPr>
        <p:spPr>
          <a:xfrm>
            <a:off x="152400" y="2057400"/>
            <a:ext cx="11963399" cy="3323987"/>
          </a:xfrm>
        </p:spPr>
        <p:txBody>
          <a:bodyPr/>
          <a:lstStyle/>
          <a:p>
            <a:pPr marL="800100" lvl="1" indent="-342900">
              <a:buFont typeface="Arial" panose="020B0604020202020204" pitchFamily="34" charset="0"/>
              <a:buChar char="•"/>
            </a:pPr>
            <a:r>
              <a:rPr lang="nb-NO" sz="2800" dirty="0">
                <a:latin typeface="Open Sans" panose="020B0606030504020204" pitchFamily="34" charset="0"/>
                <a:ea typeface="Open Sans" panose="020B0606030504020204" pitchFamily="34" charset="0"/>
                <a:cs typeface="Open Sans" panose="020B0606030504020204" pitchFamily="34" charset="0"/>
              </a:rPr>
              <a:t>Avklaring av </a:t>
            </a:r>
            <a:r>
              <a:rPr lang="nn-NO" sz="2800" dirty="0">
                <a:latin typeface="Open Sans" panose="020B0606030504020204" pitchFamily="34" charset="0"/>
                <a:ea typeface="Open Sans" panose="020B0606030504020204" pitchFamily="34" charset="0"/>
                <a:cs typeface="Open Sans" panose="020B0606030504020204" pitchFamily="34" charset="0"/>
              </a:rPr>
              <a:t>forventningar</a:t>
            </a:r>
            <a:r>
              <a:rPr lang="nb-NO" sz="2800" dirty="0">
                <a:latin typeface="Open Sans" panose="020B0606030504020204" pitchFamily="34" charset="0"/>
                <a:ea typeface="Open Sans" panose="020B0606030504020204" pitchFamily="34" charset="0"/>
                <a:cs typeface="Open Sans" panose="020B0606030504020204" pitchFamily="34" charset="0"/>
              </a:rPr>
              <a:t> bør skje i </a:t>
            </a:r>
            <a:r>
              <a:rPr lang="nb-NO" sz="2800" dirty="0" err="1">
                <a:latin typeface="Open Sans" panose="020B0606030504020204" pitchFamily="34" charset="0"/>
                <a:ea typeface="Open Sans" panose="020B0606030504020204" pitchFamily="34" charset="0"/>
                <a:cs typeface="Open Sans" panose="020B0606030504020204" pitchFamily="34" charset="0"/>
              </a:rPr>
              <a:t>kontinuerleg</a:t>
            </a:r>
            <a:r>
              <a:rPr lang="nb-NO" sz="2800" dirty="0">
                <a:latin typeface="Open Sans" panose="020B0606030504020204" pitchFamily="34" charset="0"/>
                <a:ea typeface="Open Sans" panose="020B0606030504020204" pitchFamily="34" charset="0"/>
                <a:cs typeface="Open Sans" panose="020B0606030504020204" pitchFamily="34" charset="0"/>
              </a:rPr>
              <a:t> og åpen dialog mellom barnekoordinator og barnet, ungdommen og familien</a:t>
            </a:r>
          </a:p>
          <a:p>
            <a:pPr lvl="1"/>
            <a:endParaRPr lang="nb-NO" sz="2800" dirty="0">
              <a:latin typeface="Open Sans" panose="020B0606030504020204" pitchFamily="34" charset="0"/>
              <a:ea typeface="Open Sans" panose="020B0606030504020204" pitchFamily="34" charset="0"/>
              <a:cs typeface="Open Sans" panose="020B0606030504020204" pitchFamily="34" charset="0"/>
            </a:endParaRPr>
          </a:p>
          <a:p>
            <a:pPr marL="800100" lvl="1" indent="-342900">
              <a:buFont typeface="Arial" panose="020B0604020202020204" pitchFamily="34" charset="0"/>
              <a:buChar char="•"/>
            </a:pPr>
            <a:r>
              <a:rPr lang="nb-NO" sz="2800" dirty="0">
                <a:latin typeface="Open Sans" panose="020B0606030504020204" pitchFamily="34" charset="0"/>
                <a:ea typeface="Open Sans" panose="020B0606030504020204" pitchFamily="34" charset="0"/>
                <a:cs typeface="Open Sans" panose="020B0606030504020204" pitchFamily="34" charset="0"/>
              </a:rPr>
              <a:t>Bør understøtte det naturlege </a:t>
            </a:r>
            <a:r>
              <a:rPr lang="nb-NO" sz="2800" dirty="0" err="1">
                <a:latin typeface="Open Sans" panose="020B0606030504020204" pitchFamily="34" charset="0"/>
                <a:ea typeface="Open Sans" panose="020B0606030504020204" pitchFamily="34" charset="0"/>
                <a:cs typeface="Open Sans" panose="020B0606030504020204" pitchFamily="34" charset="0"/>
              </a:rPr>
              <a:t>samspelet</a:t>
            </a:r>
            <a:r>
              <a:rPr lang="nb-NO" sz="2800" dirty="0">
                <a:latin typeface="Open Sans" panose="020B0606030504020204" pitchFamily="34" charset="0"/>
                <a:ea typeface="Open Sans" panose="020B0606030504020204" pitchFamily="34" charset="0"/>
                <a:cs typeface="Open Sans" panose="020B0606030504020204" pitchFamily="34" charset="0"/>
              </a:rPr>
              <a:t> i familien</a:t>
            </a:r>
          </a:p>
          <a:p>
            <a:pPr lvl="1"/>
            <a:endParaRPr lang="nb-NO" sz="2800" dirty="0">
              <a:latin typeface="Open Sans" panose="020B0606030504020204" pitchFamily="34" charset="0"/>
              <a:ea typeface="Open Sans" panose="020B0606030504020204" pitchFamily="34" charset="0"/>
              <a:cs typeface="Open Sans" panose="020B0606030504020204" pitchFamily="34" charset="0"/>
            </a:endParaRPr>
          </a:p>
          <a:p>
            <a:pPr marL="800100" lvl="1" indent="-342900">
              <a:buFont typeface="Arial" panose="020B0604020202020204" pitchFamily="34" charset="0"/>
              <a:buChar char="•"/>
            </a:pPr>
            <a:r>
              <a:rPr lang="nb-NO" sz="2800" dirty="0">
                <a:latin typeface="Open Sans" panose="020B0606030504020204" pitchFamily="34" charset="0"/>
                <a:ea typeface="Open Sans" panose="020B0606030504020204" pitchFamily="34" charset="0"/>
                <a:cs typeface="Open Sans" panose="020B0606030504020204" pitchFamily="34" charset="0"/>
              </a:rPr>
              <a:t>Skal </a:t>
            </a:r>
            <a:r>
              <a:rPr lang="nb-NO" sz="2800" dirty="0" err="1">
                <a:latin typeface="Open Sans" panose="020B0606030504020204" pitchFamily="34" charset="0"/>
                <a:ea typeface="Open Sans" panose="020B0606030504020204" pitchFamily="34" charset="0"/>
                <a:cs typeface="Open Sans" panose="020B0606030504020204" pitchFamily="34" charset="0"/>
              </a:rPr>
              <a:t>ikkje</a:t>
            </a:r>
            <a:r>
              <a:rPr lang="nb-NO" sz="2800" dirty="0">
                <a:latin typeface="Open Sans" panose="020B0606030504020204" pitchFamily="34" charset="0"/>
                <a:ea typeface="Open Sans" panose="020B0606030504020204" pitchFamily="34" charset="0"/>
                <a:cs typeface="Open Sans" panose="020B0606030504020204" pitchFamily="34" charset="0"/>
              </a:rPr>
              <a:t> overta </a:t>
            </a:r>
            <a:r>
              <a:rPr lang="nb-NO" sz="2800" dirty="0" err="1">
                <a:latin typeface="Open Sans" panose="020B0606030504020204" pitchFamily="34" charset="0"/>
                <a:ea typeface="Open Sans" panose="020B0606030504020204" pitchFamily="34" charset="0"/>
                <a:cs typeface="Open Sans" panose="020B0606030504020204" pitchFamily="34" charset="0"/>
              </a:rPr>
              <a:t>oppgåver</a:t>
            </a:r>
            <a:r>
              <a:rPr lang="nb-NO" sz="2800" dirty="0">
                <a:latin typeface="Open Sans" panose="020B0606030504020204" pitchFamily="34" charset="0"/>
                <a:ea typeface="Open Sans" panose="020B0606030504020204" pitchFamily="34" charset="0"/>
                <a:cs typeface="Open Sans" panose="020B0606030504020204" pitchFamily="34" charset="0"/>
              </a:rPr>
              <a:t> som ligg til andre </a:t>
            </a:r>
            <a:r>
              <a:rPr lang="nb-NO" sz="2800" dirty="0" err="1">
                <a:latin typeface="Open Sans" panose="020B0606030504020204" pitchFamily="34" charset="0"/>
                <a:ea typeface="Open Sans" panose="020B0606030504020204" pitchFamily="34" charset="0"/>
                <a:cs typeface="Open Sans" panose="020B0606030504020204" pitchFamily="34" charset="0"/>
              </a:rPr>
              <a:t>tenesteyterar</a:t>
            </a:r>
            <a:r>
              <a:rPr lang="nb-NO" sz="2800" dirty="0">
                <a:latin typeface="Open Sans" panose="020B0606030504020204" pitchFamily="34" charset="0"/>
                <a:ea typeface="Open Sans" panose="020B0606030504020204" pitchFamily="34" charset="0"/>
                <a:cs typeface="Open Sans" panose="020B0606030504020204" pitchFamily="34" charset="0"/>
              </a:rPr>
              <a:t> og </a:t>
            </a:r>
            <a:r>
              <a:rPr lang="nb-NO" sz="2800" dirty="0" err="1">
                <a:latin typeface="Open Sans" panose="020B0606030504020204" pitchFamily="34" charset="0"/>
                <a:ea typeface="Open Sans" panose="020B0606030504020204" pitchFamily="34" charset="0"/>
                <a:cs typeface="Open Sans" panose="020B0606030504020204" pitchFamily="34" charset="0"/>
              </a:rPr>
              <a:t>ikkje</a:t>
            </a:r>
            <a:r>
              <a:rPr lang="nb-NO" sz="2800" dirty="0">
                <a:latin typeface="Open Sans" panose="020B0606030504020204" pitchFamily="34" charset="0"/>
                <a:ea typeface="Open Sans" panose="020B0606030504020204" pitchFamily="34" charset="0"/>
                <a:cs typeface="Open Sans" panose="020B0606030504020204" pitchFamily="34" charset="0"/>
              </a:rPr>
              <a:t> overprøve </a:t>
            </a:r>
            <a:r>
              <a:rPr lang="nb-NO" sz="2800" dirty="0" err="1">
                <a:latin typeface="Open Sans" panose="020B0606030504020204" pitchFamily="34" charset="0"/>
                <a:ea typeface="Open Sans" panose="020B0606030504020204" pitchFamily="34" charset="0"/>
                <a:cs typeface="Open Sans" panose="020B0606030504020204" pitchFamily="34" charset="0"/>
              </a:rPr>
              <a:t>deira</a:t>
            </a:r>
            <a:r>
              <a:rPr lang="nb-NO" sz="2800" dirty="0">
                <a:latin typeface="Open Sans" panose="020B0606030504020204" pitchFamily="34" charset="0"/>
                <a:ea typeface="Open Sans" panose="020B0606030504020204" pitchFamily="34" charset="0"/>
                <a:cs typeface="Open Sans" panose="020B0606030504020204" pitchFamily="34" charset="0"/>
              </a:rPr>
              <a:t> </a:t>
            </a:r>
            <a:r>
              <a:rPr lang="nb-NO" sz="2800" dirty="0" err="1">
                <a:latin typeface="Open Sans" panose="020B0606030504020204" pitchFamily="34" charset="0"/>
                <a:ea typeface="Open Sans" panose="020B0606030504020204" pitchFamily="34" charset="0"/>
                <a:cs typeface="Open Sans" panose="020B0606030504020204" pitchFamily="34" charset="0"/>
              </a:rPr>
              <a:t>faglege</a:t>
            </a:r>
            <a:r>
              <a:rPr lang="nb-NO" sz="2800" dirty="0">
                <a:latin typeface="Open Sans" panose="020B0606030504020204" pitchFamily="34" charset="0"/>
                <a:ea typeface="Open Sans" panose="020B0606030504020204" pitchFamily="34" charset="0"/>
                <a:cs typeface="Open Sans" panose="020B0606030504020204" pitchFamily="34" charset="0"/>
              </a:rPr>
              <a:t> </a:t>
            </a:r>
            <a:r>
              <a:rPr lang="nb-NO" sz="2800" dirty="0" err="1">
                <a:latin typeface="Open Sans" panose="020B0606030504020204" pitchFamily="34" charset="0"/>
                <a:ea typeface="Open Sans" panose="020B0606030504020204" pitchFamily="34" charset="0"/>
                <a:cs typeface="Open Sans" panose="020B0606030504020204" pitchFamily="34" charset="0"/>
              </a:rPr>
              <a:t>vurderingar</a:t>
            </a:r>
            <a:endParaRPr lang="nb-NO" sz="2800" dirty="0">
              <a:latin typeface="Open Sans" panose="020B0606030504020204" pitchFamily="34" charset="0"/>
              <a:ea typeface="Open Sans" panose="020B0606030504020204" pitchFamily="34" charset="0"/>
              <a:cs typeface="Open Sans" panose="020B0606030504020204" pitchFamily="34" charset="0"/>
            </a:endParaRPr>
          </a:p>
          <a:p>
            <a:endParaRPr lang="nn-NO" dirty="0"/>
          </a:p>
        </p:txBody>
      </p:sp>
    </p:spTree>
    <p:extLst>
      <p:ext uri="{BB962C8B-B14F-4D97-AF65-F5344CB8AC3E}">
        <p14:creationId xmlns:p14="http://schemas.microsoft.com/office/powerpoint/2010/main" val="3576719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03D9144-D063-F0A1-6309-749C934732F1}"/>
              </a:ext>
            </a:extLst>
          </p:cNvPr>
          <p:cNvSpPr>
            <a:spLocks noGrp="1"/>
          </p:cNvSpPr>
          <p:nvPr>
            <p:ph type="title"/>
          </p:nvPr>
        </p:nvSpPr>
        <p:spPr>
          <a:xfrm>
            <a:off x="762000" y="228601"/>
            <a:ext cx="10591800" cy="553998"/>
          </a:xfrm>
        </p:spPr>
        <p:txBody>
          <a:bodyPr/>
          <a:lstStyle/>
          <a:p>
            <a:r>
              <a:rPr lang="nb-NO" dirty="0">
                <a:solidFill>
                  <a:schemeClr val="accent1">
                    <a:lumMod val="40000"/>
                    <a:lumOff val="60000"/>
                  </a:schemeClr>
                </a:solidFill>
              </a:rPr>
              <a:t>Rollen som barnekoordinator</a:t>
            </a:r>
            <a:endParaRPr lang="nn-NO" dirty="0">
              <a:solidFill>
                <a:schemeClr val="accent1">
                  <a:lumMod val="40000"/>
                  <a:lumOff val="60000"/>
                </a:schemeClr>
              </a:solidFill>
            </a:endParaRPr>
          </a:p>
        </p:txBody>
      </p:sp>
      <p:sp>
        <p:nvSpPr>
          <p:cNvPr id="3" name="Plassholder for innhold 2">
            <a:extLst>
              <a:ext uri="{FF2B5EF4-FFF2-40B4-BE49-F238E27FC236}">
                <a16:creationId xmlns:a16="http://schemas.microsoft.com/office/drawing/2014/main" id="{F2E0CFB4-FA94-F875-B2DC-5CC34FCA0E77}"/>
              </a:ext>
            </a:extLst>
          </p:cNvPr>
          <p:cNvSpPr>
            <a:spLocks noGrp="1"/>
          </p:cNvSpPr>
          <p:nvPr>
            <p:ph sz="half" idx="2"/>
          </p:nvPr>
        </p:nvSpPr>
        <p:spPr>
          <a:xfrm>
            <a:off x="152400" y="2057400"/>
            <a:ext cx="11963399" cy="3631763"/>
          </a:xfrm>
        </p:spPr>
        <p:txBody>
          <a:bodyPr/>
          <a:lstStyle/>
          <a:p>
            <a:r>
              <a:rPr lang="nb-NO" sz="2400" b="1" dirty="0">
                <a:latin typeface="Open Sans" panose="020B0606030504020204" pitchFamily="34" charset="0"/>
                <a:ea typeface="Open Sans" panose="020B0606030504020204" pitchFamily="34" charset="0"/>
                <a:cs typeface="Open Sans" panose="020B0606030504020204" pitchFamily="34" charset="0"/>
              </a:rPr>
              <a:t>Mynde til å koordinere</a:t>
            </a:r>
          </a:p>
          <a:p>
            <a:endParaRPr lang="nb-NO" sz="2400" b="1" dirty="0">
              <a:latin typeface="Open Sans" panose="020B0606030504020204" pitchFamily="34" charset="0"/>
              <a:ea typeface="Open Sans" panose="020B0606030504020204" pitchFamily="34" charset="0"/>
              <a:cs typeface="Open Sans" panose="020B0606030504020204" pitchFamily="34" charset="0"/>
            </a:endParaRPr>
          </a:p>
          <a:p>
            <a:pPr marL="800100" lvl="1" indent="-342900">
              <a:buFont typeface="Arial" panose="020B0604020202020204" pitchFamily="34" charset="0"/>
              <a:buChar char="•"/>
            </a:pPr>
            <a:r>
              <a:rPr lang="nb-NO" sz="2400" dirty="0">
                <a:latin typeface="Open Sans" panose="020B0606030504020204" pitchFamily="34" charset="0"/>
                <a:ea typeface="Open Sans" panose="020B0606030504020204" pitchFamily="34" charset="0"/>
                <a:cs typeface="Open Sans" panose="020B0606030504020204" pitchFamily="34" charset="0"/>
              </a:rPr>
              <a:t>Barnekoordinators </a:t>
            </a:r>
            <a:r>
              <a:rPr lang="nb-NO" sz="2400" dirty="0" err="1">
                <a:latin typeface="Open Sans" panose="020B0606030504020204" pitchFamily="34" charset="0"/>
                <a:ea typeface="Open Sans" panose="020B0606030504020204" pitchFamily="34" charset="0"/>
                <a:cs typeface="Open Sans" panose="020B0606030504020204" pitchFamily="34" charset="0"/>
              </a:rPr>
              <a:t>oppgåver</a:t>
            </a:r>
            <a:r>
              <a:rPr lang="nb-NO" sz="2400" dirty="0">
                <a:latin typeface="Open Sans" panose="020B0606030504020204" pitchFamily="34" charset="0"/>
                <a:ea typeface="Open Sans" panose="020B0606030504020204" pitchFamily="34" charset="0"/>
                <a:cs typeface="Open Sans" panose="020B0606030504020204" pitchFamily="34" charset="0"/>
              </a:rPr>
              <a:t> etter hol. § 7-2 a </a:t>
            </a:r>
            <a:r>
              <a:rPr lang="nb-NO" sz="2400" b="1" u="sng" dirty="0" err="1">
                <a:latin typeface="Open Sans" panose="020B0606030504020204" pitchFamily="34" charset="0"/>
                <a:ea typeface="Open Sans" panose="020B0606030504020204" pitchFamily="34" charset="0"/>
                <a:cs typeface="Open Sans" panose="020B0606030504020204" pitchFamily="34" charset="0"/>
              </a:rPr>
              <a:t>føresett</a:t>
            </a:r>
            <a:r>
              <a:rPr lang="nb-NO" sz="2400" b="1" u="sng" dirty="0">
                <a:latin typeface="Open Sans" panose="020B0606030504020204" pitchFamily="34" charset="0"/>
                <a:ea typeface="Open Sans" panose="020B0606030504020204" pitchFamily="34" charset="0"/>
                <a:cs typeface="Open Sans" panose="020B0606030504020204" pitchFamily="34" charset="0"/>
              </a:rPr>
              <a:t> mynde </a:t>
            </a:r>
            <a:r>
              <a:rPr lang="nb-NO" sz="2400" dirty="0">
                <a:latin typeface="Open Sans" panose="020B0606030504020204" pitchFamily="34" charset="0"/>
                <a:ea typeface="Open Sans" panose="020B0606030504020204" pitchFamily="34" charset="0"/>
                <a:cs typeface="Open Sans" panose="020B0606030504020204" pitchFamily="34" charset="0"/>
              </a:rPr>
              <a:t>til å beslutte i forhold som gjeld koordineringa av </a:t>
            </a:r>
            <a:r>
              <a:rPr lang="nb-NO" sz="2400" dirty="0" err="1">
                <a:latin typeface="Open Sans" panose="020B0606030504020204" pitchFamily="34" charset="0"/>
                <a:ea typeface="Open Sans" panose="020B0606030504020204" pitchFamily="34" charset="0"/>
                <a:cs typeface="Open Sans" panose="020B0606030504020204" pitchFamily="34" charset="0"/>
              </a:rPr>
              <a:t>dei</a:t>
            </a:r>
            <a:r>
              <a:rPr lang="nb-NO" sz="2400" dirty="0">
                <a:latin typeface="Open Sans" panose="020B0606030504020204" pitchFamily="34" charset="0"/>
                <a:ea typeface="Open Sans" panose="020B0606030504020204" pitchFamily="34" charset="0"/>
                <a:cs typeface="Open Sans" panose="020B0606030504020204" pitchFamily="34" charset="0"/>
              </a:rPr>
              <a:t> kommunale </a:t>
            </a:r>
            <a:r>
              <a:rPr lang="nb-NO" sz="2400" dirty="0" err="1">
                <a:latin typeface="Open Sans" panose="020B0606030504020204" pitchFamily="34" charset="0"/>
                <a:ea typeface="Open Sans" panose="020B0606030504020204" pitchFamily="34" charset="0"/>
                <a:cs typeface="Open Sans" panose="020B0606030504020204" pitchFamily="34" charset="0"/>
              </a:rPr>
              <a:t>velferdstenestene</a:t>
            </a:r>
            <a:r>
              <a:rPr lang="nb-NO" sz="2400" dirty="0">
                <a:latin typeface="Open Sans" panose="020B0606030504020204" pitchFamily="34" charset="0"/>
                <a:ea typeface="Open Sans" panose="020B0606030504020204" pitchFamily="34" charset="0"/>
                <a:cs typeface="Open Sans" panose="020B0606030504020204" pitchFamily="34" charset="0"/>
              </a:rPr>
              <a:t> til barnet, ungdommen og familien.  </a:t>
            </a:r>
          </a:p>
          <a:p>
            <a:pPr lvl="1"/>
            <a:endParaRPr lang="nb-NO" sz="2400" dirty="0">
              <a:latin typeface="Open Sans" panose="020B0606030504020204" pitchFamily="34" charset="0"/>
              <a:ea typeface="Open Sans" panose="020B0606030504020204" pitchFamily="34" charset="0"/>
              <a:cs typeface="Open Sans" panose="020B0606030504020204" pitchFamily="34" charset="0"/>
            </a:endParaRPr>
          </a:p>
          <a:p>
            <a:pPr marL="800100" lvl="1" indent="-342900">
              <a:buFont typeface="Arial" panose="020B0604020202020204" pitchFamily="34" charset="0"/>
              <a:buChar char="•"/>
            </a:pPr>
            <a:r>
              <a:rPr lang="nb-NO" sz="2400" dirty="0">
                <a:latin typeface="Open Sans" panose="020B0606030504020204" pitchFamily="34" charset="0"/>
                <a:ea typeface="Open Sans" panose="020B0606030504020204" pitchFamily="34" charset="0"/>
                <a:cs typeface="Open Sans" panose="020B0606030504020204" pitchFamily="34" charset="0"/>
              </a:rPr>
              <a:t>Kva for mynde barnekoordinator har, og korleis dette i praksis gjennomføres i den enkelte kommune, vil </a:t>
            </a:r>
            <a:r>
              <a:rPr lang="nb-NO" sz="2400" b="1" u="sng" dirty="0">
                <a:latin typeface="Open Sans" panose="020B0606030504020204" pitchFamily="34" charset="0"/>
                <a:ea typeface="Open Sans" panose="020B0606030504020204" pitchFamily="34" charset="0"/>
                <a:cs typeface="Open Sans" panose="020B0606030504020204" pitchFamily="34" charset="0"/>
              </a:rPr>
              <a:t>følge av delegeringsvedtak </a:t>
            </a:r>
            <a:r>
              <a:rPr lang="nb-NO" sz="2400" dirty="0">
                <a:latin typeface="Open Sans" panose="020B0606030504020204" pitchFamily="34" charset="0"/>
                <a:ea typeface="Open Sans" panose="020B0606030504020204" pitchFamily="34" charset="0"/>
                <a:cs typeface="Open Sans" panose="020B0606030504020204" pitchFamily="34" charset="0"/>
              </a:rPr>
              <a:t>som gjort </a:t>
            </a:r>
            <a:r>
              <a:rPr lang="nb-NO" sz="2400" dirty="0" err="1">
                <a:latin typeface="Open Sans" panose="020B0606030504020204" pitchFamily="34" charset="0"/>
                <a:ea typeface="Open Sans" panose="020B0606030504020204" pitchFamily="34" charset="0"/>
                <a:cs typeface="Open Sans" panose="020B0606030504020204" pitchFamily="34" charset="0"/>
              </a:rPr>
              <a:t>innanfor</a:t>
            </a:r>
            <a:r>
              <a:rPr lang="nb-NO" sz="2400" dirty="0">
                <a:latin typeface="Open Sans" panose="020B0606030504020204" pitchFamily="34" charset="0"/>
                <a:ea typeface="Open Sans" panose="020B0606030504020204" pitchFamily="34" charset="0"/>
                <a:cs typeface="Open Sans" panose="020B0606030504020204" pitchFamily="34" charset="0"/>
              </a:rPr>
              <a:t> kommunedirektørens rammer. </a:t>
            </a:r>
          </a:p>
          <a:p>
            <a:endParaRPr lang="nn-NO" dirty="0"/>
          </a:p>
        </p:txBody>
      </p:sp>
    </p:spTree>
    <p:extLst>
      <p:ext uri="{BB962C8B-B14F-4D97-AF65-F5344CB8AC3E}">
        <p14:creationId xmlns:p14="http://schemas.microsoft.com/office/powerpoint/2010/main" val="536442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0C8FF0D-8670-F287-3EE4-86ACCD406F54}"/>
              </a:ext>
            </a:extLst>
          </p:cNvPr>
          <p:cNvSpPr>
            <a:spLocks noGrp="1"/>
          </p:cNvSpPr>
          <p:nvPr>
            <p:ph type="title"/>
          </p:nvPr>
        </p:nvSpPr>
        <p:spPr>
          <a:xfrm>
            <a:off x="228600" y="228601"/>
            <a:ext cx="11811000" cy="2215991"/>
          </a:xfrm>
        </p:spPr>
        <p:txBody>
          <a:bodyPr/>
          <a:lstStyle/>
          <a:p>
            <a:r>
              <a:rPr lang="nb-NO" sz="3600" i="0" dirty="0">
                <a:solidFill>
                  <a:schemeClr val="accent1">
                    <a:lumMod val="40000"/>
                    <a:lumOff val="60000"/>
                  </a:schemeClr>
                </a:solidFill>
                <a:effectLst/>
                <a:latin typeface="Arial-BoldMT"/>
              </a:rPr>
              <a:t>Eksempel:</a:t>
            </a:r>
            <a:br>
              <a:rPr lang="nb-NO" sz="3600" i="0" dirty="0">
                <a:solidFill>
                  <a:schemeClr val="accent1">
                    <a:lumMod val="40000"/>
                    <a:lumOff val="60000"/>
                  </a:schemeClr>
                </a:solidFill>
                <a:effectLst/>
                <a:latin typeface="Arial-BoldMT"/>
              </a:rPr>
            </a:br>
            <a:r>
              <a:rPr lang="nb-NO" sz="3600" i="0" dirty="0">
                <a:solidFill>
                  <a:schemeClr val="accent1">
                    <a:lumMod val="40000"/>
                    <a:lumOff val="60000"/>
                  </a:schemeClr>
                </a:solidFill>
                <a:effectLst/>
                <a:latin typeface="Arial-BoldMT"/>
              </a:rPr>
              <a:t>Barnekoordinatorfunksjon – delegeringsvedtak og beskriving av mynde og </a:t>
            </a:r>
            <a:r>
              <a:rPr lang="nn-NO" sz="3600" i="0" dirty="0">
                <a:solidFill>
                  <a:schemeClr val="accent1">
                    <a:lumMod val="40000"/>
                    <a:lumOff val="60000"/>
                  </a:schemeClr>
                </a:solidFill>
                <a:effectLst/>
                <a:latin typeface="Arial-BoldMT"/>
              </a:rPr>
              <a:t>oppgåver</a:t>
            </a:r>
            <a:r>
              <a:rPr lang="nb-NO" sz="3600" i="0" dirty="0">
                <a:solidFill>
                  <a:schemeClr val="accent1">
                    <a:lumMod val="40000"/>
                    <a:lumOff val="60000"/>
                  </a:schemeClr>
                </a:solidFill>
                <a:effectLst/>
                <a:latin typeface="Arial-BoldMT"/>
              </a:rPr>
              <a:t/>
            </a:r>
            <a:br>
              <a:rPr lang="nb-NO" sz="3600" i="0" dirty="0">
                <a:solidFill>
                  <a:schemeClr val="accent1">
                    <a:lumMod val="40000"/>
                    <a:lumOff val="60000"/>
                  </a:schemeClr>
                </a:solidFill>
                <a:effectLst/>
                <a:latin typeface="Arial-BoldMT"/>
              </a:rPr>
            </a:br>
            <a:endParaRPr lang="nn-NO" dirty="0">
              <a:solidFill>
                <a:schemeClr val="accent1">
                  <a:lumMod val="40000"/>
                  <a:lumOff val="60000"/>
                </a:schemeClr>
              </a:solidFill>
            </a:endParaRPr>
          </a:p>
        </p:txBody>
      </p:sp>
      <p:sp>
        <p:nvSpPr>
          <p:cNvPr id="3" name="TekstSylinder 2">
            <a:extLst>
              <a:ext uri="{FF2B5EF4-FFF2-40B4-BE49-F238E27FC236}">
                <a16:creationId xmlns:a16="http://schemas.microsoft.com/office/drawing/2014/main" id="{45EFBC54-85B1-8322-9357-081D346D8506}"/>
              </a:ext>
            </a:extLst>
          </p:cNvPr>
          <p:cNvSpPr txBox="1"/>
          <p:nvPr/>
        </p:nvSpPr>
        <p:spPr>
          <a:xfrm>
            <a:off x="0" y="2057400"/>
            <a:ext cx="12268200" cy="4801314"/>
          </a:xfrm>
          <a:prstGeom prst="rect">
            <a:avLst/>
          </a:prstGeom>
          <a:noFill/>
        </p:spPr>
        <p:txBody>
          <a:bodyPr wrap="square" rtlCol="0">
            <a:spAutoFit/>
          </a:bodyPr>
          <a:lstStyle/>
          <a:p>
            <a:r>
              <a:rPr lang="nn-NO" sz="22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Delegeringsvedtak</a:t>
            </a:r>
            <a:endParaRPr lang="nn-NO" sz="22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r>
              <a:rPr lang="nn-NO" sz="22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Koordinerande eining ved ………….. gis mynde til å oppnevne barnekoordinator (jf. hol. § 7-3).</a:t>
            </a:r>
          </a:p>
          <a:p>
            <a:r>
              <a:rPr lang="nn-NO" sz="22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Dette betyr at ingen tenester kan fritakast frå å ivareta barnekoordinatorfunksjonen der koordinerande eining vurdera det som både hensiktsmessig og berekraftig.</a:t>
            </a:r>
            <a:r>
              <a:rPr lang="nn-NO" sz="2200" dirty="0">
                <a:latin typeface="Open Sans" panose="020B0606030504020204" pitchFamily="34" charset="0"/>
                <a:ea typeface="Open Sans" panose="020B0606030504020204" pitchFamily="34" charset="0"/>
                <a:cs typeface="Open Sans" panose="020B0606030504020204" pitchFamily="34" charset="0"/>
              </a:rPr>
              <a:t> </a:t>
            </a:r>
          </a:p>
          <a:p>
            <a:r>
              <a:rPr lang="nn-NO" sz="22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Barnekoordinators mynde</a:t>
            </a:r>
          </a:p>
          <a:p>
            <a:pPr marL="285750" indent="-285750">
              <a:buFont typeface="Arial" panose="020B0604020202020204" pitchFamily="34" charset="0"/>
              <a:buChar char="•"/>
            </a:pPr>
            <a:r>
              <a:rPr lang="nn-NO" sz="22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Vurdere kva som er forsvarleg samarbeid og koordinering rundt barnet med behov for barnekoordinator.</a:t>
            </a:r>
          </a:p>
          <a:p>
            <a:pPr marL="285750" indent="-285750">
              <a:buFont typeface="Arial" panose="020B0604020202020204" pitchFamily="34" charset="0"/>
              <a:buChar char="•"/>
            </a:pPr>
            <a:r>
              <a:rPr lang="nn-NO" sz="22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Pålegge velferdstenesta å samarbeide betre eller å koordinere det samla tenestetilbod betre, i tilfelle kor samarbeid og koordinering ikkje fungera/ er forsvarleg.</a:t>
            </a:r>
          </a:p>
          <a:p>
            <a:r>
              <a:rPr lang="nn-NO" sz="22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Mynd</a:t>
            </a:r>
            <a:r>
              <a:rPr lang="nn-NO" sz="2200" b="1" i="1" dirty="0">
                <a:solidFill>
                  <a:srgbClr val="000000"/>
                </a:solidFill>
                <a:latin typeface="Open Sans" panose="020B0606030504020204" pitchFamily="34" charset="0"/>
                <a:ea typeface="Open Sans" panose="020B0606030504020204" pitchFamily="34" charset="0"/>
                <a:cs typeface="Open Sans" panose="020B0606030504020204" pitchFamily="34" charset="0"/>
              </a:rPr>
              <a:t>a </a:t>
            </a:r>
            <a:r>
              <a:rPr lang="nn-NO" sz="2200" b="1" i="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omfattar ikkje å:</a:t>
            </a:r>
          </a:p>
          <a:p>
            <a:pPr marL="285750" indent="-285750">
              <a:buFont typeface="Arial" panose="020B0604020202020204" pitchFamily="34" charset="0"/>
              <a:buChar char="•"/>
            </a:pPr>
            <a:r>
              <a:rPr lang="nn-NO" sz="22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Ta slutningar om innhald i, og omfanget av, tenestene.</a:t>
            </a:r>
          </a:p>
          <a:p>
            <a:pPr marL="285750" indent="-285750">
              <a:buFont typeface="Arial" panose="020B0604020202020204" pitchFamily="34" charset="0"/>
              <a:buChar char="•"/>
            </a:pPr>
            <a:r>
              <a:rPr lang="nn-NO" sz="22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Overprøve faglege vurderingar føretatt av det enkelte helse-/fagpersonell, eller av den enkelte velferdsteneste.</a:t>
            </a:r>
            <a:r>
              <a:rPr lang="nn-NO" sz="2200" dirty="0">
                <a:latin typeface="Open Sans" panose="020B0606030504020204" pitchFamily="34" charset="0"/>
                <a:ea typeface="Open Sans" panose="020B0606030504020204" pitchFamily="34" charset="0"/>
                <a:cs typeface="Open Sans" panose="020B0606030504020204" pitchFamily="34" charset="0"/>
              </a:rPr>
              <a:t> </a:t>
            </a:r>
            <a:br>
              <a:rPr lang="nn-NO" sz="2200" dirty="0">
                <a:latin typeface="Open Sans" panose="020B0606030504020204" pitchFamily="34" charset="0"/>
                <a:ea typeface="Open Sans" panose="020B0606030504020204" pitchFamily="34" charset="0"/>
                <a:cs typeface="Open Sans" panose="020B0606030504020204" pitchFamily="34" charset="0"/>
              </a:rPr>
            </a:br>
            <a:r>
              <a:rPr lang="nn-NO" sz="1000" dirty="0">
                <a:latin typeface="Open Sans" panose="020B0606030504020204" pitchFamily="34" charset="0"/>
                <a:ea typeface="Open Sans" panose="020B0606030504020204" pitchFamily="34" charset="0"/>
                <a:cs typeface="Open Sans" panose="020B0606030504020204" pitchFamily="34" charset="0"/>
              </a:rPr>
              <a:t/>
            </a:r>
            <a:br>
              <a:rPr lang="nn-NO" sz="1000" dirty="0">
                <a:latin typeface="Open Sans" panose="020B0606030504020204" pitchFamily="34" charset="0"/>
                <a:ea typeface="Open Sans" panose="020B0606030504020204" pitchFamily="34" charset="0"/>
                <a:cs typeface="Open Sans" panose="020B0606030504020204" pitchFamily="34" charset="0"/>
              </a:rPr>
            </a:br>
            <a:endParaRPr lang="nn-NO" sz="10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62780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0C8FF0D-8670-F287-3EE4-86ACCD406F54}"/>
              </a:ext>
            </a:extLst>
          </p:cNvPr>
          <p:cNvSpPr>
            <a:spLocks noGrp="1"/>
          </p:cNvSpPr>
          <p:nvPr>
            <p:ph type="title"/>
          </p:nvPr>
        </p:nvSpPr>
        <p:spPr>
          <a:xfrm>
            <a:off x="152400" y="228601"/>
            <a:ext cx="11049000" cy="1752600"/>
          </a:xfrm>
        </p:spPr>
        <p:txBody>
          <a:bodyPr/>
          <a:lstStyle/>
          <a:p>
            <a:r>
              <a:rPr lang="nn-NO" dirty="0">
                <a:solidFill>
                  <a:schemeClr val="accent1">
                    <a:lumMod val="40000"/>
                    <a:lumOff val="60000"/>
                  </a:schemeClr>
                </a:solidFill>
              </a:rPr>
              <a:t>Forts. Eksempel:  </a:t>
            </a:r>
            <a:br>
              <a:rPr lang="nn-NO" dirty="0">
                <a:solidFill>
                  <a:schemeClr val="accent1">
                    <a:lumMod val="40000"/>
                    <a:lumOff val="60000"/>
                  </a:schemeClr>
                </a:solidFill>
              </a:rPr>
            </a:br>
            <a:r>
              <a:rPr lang="nb-NO" sz="3600" i="0" dirty="0">
                <a:solidFill>
                  <a:schemeClr val="accent1">
                    <a:lumMod val="40000"/>
                    <a:lumOff val="60000"/>
                  </a:schemeClr>
                </a:solidFill>
                <a:effectLst/>
                <a:latin typeface="Arial-BoldMT"/>
              </a:rPr>
              <a:t>Barnekoordinatorfunksjon – delegeringsvedtak og beskriving av mynde og </a:t>
            </a:r>
            <a:r>
              <a:rPr lang="nb-NO" sz="3600" i="0" dirty="0" err="1">
                <a:solidFill>
                  <a:schemeClr val="accent1">
                    <a:lumMod val="40000"/>
                    <a:lumOff val="60000"/>
                  </a:schemeClr>
                </a:solidFill>
                <a:effectLst/>
                <a:latin typeface="Arial-BoldMT"/>
              </a:rPr>
              <a:t>oppgåver</a:t>
            </a:r>
            <a:r>
              <a:rPr lang="nb-NO" sz="3600" i="0" dirty="0">
                <a:solidFill>
                  <a:schemeClr val="accent1">
                    <a:lumMod val="40000"/>
                    <a:lumOff val="60000"/>
                  </a:schemeClr>
                </a:solidFill>
                <a:effectLst/>
                <a:latin typeface="Arial-BoldMT"/>
              </a:rPr>
              <a:t/>
            </a:r>
            <a:br>
              <a:rPr lang="nb-NO" sz="3600" i="0" dirty="0">
                <a:solidFill>
                  <a:schemeClr val="accent1">
                    <a:lumMod val="40000"/>
                    <a:lumOff val="60000"/>
                  </a:schemeClr>
                </a:solidFill>
                <a:effectLst/>
                <a:latin typeface="Arial-BoldMT"/>
              </a:rPr>
            </a:br>
            <a:endParaRPr lang="nn-NO" dirty="0">
              <a:solidFill>
                <a:schemeClr val="accent1">
                  <a:lumMod val="40000"/>
                  <a:lumOff val="60000"/>
                </a:schemeClr>
              </a:solidFill>
            </a:endParaRPr>
          </a:p>
        </p:txBody>
      </p:sp>
      <p:sp>
        <p:nvSpPr>
          <p:cNvPr id="3" name="TekstSylinder 2">
            <a:extLst>
              <a:ext uri="{FF2B5EF4-FFF2-40B4-BE49-F238E27FC236}">
                <a16:creationId xmlns:a16="http://schemas.microsoft.com/office/drawing/2014/main" id="{45EFBC54-85B1-8322-9357-081D346D8506}"/>
              </a:ext>
            </a:extLst>
          </p:cNvPr>
          <p:cNvSpPr txBox="1"/>
          <p:nvPr/>
        </p:nvSpPr>
        <p:spPr>
          <a:xfrm>
            <a:off x="76200" y="1981201"/>
            <a:ext cx="12115800" cy="5170646"/>
          </a:xfrm>
          <a:prstGeom prst="rect">
            <a:avLst/>
          </a:prstGeom>
          <a:noFill/>
        </p:spPr>
        <p:txBody>
          <a:bodyPr wrap="square" rtlCol="0">
            <a:spAutoFit/>
          </a:bodyPr>
          <a:lstStyle/>
          <a:p>
            <a:r>
              <a:rPr lang="nn-NO" sz="2200" b="1" i="1" noProof="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Barnekoordinators oppgåver er å:</a:t>
            </a:r>
          </a:p>
          <a:p>
            <a:pPr marL="285750" indent="-285750">
              <a:buFont typeface="Arial" panose="020B0604020202020204" pitchFamily="34" charset="0"/>
              <a:buChar char="•"/>
            </a:pPr>
            <a:r>
              <a:rPr lang="nn-NO" sz="2200" b="0" i="0" noProof="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Koordinere det samla tenestetilbodet.</a:t>
            </a:r>
          </a:p>
          <a:p>
            <a:pPr marL="285750" indent="-285750">
              <a:buFont typeface="Arial" panose="020B0604020202020204" pitchFamily="34" charset="0"/>
              <a:buChar char="•"/>
            </a:pPr>
            <a:r>
              <a:rPr lang="nn-NO" sz="2200" b="0" i="0" noProof="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Ha oversikt over og bidra aktivt til å ivareta kommunens ansvar for nødvendig oppfølging og tilrettelegging for familien og barnet i form av tilbod om eller yting av helse- og omsorgstenester og andre velferdstenester.</a:t>
            </a:r>
          </a:p>
          <a:p>
            <a:pPr marL="285750" indent="-285750">
              <a:buFont typeface="Arial" panose="020B0604020202020204" pitchFamily="34" charset="0"/>
              <a:buChar char="•"/>
            </a:pPr>
            <a:r>
              <a:rPr lang="nn-NO" sz="2200" b="0" i="0" noProof="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Sørge for at familien og barnet får nødvendig og helheitleg rettleiing om andre velferdstenester og relevante pasient- og brukarorganisasjonar, at familien og barnet gis rettleiing i deira kontakt med desse, og at det vert formidla kontakt eller henvisning vidare til slike velferdstenester eller organisasjonar. </a:t>
            </a:r>
          </a:p>
          <a:p>
            <a:pPr marL="285750" indent="-285750">
              <a:buFont typeface="Arial" panose="020B0604020202020204" pitchFamily="34" charset="0"/>
              <a:buChar char="•"/>
            </a:pPr>
            <a:r>
              <a:rPr lang="nn-NO" sz="2200" noProof="1">
                <a:solidFill>
                  <a:srgbClr val="000000"/>
                </a:solidFill>
                <a:latin typeface="Open Sans" panose="020B0606030504020204" pitchFamily="34" charset="0"/>
                <a:ea typeface="Open Sans" panose="020B0606030504020204" pitchFamily="34" charset="0"/>
                <a:cs typeface="Open Sans" panose="020B0606030504020204" pitchFamily="34" charset="0"/>
              </a:rPr>
              <a:t>S</a:t>
            </a:r>
            <a:r>
              <a:rPr lang="nn-NO" sz="2200" b="0" i="0" noProof="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ørge for framdrift i arbeidet med individuell plan.</a:t>
            </a:r>
          </a:p>
          <a:p>
            <a:r>
              <a:rPr lang="nn-NO" sz="2200" b="1" i="1" noProof="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Varigheit og ny vurdering</a:t>
            </a:r>
          </a:p>
          <a:p>
            <a:r>
              <a:rPr lang="nn-NO" sz="2200" b="0" i="0" noProof="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Tilbod om barnekoordinator gis fram til fylte 18 år.</a:t>
            </a:r>
          </a:p>
          <a:p>
            <a:r>
              <a:rPr lang="nn-NO" sz="2200" b="0" i="0" noProof="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Koordinerande eining skal alltid gjere ein ny vurdering ved 17 år, med tanke på overgang til ordinær koordinatorordning og tilhørigheit i ein allereie sårbar fase.</a:t>
            </a:r>
            <a:r>
              <a:rPr lang="nn-NO" sz="2200" noProof="1">
                <a:latin typeface="Open Sans" panose="020B0606030504020204" pitchFamily="34" charset="0"/>
                <a:ea typeface="Open Sans" panose="020B0606030504020204" pitchFamily="34" charset="0"/>
                <a:cs typeface="Open Sans" panose="020B0606030504020204" pitchFamily="34" charset="0"/>
              </a:rPr>
              <a:t> </a:t>
            </a:r>
            <a:br>
              <a:rPr lang="nn-NO" sz="2200" noProof="1">
                <a:latin typeface="Open Sans" panose="020B0606030504020204" pitchFamily="34" charset="0"/>
                <a:ea typeface="Open Sans" panose="020B0606030504020204" pitchFamily="34" charset="0"/>
                <a:cs typeface="Open Sans" panose="020B0606030504020204" pitchFamily="34" charset="0"/>
              </a:rPr>
            </a:br>
            <a:endParaRPr lang="nn-NO" sz="2200" noProof="1">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396657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978026902FBD64183C3A2F4883607AC" ma:contentTypeVersion="18" ma:contentTypeDescription="Opprett et nytt dokument." ma:contentTypeScope="" ma:versionID="02c31f57c9c05173229d64b66bfd55c9">
  <xsd:schema xmlns:xsd="http://www.w3.org/2001/XMLSchema" xmlns:xs="http://www.w3.org/2001/XMLSchema" xmlns:p="http://schemas.microsoft.com/office/2006/metadata/properties" xmlns:ns3="c5551236-3053-44ea-ae51-537c3ccc8073" xmlns:ns4="feec76e3-47a0-4fa0-85a8-b50e883fd0a6" targetNamespace="http://schemas.microsoft.com/office/2006/metadata/properties" ma:root="true" ma:fieldsID="b872b705db2df053d5770e7f9d561e26" ns3:_="" ns4:_="">
    <xsd:import namespace="c5551236-3053-44ea-ae51-537c3ccc8073"/>
    <xsd:import namespace="feec76e3-47a0-4fa0-85a8-b50e883fd0a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4:MediaServiceLocation"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551236-3053-44ea-ae51-537c3ccc8073"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internalName="SharedWithDetails" ma:readOnly="true">
      <xsd:simpleType>
        <xsd:restriction base="dms:Note">
          <xsd:maxLength value="255"/>
        </xsd:restriction>
      </xsd:simpleType>
    </xsd:element>
    <xsd:element name="SharingHintHash" ma:index="10" nillable="true" ma:displayName="Hash for deling av tips"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ec76e3-47a0-4fa0-85a8-b50e883fd0a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feec76e3-47a0-4fa0-85a8-b50e883fd0a6" xsi:nil="true"/>
  </documentManagement>
</p:properties>
</file>

<file path=customXml/itemProps1.xml><?xml version="1.0" encoding="utf-8"?>
<ds:datastoreItem xmlns:ds="http://schemas.openxmlformats.org/officeDocument/2006/customXml" ds:itemID="{9A9DA3FF-C226-4F19-8309-4EBB22D367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551236-3053-44ea-ae51-537c3ccc8073"/>
    <ds:schemaRef ds:uri="feec76e3-47a0-4fa0-85a8-b50e883fd0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84B50C-495B-45B8-8A68-7B10E8F65009}">
  <ds:schemaRefs>
    <ds:schemaRef ds:uri="http://schemas.microsoft.com/sharepoint/v3/contenttype/forms"/>
  </ds:schemaRefs>
</ds:datastoreItem>
</file>

<file path=customXml/itemProps3.xml><?xml version="1.0" encoding="utf-8"?>
<ds:datastoreItem xmlns:ds="http://schemas.openxmlformats.org/officeDocument/2006/customXml" ds:itemID="{01D8C5CC-BEC2-44F2-8FEA-A96B4A80D589}">
  <ds:schemaRefs>
    <ds:schemaRef ds:uri="http://schemas.microsoft.com/office/2006/metadata/properties"/>
    <ds:schemaRef ds:uri="http://purl.org/dc/terms/"/>
    <ds:schemaRef ds:uri="http://schemas.openxmlformats.org/package/2006/metadata/core-properties"/>
    <ds:schemaRef ds:uri="c5551236-3053-44ea-ae51-537c3ccc8073"/>
    <ds:schemaRef ds:uri="http://schemas.microsoft.com/office/2006/documentManagement/types"/>
    <ds:schemaRef ds:uri="http://schemas.microsoft.com/office/infopath/2007/PartnerControls"/>
    <ds:schemaRef ds:uri="http://purl.org/dc/elements/1.1/"/>
    <ds:schemaRef ds:uri="feec76e3-47a0-4fa0-85a8-b50e883fd0a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11284</TotalTime>
  <Words>3213</Words>
  <Application>Microsoft Office PowerPoint</Application>
  <PresentationFormat>Widescreen</PresentationFormat>
  <Paragraphs>211</Paragraphs>
  <Slides>6</Slides>
  <Notes>6</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6</vt:i4>
      </vt:variant>
    </vt:vector>
  </HeadingPairs>
  <TitlesOfParts>
    <vt:vector size="13" baseType="lpstr">
      <vt:lpstr>Arial</vt:lpstr>
      <vt:lpstr>Arial-BoldMT</vt:lpstr>
      <vt:lpstr>Calibri</vt:lpstr>
      <vt:lpstr>Open Sans</vt:lpstr>
      <vt:lpstr>Open Sans Light</vt:lpstr>
      <vt:lpstr>Wingdings</vt:lpstr>
      <vt:lpstr>Office Theme</vt:lpstr>
      <vt:lpstr>Barnekoordinatorfunksjonen Strategisamling barnas helsetenester, Molde 12.06.2024  Eli Mette Finnøy, seniorrådgivar SFMR </vt:lpstr>
      <vt:lpstr>Oppnevning av barnekoordinator  </vt:lpstr>
      <vt:lpstr>Forventningsavklaring til rollen overfor barnet, ungdommen, familien og samarbeidspartar</vt:lpstr>
      <vt:lpstr>Rollen som barnekoordinator</vt:lpstr>
      <vt:lpstr>Eksempel: Barnekoordinatorfunksjon – delegeringsvedtak og beskriving av mynde og oppgåver </vt:lpstr>
      <vt:lpstr>Forts. Eksempel:   Barnekoordinatorfunksjon – delegeringsvedtak og beskriving av mynde og oppgåver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Helgerud, Trine Lise Sviggum</dc:creator>
  <cp:lastModifiedBy>Kvisvik, Toril</cp:lastModifiedBy>
  <cp:revision>13</cp:revision>
  <cp:lastPrinted>2024-04-29T11:17:12Z</cp:lastPrinted>
  <dcterms:created xsi:type="dcterms:W3CDTF">2022-09-27T13:46:13Z</dcterms:created>
  <dcterms:modified xsi:type="dcterms:W3CDTF">2024-06-13T12:57:07Z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2021-10-27T00:00:00Z</vt:filetime>
  </property>
  <property fmtid="{D5CDD505-2E9C-101B-9397-08002B2CF9AE}" pid="3" name="Creator">
    <vt:lpwstr>Microsoft® PowerPoint® for Microsoft 365</vt:lpwstr>
  </property>
  <property fmtid="{D5CDD505-2E9C-101B-9397-08002B2CF9AE}" pid="4" name="LastSaved">
    <vt:filetime>2022-09-27T00:00:00Z</vt:filetime>
  </property>
  <property fmtid="{D5CDD505-2E9C-101B-9397-08002B2CF9AE}" pid="5" name="ContentTypeId">
    <vt:lpwstr>0x010100B978026902FBD64183C3A2F4883607AC</vt:lpwstr>
  </property>
</Properties>
</file>