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sldIdLst>
    <p:sldId id="256" r:id="rId5"/>
    <p:sldId id="272" r:id="rId6"/>
    <p:sldId id="279" r:id="rId7"/>
    <p:sldId id="275" r:id="rId8"/>
    <p:sldId id="273" r:id="rId9"/>
    <p:sldId id="265" r:id="rId10"/>
    <p:sldId id="286" r:id="rId11"/>
    <p:sldId id="285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F1713325-7DD4-4EB8-8ADD-6EFB5F2A8A2A}">
          <p14:sldIdLst>
            <p14:sldId id="256"/>
            <p14:sldId id="272"/>
            <p14:sldId id="279"/>
            <p14:sldId id="275"/>
            <p14:sldId id="273"/>
          </p14:sldIdLst>
        </p14:section>
        <p14:section name="Inndeling uten navn" id="{3140E49C-DA33-4CB8-8C68-2F0444B88000}">
          <p14:sldIdLst>
            <p14:sldId id="265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10"/>
    <p:restoredTop sz="94674"/>
  </p:normalViewPr>
  <p:slideViewPr>
    <p:cSldViewPr snapToGrid="0" snapToObjects="1">
      <p:cViewPr varScale="1">
        <p:scale>
          <a:sx n="89" d="100"/>
          <a:sy n="89" d="100"/>
        </p:scale>
        <p:origin x="8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82EE02C8-94DC-504A-9290-29BBC47635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15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15EB17B9-0771-0D4B-A7C0-DAB882EB11B1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FE13AB6A-FB76-5C40-8779-8CD9DBF70535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5A38543-F334-5141-BE07-549A4AA9DE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79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2688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05DC0F9C-C7F6-864A-B825-03A0E4386B96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D3855909-4CB5-7C4A-BBD1-322F3AAC3158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24ECAEA5-43DC-5F48-9908-ADA1B9F6D7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57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1E09AA-F784-7843-AF76-F1F5C10CA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941B3E-7B61-9942-971E-6A4275BB1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6C6C3EE-1C5E-2B43-AD4B-48A5DC018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6279E4-A95D-494F-B5C0-48C6AAEC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8BEA9F2-7015-1F45-85F0-950A233A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34AD8B-F318-F843-94DD-61BEBF35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6372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609725-4C45-974D-824E-69A85677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A63FF9E-5285-314A-8CF5-EEB89FFE0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0CE39C3-2AA4-5244-9A2D-DB3B64A15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D2AF465-F61C-4E4D-858F-514DDF4A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5394162-ECD8-7945-865B-7F1F64159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6562E3F-A4CE-2041-A55F-08EFD70FF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33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D42566-4768-9B46-AFF6-FF46A831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AC1D3E1-B9C2-784F-88E4-AEF167E24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A5C4AD-40E5-9149-ADE1-C81DB1F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0B98C6-809E-6948-BAF6-43E891F2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3A929C-DC22-F942-AD31-7CDFF0FF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8210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E658D50-C9C4-0E4E-BBDA-89F36C2E3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2CFF7A4-7E83-2E45-82EE-BFA61A279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208DC0-E74B-F748-AA00-FDB066BD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CAFE319-53F5-3147-8E69-370A523D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9782D-285F-2444-A54B-B7BB5BD5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178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C9FBA7-41E6-C943-9BCD-44F5EB46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52C6F6-7C7E-0545-8053-554FFB3D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19BF38-7C0E-D742-A608-838B84032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46AAD2-377D-CE4A-A78F-CC05DDAF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7291D6-3B57-4443-854E-B16C15C9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846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H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E153C832-2D45-9242-963F-DAE9C7CFED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50029"/>
          <a:stretch/>
        </p:blipFill>
        <p:spPr>
          <a:xfrm>
            <a:off x="7355400" y="2024221"/>
            <a:ext cx="4836600" cy="483377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3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50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Lite kor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7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Outlin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C331E2E6-91A3-6B4D-81C7-7604413B37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07" y="2031102"/>
            <a:ext cx="6068293" cy="606221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5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Kor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C9D6672D-8C6A-0C4F-88CF-81912731AD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65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91CDD4-CA52-7C4D-8F8A-3FE04929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131A3E-7895-8346-BF2B-D4D3FD170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ACC645-0435-484D-A09D-82C747BFB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36B6A6-D833-794B-8729-5D07699C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FAF9AB-8DF9-CB4C-A8B4-1B435AA1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A93593C-2DE9-7D4C-91D3-9E1788F3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0243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AB9C3-8B30-D644-AE02-1F73A66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E9DE39-9DCC-2A48-B512-D62634DC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508B2E-D5F0-424B-84A7-34DAF2142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FD1AAA-F6C1-3E43-AFD6-290143817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2A292EE-25A9-2B47-98B0-F650206E4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A44997F-0D0E-5845-B7B6-09C32376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B919485-2E05-C648-83E6-5BCB37E5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2400F27-A523-4D49-B3FC-A0D1B4D4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487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606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8647BA5-F06A-5B43-8698-E775507E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EB8629-6545-D646-B891-0A3E1F73A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5B4DF2-A0F8-884E-8DBE-7712307E7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89519" y="6398554"/>
            <a:ext cx="1084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9F13E-7433-AD44-943B-226CAB9E3968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B7D5AD-47C6-DB46-AAD0-77F1DAC4F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2908" y="6398554"/>
            <a:ext cx="3318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3EAFA3-513F-8C48-BD2F-0A1A89FB5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4589" y="6398554"/>
            <a:ext cx="578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34695DCA-5B5F-BF40-B86F-07FE2608D712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B372F43A-4749-7645-AEEC-2D18E5808714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276AF080-B774-114D-B737-B407AAFF18F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14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76" r:id="rId3"/>
    <p:sldLayoutId id="2147483677" r:id="rId4"/>
    <p:sldLayoutId id="2147483665" r:id="rId5"/>
    <p:sldLayoutId id="2147483678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311932-E3CC-1340-883B-F1A631B02B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Samarbeidsmøte mellom kommunene i Møre og Romsdal og HMR - covid-19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2566960-F4E5-9B4D-8874-59FC546A2A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Smittevernoverlege Jørn-Åge Longva</a:t>
            </a:r>
          </a:p>
          <a:p>
            <a:r>
              <a:rPr lang="nb-NO" dirty="0" smtClean="0"/>
              <a:t>HMR</a:t>
            </a:r>
          </a:p>
          <a:p>
            <a:r>
              <a:rPr lang="nb-NO" dirty="0" smtClean="0"/>
              <a:t>240820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019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Status 240820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674115"/>
              </p:ext>
            </p:extLst>
          </p:nvPr>
        </p:nvGraphicFramePr>
        <p:xfrm>
          <a:off x="907909" y="1463448"/>
          <a:ext cx="9831807" cy="4420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6369">
                  <a:extLst>
                    <a:ext uri="{9D8B030D-6E8A-4147-A177-3AD203B41FA5}">
                      <a16:colId xmlns:a16="http://schemas.microsoft.com/office/drawing/2014/main" val="2448417744"/>
                    </a:ext>
                  </a:extLst>
                </a:gridCol>
                <a:gridCol w="1361273">
                  <a:extLst>
                    <a:ext uri="{9D8B030D-6E8A-4147-A177-3AD203B41FA5}">
                      <a16:colId xmlns:a16="http://schemas.microsoft.com/office/drawing/2014/main" val="4085036423"/>
                    </a:ext>
                  </a:extLst>
                </a:gridCol>
                <a:gridCol w="1552902">
                  <a:extLst>
                    <a:ext uri="{9D8B030D-6E8A-4147-A177-3AD203B41FA5}">
                      <a16:colId xmlns:a16="http://schemas.microsoft.com/office/drawing/2014/main" val="1858610587"/>
                    </a:ext>
                  </a:extLst>
                </a:gridCol>
                <a:gridCol w="1394982">
                  <a:extLst>
                    <a:ext uri="{9D8B030D-6E8A-4147-A177-3AD203B41FA5}">
                      <a16:colId xmlns:a16="http://schemas.microsoft.com/office/drawing/2014/main" val="1055788348"/>
                    </a:ext>
                  </a:extLst>
                </a:gridCol>
                <a:gridCol w="1472570">
                  <a:extLst>
                    <a:ext uri="{9D8B030D-6E8A-4147-A177-3AD203B41FA5}">
                      <a16:colId xmlns:a16="http://schemas.microsoft.com/office/drawing/2014/main" val="1814572919"/>
                    </a:ext>
                  </a:extLst>
                </a:gridCol>
                <a:gridCol w="1503711">
                  <a:extLst>
                    <a:ext uri="{9D8B030D-6E8A-4147-A177-3AD203B41FA5}">
                      <a16:colId xmlns:a16="http://schemas.microsoft.com/office/drawing/2014/main" val="3015331797"/>
                    </a:ext>
                  </a:extLst>
                </a:gridCol>
              </a:tblGrid>
              <a:tr h="1105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Innlagt </a:t>
                      </a:r>
                      <a:r>
                        <a:rPr lang="nb-NO" sz="2000" dirty="0" smtClean="0">
                          <a:effectLst/>
                        </a:rPr>
                        <a:t>sjukehus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Intensiv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</a:rPr>
                        <a:t>Tal testa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</a:rPr>
                        <a:t>Tal</a:t>
                      </a:r>
                      <a:endParaRPr lang="nb-NO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Covid-19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Døde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5570602"/>
                  </a:ext>
                </a:extLst>
              </a:tr>
              <a:tr h="552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Norge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 smtClean="0"/>
                        <a:t>601569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 smtClean="0">
                          <a:effectLst/>
                        </a:rPr>
                        <a:t>10197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264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0304009"/>
                  </a:ext>
                </a:extLst>
              </a:tr>
              <a:tr h="552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Møre og Romsdal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34600</a:t>
                      </a:r>
                      <a:endParaRPr lang="nb-NO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nb-NO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0395232"/>
                  </a:ext>
                </a:extLst>
              </a:tr>
              <a:tr h="552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Kristiansund</a:t>
                      </a:r>
                      <a:endParaRPr lang="nb-N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 </a:t>
                      </a:r>
                      <a:endParaRPr lang="nb-N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5851742"/>
                  </a:ext>
                </a:extLst>
              </a:tr>
              <a:tr h="552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Molde</a:t>
                      </a:r>
                      <a:endParaRPr lang="nb-N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 </a:t>
                      </a:r>
                      <a:endParaRPr lang="nb-N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3267977"/>
                  </a:ext>
                </a:extLst>
              </a:tr>
              <a:tr h="552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Volda</a:t>
                      </a:r>
                      <a:endParaRPr lang="nb-N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 </a:t>
                      </a:r>
                      <a:endParaRPr lang="nb-N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 </a:t>
                      </a:r>
                      <a:endParaRPr lang="nb-N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087209"/>
                  </a:ext>
                </a:extLst>
              </a:tr>
              <a:tr h="552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Ålesund</a:t>
                      </a:r>
                      <a:endParaRPr lang="nb-N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 </a:t>
                      </a:r>
                      <a:endParaRPr lang="nb-N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 </a:t>
                      </a:r>
                      <a:endParaRPr lang="nb-NO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6142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7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4283" y="943615"/>
            <a:ext cx="5811522" cy="5170314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29" y="618565"/>
            <a:ext cx="5507531" cy="5321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5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Smittesituasjonen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 </a:t>
            </a:r>
            <a:r>
              <a:rPr lang="nb-NO" dirty="0" err="1" smtClean="0"/>
              <a:t>no</a:t>
            </a:r>
            <a:r>
              <a:rPr lang="nb-NO" dirty="0" smtClean="0"/>
              <a:t> 0,77 </a:t>
            </a:r>
            <a:r>
              <a:rPr lang="nb-NO" dirty="0" err="1" smtClean="0"/>
              <a:t>frå</a:t>
            </a:r>
            <a:r>
              <a:rPr lang="nb-NO" dirty="0" smtClean="0"/>
              <a:t> første juli til og med veke 33</a:t>
            </a:r>
          </a:p>
          <a:p>
            <a:r>
              <a:rPr lang="nb-NO" dirty="0" smtClean="0"/>
              <a:t>Blir oppdatert i kvar </a:t>
            </a:r>
            <a:r>
              <a:rPr lang="nb-NO" dirty="0" err="1" smtClean="0"/>
              <a:t>vekesrapport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FHI (neste 26.8.)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2861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Overordna oppdrag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12694" y="1493930"/>
            <a:ext cx="10515600" cy="4826187"/>
          </a:xfrm>
        </p:spPr>
        <p:txBody>
          <a:bodyPr>
            <a:normAutofit fontScale="92500" lnSpcReduction="20000"/>
          </a:bodyPr>
          <a:lstStyle/>
          <a:p>
            <a:r>
              <a:rPr lang="nb-NO" dirty="0" smtClean="0"/>
              <a:t>Planlegg for RE 1,3 (78 intensivplasser og 231 plasser samla med </a:t>
            </a:r>
            <a:r>
              <a:rPr lang="nb-NO" dirty="0" err="1" smtClean="0"/>
              <a:t>kohorteiningar</a:t>
            </a:r>
            <a:r>
              <a:rPr lang="nb-NO" dirty="0" smtClean="0"/>
              <a:t>)</a:t>
            </a:r>
          </a:p>
          <a:p>
            <a:pPr lvl="1"/>
            <a:r>
              <a:rPr lang="nb-NO" dirty="0" smtClean="0"/>
              <a:t>Gjennomført: Har planer, men mangler </a:t>
            </a:r>
            <a:r>
              <a:rPr lang="nb-NO" dirty="0" err="1" smtClean="0"/>
              <a:t>ein</a:t>
            </a:r>
            <a:r>
              <a:rPr lang="nb-NO" dirty="0" smtClean="0"/>
              <a:t> del utstyr og mindre </a:t>
            </a:r>
            <a:r>
              <a:rPr lang="nb-NO" dirty="0" err="1" smtClean="0"/>
              <a:t>ombyggingar</a:t>
            </a:r>
            <a:r>
              <a:rPr lang="nb-NO" dirty="0" smtClean="0"/>
              <a:t>. </a:t>
            </a:r>
          </a:p>
          <a:p>
            <a:pPr lvl="1"/>
            <a:r>
              <a:rPr lang="nb-NO" b="1" dirty="0" smtClean="0"/>
              <a:t>Fornya fokus Dep: HE oppdaterte forrige veke/regional oppdatering</a:t>
            </a:r>
          </a:p>
          <a:p>
            <a:r>
              <a:rPr lang="nb-NO" dirty="0" smtClean="0"/>
              <a:t>Planlegg for RE 1,13</a:t>
            </a:r>
          </a:p>
          <a:p>
            <a:pPr lvl="1"/>
            <a:r>
              <a:rPr lang="nb-NO" dirty="0" smtClean="0"/>
              <a:t>Gjennomført: tilsvarer ca 20-30 innlagt og ca 6-12 på intensiv</a:t>
            </a:r>
          </a:p>
          <a:p>
            <a:r>
              <a:rPr lang="nb-NO" b="1" dirty="0" smtClean="0"/>
              <a:t>Planlegg for full drift</a:t>
            </a:r>
          </a:p>
          <a:p>
            <a:pPr lvl="1"/>
            <a:r>
              <a:rPr lang="nb-NO" b="1" dirty="0" smtClean="0"/>
              <a:t>Forventa inntekter i samsvar med plan </a:t>
            </a:r>
            <a:r>
              <a:rPr lang="nb-NO" b="1" dirty="0" err="1" smtClean="0"/>
              <a:t>fom</a:t>
            </a:r>
            <a:r>
              <a:rPr lang="nb-NO" b="1" dirty="0" smtClean="0"/>
              <a:t> juni 2020 av Departementet (kompensert for mars-mai)</a:t>
            </a:r>
          </a:p>
          <a:p>
            <a:pPr lvl="1"/>
            <a:r>
              <a:rPr lang="nb-NO" dirty="0" smtClean="0"/>
              <a:t>Arbeider med planer for å redusere ventelistene: </a:t>
            </a:r>
            <a:r>
              <a:rPr lang="nb-NO" b="1" dirty="0" smtClean="0"/>
              <a:t>styret venter videre sterkt fokus på dette</a:t>
            </a:r>
          </a:p>
          <a:p>
            <a:r>
              <a:rPr lang="nb-NO" dirty="0" smtClean="0"/>
              <a:t>Planlegg for testing 5%/1,5% av befolkinga</a:t>
            </a:r>
          </a:p>
          <a:p>
            <a:pPr lvl="1"/>
            <a:r>
              <a:rPr lang="nb-NO" dirty="0" smtClean="0"/>
              <a:t>Planlagt gjennom innkjøp utstyr og styrka bemanning</a:t>
            </a:r>
          </a:p>
          <a:p>
            <a:pPr lvl="1"/>
            <a:r>
              <a:rPr lang="nb-NO" b="1" dirty="0" smtClean="0"/>
              <a:t>Foreløpig ikke tilgang på testreagens </a:t>
            </a:r>
            <a:r>
              <a:rPr lang="nb-NO" b="1" dirty="0" err="1" smtClean="0"/>
              <a:t>point</a:t>
            </a:r>
            <a:r>
              <a:rPr lang="nb-NO" b="1" dirty="0" smtClean="0"/>
              <a:t> of </a:t>
            </a:r>
            <a:r>
              <a:rPr lang="nb-NO" b="1" dirty="0" err="1" smtClean="0"/>
              <a:t>care</a:t>
            </a:r>
            <a:r>
              <a:rPr lang="nb-NO" b="1" dirty="0" smtClean="0"/>
              <a:t> før seinhaust?</a:t>
            </a: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2677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Gjeldande</a:t>
            </a:r>
            <a:r>
              <a:rPr lang="nb-NO" dirty="0" smtClean="0"/>
              <a:t> nasjonale rammer 240820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 smtClean="0"/>
              <a:t>Adgangskontroll </a:t>
            </a:r>
            <a:r>
              <a:rPr lang="nb-NO" dirty="0" err="1" smtClean="0"/>
              <a:t>helseinstitusjonar</a:t>
            </a:r>
            <a:r>
              <a:rPr lang="nb-NO" dirty="0" smtClean="0"/>
              <a:t> (gjeld framleis)</a:t>
            </a:r>
          </a:p>
          <a:p>
            <a:r>
              <a:rPr lang="nb-NO" dirty="0" err="1" smtClean="0"/>
              <a:t>Besøksrestriksjonar</a:t>
            </a:r>
            <a:r>
              <a:rPr lang="nb-NO" dirty="0" smtClean="0"/>
              <a:t> sjukehus og pasientrom (gjeld framleis)</a:t>
            </a:r>
          </a:p>
          <a:p>
            <a:pPr lvl="1"/>
            <a:r>
              <a:rPr lang="nb-NO" dirty="0" smtClean="0"/>
              <a:t>Skal normalisere drift besøk, men framleis besøksprotokoll sengerom mm</a:t>
            </a:r>
          </a:p>
          <a:p>
            <a:r>
              <a:rPr lang="nb-NO" dirty="0" smtClean="0"/>
              <a:t>Maks grense </a:t>
            </a:r>
            <a:r>
              <a:rPr lang="nb-NO" dirty="0" err="1" smtClean="0"/>
              <a:t>samlingar</a:t>
            </a:r>
            <a:r>
              <a:rPr lang="nb-NO" dirty="0" smtClean="0"/>
              <a:t> inne/ute 200 personar </a:t>
            </a:r>
            <a:r>
              <a:rPr lang="nb-NO" dirty="0" err="1" smtClean="0"/>
              <a:t>ansvarleg</a:t>
            </a:r>
            <a:r>
              <a:rPr lang="nb-NO" dirty="0" smtClean="0"/>
              <a:t> arrangør og 20 ved private arrangement – r</a:t>
            </a:r>
            <a:r>
              <a:rPr lang="nn-NO" dirty="0" err="1" smtClean="0"/>
              <a:t>evurderast</a:t>
            </a:r>
            <a:r>
              <a:rPr lang="nn-NO" dirty="0" smtClean="0"/>
              <a:t> HMR </a:t>
            </a:r>
            <a:r>
              <a:rPr lang="nn-NO" dirty="0"/>
              <a:t>innan 100920</a:t>
            </a:r>
            <a:endParaRPr lang="nb-NO" dirty="0" smtClean="0"/>
          </a:p>
          <a:p>
            <a:r>
              <a:rPr lang="nb-NO" dirty="0" smtClean="0"/>
              <a:t>Internt endret til avstand 1 m pasientgrupper og ansatte - </a:t>
            </a:r>
            <a:r>
              <a:rPr lang="nb-NO" dirty="0"/>
              <a:t>2 meter </a:t>
            </a:r>
            <a:r>
              <a:rPr lang="nb-NO" dirty="0" err="1"/>
              <a:t>særlege</a:t>
            </a:r>
            <a:r>
              <a:rPr lang="nb-NO" dirty="0"/>
              <a:t> høve</a:t>
            </a:r>
            <a:r>
              <a:rPr lang="nb-NO" b="1" dirty="0"/>
              <a:t> </a:t>
            </a:r>
            <a:endParaRPr lang="nb-NO" b="1" dirty="0" smtClean="0"/>
          </a:p>
          <a:p>
            <a:r>
              <a:rPr lang="nb-NO" dirty="0" err="1" smtClean="0"/>
              <a:t>Reiserestriksjonar</a:t>
            </a:r>
            <a:r>
              <a:rPr lang="nb-NO" dirty="0" smtClean="0"/>
              <a:t> fritid/</a:t>
            </a:r>
            <a:r>
              <a:rPr lang="nb-NO" dirty="0" err="1" smtClean="0"/>
              <a:t>teneste</a:t>
            </a:r>
            <a:r>
              <a:rPr lang="nb-NO" dirty="0" smtClean="0"/>
              <a:t>: skal unngå reiser som ikkje er strengt nødvendig til utland</a:t>
            </a:r>
          </a:p>
          <a:p>
            <a:r>
              <a:rPr lang="nb-NO" dirty="0" smtClean="0"/>
              <a:t>Karantene for ansatte etter reise utland: 10 dager – gule/røde land</a:t>
            </a:r>
          </a:p>
          <a:p>
            <a:pPr lvl="1"/>
            <a:r>
              <a:rPr lang="nb-NO" dirty="0" smtClean="0"/>
              <a:t>Vi kan oppheve dette for arbeidssituasjonen, men ikkje for fritida!</a:t>
            </a:r>
          </a:p>
          <a:p>
            <a:pPr lvl="1"/>
            <a:r>
              <a:rPr lang="nb-NO" dirty="0" smtClean="0"/>
              <a:t>Prosedyre for ansatte fra utenlandsreise – testes før start, bruke munnbind til 10 dager etter hjemkomst, ny test dag 6-8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74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Testing av ansatte HMR</a:t>
            </a:r>
          </a:p>
          <a:p>
            <a:pPr lvl="1"/>
            <a:r>
              <a:rPr lang="nb-NO" dirty="0" smtClean="0"/>
              <a:t>Ønske om i større grad felles løsning for alle sykehusene</a:t>
            </a:r>
          </a:p>
          <a:p>
            <a:pPr lvl="1"/>
            <a:r>
              <a:rPr lang="nb-NO" dirty="0" smtClean="0"/>
              <a:t>Booke time via felles </a:t>
            </a:r>
            <a:r>
              <a:rPr lang="nb-NO" dirty="0" err="1" smtClean="0"/>
              <a:t>telefonnr</a:t>
            </a:r>
            <a:endParaRPr lang="nb-NO" dirty="0" smtClean="0"/>
          </a:p>
          <a:p>
            <a:pPr lvl="1"/>
            <a:r>
              <a:rPr lang="nb-NO" dirty="0" smtClean="0"/>
              <a:t>Oppstart i Molde p.t. i regi BHT</a:t>
            </a:r>
          </a:p>
          <a:p>
            <a:pPr lvl="1"/>
            <a:r>
              <a:rPr lang="nb-NO" dirty="0" smtClean="0"/>
              <a:t>Andre tre sykehus fortsetter med sine rutiner – fungerer godt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4675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e 1" descr="cid:image001.png@01D678A9.559A25A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96" y="593527"/>
            <a:ext cx="11564470" cy="44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3335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HMN">
      <a:dk1>
        <a:srgbClr val="000000"/>
      </a:dk1>
      <a:lt1>
        <a:srgbClr val="FFFFFF"/>
      </a:lt1>
      <a:dk2>
        <a:srgbClr val="003283"/>
      </a:dk2>
      <a:lt2>
        <a:srgbClr val="E8F0FA"/>
      </a:lt2>
      <a:accent1>
        <a:srgbClr val="81A9E1"/>
      </a:accent1>
      <a:accent2>
        <a:srgbClr val="BD0C2E"/>
      </a:accent2>
      <a:accent3>
        <a:srgbClr val="E3A610"/>
      </a:accent3>
      <a:accent4>
        <a:srgbClr val="5C3228"/>
      </a:accent4>
      <a:accent5>
        <a:srgbClr val="6B9B3A"/>
      </a:accent5>
      <a:accent6>
        <a:srgbClr val="8D6959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SE MØRE OG ROMSDAL" id="{FD407EEB-8D0A-824D-AF99-8EFEEBACBBE9}" vid="{96933F0D-F111-B84D-991E-8274539D952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B34C8F05B41D48AAEFEFC577FE0F14" ma:contentTypeVersion="23" ma:contentTypeDescription="Opprett et nytt dokument." ma:contentTypeScope="" ma:versionID="d75d326f0de67eef4567bc62bd61c764">
  <xsd:schema xmlns:xsd="http://www.w3.org/2001/XMLSchema" xmlns:xs="http://www.w3.org/2001/XMLSchema" xmlns:p="http://schemas.microsoft.com/office/2006/metadata/properties" xmlns:ns1="http://schemas.microsoft.com/sharepoint/v3" xmlns:ns2="12780d3b-d4ae-4143-bb65-a95475b83662" targetNamespace="http://schemas.microsoft.com/office/2006/metadata/properties" ma:root="true" ma:fieldsID="1cbcde35f4dbfc1817f89f87e07082a3" ns1:_="" ns2:_="">
    <xsd:import namespace="http://schemas.microsoft.com/sharepoint/v3"/>
    <xsd:import namespace="12780d3b-d4ae-4143-bb65-a95475b8366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780d3b-d4ae-4143-bb65-a95475b8366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7d45f2b7-b0ce-49c3-b7e2-45f18d8cd76b}" ma:internalName="TaxCatchAll" ma:showField="CatchAllData" ma:web="12780d3b-d4ae-4143-bb65-a95475b836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7d45f2b7-b0ce-49c3-b7e2-45f18d8cd76b}" ma:internalName="TaxCatchAllLabel" ma:readOnly="true" ma:showField="CatchAllDataLabel" ma:web="12780d3b-d4ae-4143-bb65-a95475b836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TaxKeywordTaxHTField xmlns="12780d3b-d4ae-4143-bb65-a95475b83662">
      <Terms xmlns="http://schemas.microsoft.com/office/infopath/2007/PartnerControls"/>
    </TaxKeywordTaxHTField>
    <TaxCatchAll xmlns="12780d3b-d4ae-4143-bb65-a95475b83662"/>
    <PublishingExpirationDate xmlns="http://schemas.microsoft.com/sharepoint/v3" xsi:nil="true"/>
    <PublishingStartDate xmlns="http://schemas.microsoft.com/sharepoint/v3" xsi:nil="true"/>
    <FNSPRollUpIngress xmlns="12780d3b-d4ae-4143-bb65-a95475b8366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4CE15C-E4F8-4869-8AAA-6910CFDAD249}"/>
</file>

<file path=customXml/itemProps2.xml><?xml version="1.0" encoding="utf-8"?>
<ds:datastoreItem xmlns:ds="http://schemas.openxmlformats.org/officeDocument/2006/customXml" ds:itemID="{6DF39322-6F22-4CFE-97E0-9BDB5B230194}"/>
</file>

<file path=customXml/itemProps3.xml><?xml version="1.0" encoding="utf-8"?>
<ds:datastoreItem xmlns:ds="http://schemas.openxmlformats.org/officeDocument/2006/customXml" ds:itemID="{36AD8804-D8E0-4D32-82E4-202AF9600B4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2664</TotalTime>
  <Words>361</Words>
  <Application>Microsoft Office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1_Office-tema</vt:lpstr>
      <vt:lpstr>Samarbeidsmøte mellom kommunene i Møre og Romsdal og HMR - covid-19</vt:lpstr>
      <vt:lpstr>Status 240820</vt:lpstr>
      <vt:lpstr>PowerPoint-presentasjon</vt:lpstr>
      <vt:lpstr>Smittesituasjonen</vt:lpstr>
      <vt:lpstr>Overordna oppdrag</vt:lpstr>
      <vt:lpstr>Gjeldande nasjonale rammer 240820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Stian Berger</dc:creator>
  <cp:keywords/>
  <cp:lastModifiedBy>Mongstad, Audny</cp:lastModifiedBy>
  <cp:revision>116</cp:revision>
  <dcterms:created xsi:type="dcterms:W3CDTF">2018-02-12T14:31:41Z</dcterms:created>
  <dcterms:modified xsi:type="dcterms:W3CDTF">2020-08-24T13:06:05Z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0x01010086B34C8F05B41D48AAEFEFC577FE0F14</vt:lpwstr>
  </property>
  <property fmtid="{D5CDD505-2E9C-101B-9397-08002B2CF9AE}" pid="3" name="TaxKeyword">
    <vt:lpwstr/>
  </property>
</Properties>
</file>