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2" r:id="rId6"/>
    <p:sldId id="279" r:id="rId7"/>
    <p:sldId id="275" r:id="rId8"/>
    <p:sldId id="273" r:id="rId9"/>
    <p:sldId id="265" r:id="rId10"/>
    <p:sldId id="286" r:id="rId11"/>
    <p:sldId id="285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F1713325-7DD4-4EB8-8ADD-6EFB5F2A8A2A}">
          <p14:sldIdLst>
            <p14:sldId id="256"/>
            <p14:sldId id="272"/>
            <p14:sldId id="279"/>
            <p14:sldId id="275"/>
            <p14:sldId id="273"/>
          </p14:sldIdLst>
        </p14:section>
        <p14:section name="Inndeling uten navn" id="{3140E49C-DA33-4CB8-8C68-2F0444B88000}">
          <p14:sldIdLst>
            <p14:sldId id="265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10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Samarbeidsmøte mellom kommunene i Møre og Romsdal og HMR - covid-19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Smittevernoverlege Jørn-Åge Longva</a:t>
            </a:r>
          </a:p>
          <a:p>
            <a:r>
              <a:rPr lang="nb-NO" dirty="0" smtClean="0"/>
              <a:t>HMR</a:t>
            </a:r>
          </a:p>
          <a:p>
            <a:r>
              <a:rPr lang="nb-NO" dirty="0" smtClean="0"/>
              <a:t>240820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240820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674115"/>
              </p:ext>
            </p:extLst>
          </p:nvPr>
        </p:nvGraphicFramePr>
        <p:xfrm>
          <a:off x="907909" y="1463448"/>
          <a:ext cx="9831807" cy="4420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6369">
                  <a:extLst>
                    <a:ext uri="{9D8B030D-6E8A-4147-A177-3AD203B41FA5}">
                      <a16:colId xmlns:a16="http://schemas.microsoft.com/office/drawing/2014/main" val="2448417744"/>
                    </a:ext>
                  </a:extLst>
                </a:gridCol>
                <a:gridCol w="1361273">
                  <a:extLst>
                    <a:ext uri="{9D8B030D-6E8A-4147-A177-3AD203B41FA5}">
                      <a16:colId xmlns:a16="http://schemas.microsoft.com/office/drawing/2014/main" val="4085036423"/>
                    </a:ext>
                  </a:extLst>
                </a:gridCol>
                <a:gridCol w="1552902">
                  <a:extLst>
                    <a:ext uri="{9D8B030D-6E8A-4147-A177-3AD203B41FA5}">
                      <a16:colId xmlns:a16="http://schemas.microsoft.com/office/drawing/2014/main" val="1858610587"/>
                    </a:ext>
                  </a:extLst>
                </a:gridCol>
                <a:gridCol w="1394982">
                  <a:extLst>
                    <a:ext uri="{9D8B030D-6E8A-4147-A177-3AD203B41FA5}">
                      <a16:colId xmlns:a16="http://schemas.microsoft.com/office/drawing/2014/main" val="1055788348"/>
                    </a:ext>
                  </a:extLst>
                </a:gridCol>
                <a:gridCol w="1472570">
                  <a:extLst>
                    <a:ext uri="{9D8B030D-6E8A-4147-A177-3AD203B41FA5}">
                      <a16:colId xmlns:a16="http://schemas.microsoft.com/office/drawing/2014/main" val="1814572919"/>
                    </a:ext>
                  </a:extLst>
                </a:gridCol>
                <a:gridCol w="1503711">
                  <a:extLst>
                    <a:ext uri="{9D8B030D-6E8A-4147-A177-3AD203B41FA5}">
                      <a16:colId xmlns:a16="http://schemas.microsoft.com/office/drawing/2014/main" val="3015331797"/>
                    </a:ext>
                  </a:extLst>
                </a:gridCol>
              </a:tblGrid>
              <a:tr h="1105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Innlagt </a:t>
                      </a:r>
                      <a:r>
                        <a:rPr lang="nb-NO" sz="2000" dirty="0" smtClean="0">
                          <a:effectLst/>
                        </a:rPr>
                        <a:t>sjukehus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Intensiv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Tal testa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Tal</a:t>
                      </a:r>
                      <a:endParaRPr lang="nb-NO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Covid-19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Døde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5570602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Norge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/>
                        <a:t>601569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</a:rPr>
                        <a:t>10197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264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304009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Møre og Romsdal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34600</a:t>
                      </a:r>
                      <a:endParaRPr lang="nb-NO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nb-NO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0395232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Kristiansund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851742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Molde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3267977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Volda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087209"/>
                  </a:ext>
                </a:extLst>
              </a:tr>
              <a:tr h="552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Ålesund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14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283" y="943615"/>
            <a:ext cx="5811522" cy="5170314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29" y="618565"/>
            <a:ext cx="5507531" cy="532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5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Smittesituasjonen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 </a:t>
            </a:r>
            <a:r>
              <a:rPr lang="nb-NO" dirty="0" err="1" smtClean="0"/>
              <a:t>no</a:t>
            </a:r>
            <a:r>
              <a:rPr lang="nb-NO" dirty="0" smtClean="0"/>
              <a:t> 0,77 </a:t>
            </a:r>
            <a:r>
              <a:rPr lang="nb-NO" dirty="0" err="1" smtClean="0"/>
              <a:t>frå</a:t>
            </a:r>
            <a:r>
              <a:rPr lang="nb-NO" dirty="0" smtClean="0"/>
              <a:t> første juli til og med veke 33</a:t>
            </a:r>
          </a:p>
          <a:p>
            <a:r>
              <a:rPr lang="nb-NO" dirty="0" smtClean="0"/>
              <a:t>Blir oppdatert i kvar </a:t>
            </a:r>
            <a:r>
              <a:rPr lang="nb-NO" dirty="0" err="1" smtClean="0"/>
              <a:t>vekesrapport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FHI (neste 26.8.)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286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Overordna 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12694" y="1493930"/>
            <a:ext cx="10515600" cy="4826187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Planlegg for RE 1,3 (78 intensivplasser og 231 plasser samla med </a:t>
            </a:r>
            <a:r>
              <a:rPr lang="nb-NO" dirty="0" err="1" smtClean="0"/>
              <a:t>kohorteiningar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Gjennomført: Har planer, men mangler </a:t>
            </a:r>
            <a:r>
              <a:rPr lang="nb-NO" dirty="0" err="1" smtClean="0"/>
              <a:t>ein</a:t>
            </a:r>
            <a:r>
              <a:rPr lang="nb-NO" dirty="0" smtClean="0"/>
              <a:t> del utstyr og mindre </a:t>
            </a:r>
            <a:r>
              <a:rPr lang="nb-NO" dirty="0" err="1" smtClean="0"/>
              <a:t>ombyggingar</a:t>
            </a:r>
            <a:r>
              <a:rPr lang="nb-NO" dirty="0" smtClean="0"/>
              <a:t>. </a:t>
            </a:r>
          </a:p>
          <a:p>
            <a:pPr lvl="1"/>
            <a:r>
              <a:rPr lang="nb-NO" b="1" dirty="0" smtClean="0"/>
              <a:t>Fornya fokus Dep: HE oppdaterte forrige veke/regional oppdatering</a:t>
            </a:r>
          </a:p>
          <a:p>
            <a:r>
              <a:rPr lang="nb-NO" dirty="0" smtClean="0"/>
              <a:t>Planlegg for RE 1,13</a:t>
            </a:r>
          </a:p>
          <a:p>
            <a:pPr lvl="1"/>
            <a:r>
              <a:rPr lang="nb-NO" dirty="0" smtClean="0"/>
              <a:t>Gjennomført: tilsvarer ca 20-30 innlagt og ca 6-12 på intensiv</a:t>
            </a:r>
          </a:p>
          <a:p>
            <a:r>
              <a:rPr lang="nb-NO" b="1" dirty="0" smtClean="0"/>
              <a:t>Planlegg for full drift</a:t>
            </a:r>
          </a:p>
          <a:p>
            <a:pPr lvl="1"/>
            <a:r>
              <a:rPr lang="nb-NO" b="1" dirty="0" smtClean="0"/>
              <a:t>Forventa inntekter i samsvar med plan </a:t>
            </a:r>
            <a:r>
              <a:rPr lang="nb-NO" b="1" dirty="0" err="1" smtClean="0"/>
              <a:t>fom</a:t>
            </a:r>
            <a:r>
              <a:rPr lang="nb-NO" b="1" dirty="0" smtClean="0"/>
              <a:t> juni 2020 av Departementet (kompensert for mars-mai)</a:t>
            </a:r>
          </a:p>
          <a:p>
            <a:pPr lvl="1"/>
            <a:r>
              <a:rPr lang="nb-NO" dirty="0" smtClean="0"/>
              <a:t>Arbeider med planer for å redusere ventelistene: </a:t>
            </a:r>
            <a:r>
              <a:rPr lang="nb-NO" b="1" dirty="0" smtClean="0"/>
              <a:t>styret venter videre sterkt fokus på dette</a:t>
            </a:r>
          </a:p>
          <a:p>
            <a:r>
              <a:rPr lang="nb-NO" dirty="0" smtClean="0"/>
              <a:t>Planlegg for testing 5%/1,5% av befolkinga</a:t>
            </a:r>
          </a:p>
          <a:p>
            <a:pPr lvl="1"/>
            <a:r>
              <a:rPr lang="nb-NO" dirty="0" smtClean="0"/>
              <a:t>Planlagt gjennom innkjøp utstyr og styrka bemanning</a:t>
            </a:r>
          </a:p>
          <a:p>
            <a:pPr lvl="1"/>
            <a:r>
              <a:rPr lang="nb-NO" b="1" dirty="0" smtClean="0"/>
              <a:t>Foreløpig ikke tilgang på testreagens </a:t>
            </a:r>
            <a:r>
              <a:rPr lang="nb-NO" b="1" dirty="0" err="1" smtClean="0"/>
              <a:t>point</a:t>
            </a:r>
            <a:r>
              <a:rPr lang="nb-NO" b="1" dirty="0" smtClean="0"/>
              <a:t> of </a:t>
            </a:r>
            <a:r>
              <a:rPr lang="nb-NO" b="1" dirty="0" err="1" smtClean="0"/>
              <a:t>care</a:t>
            </a:r>
            <a:r>
              <a:rPr lang="nb-NO" b="1" dirty="0" smtClean="0"/>
              <a:t> før seinhaust?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677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Gjeldande</a:t>
            </a:r>
            <a:r>
              <a:rPr lang="nb-NO" dirty="0" smtClean="0"/>
              <a:t> nasjonale rammer 240820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Adgangskontroll </a:t>
            </a:r>
            <a:r>
              <a:rPr lang="nb-NO" dirty="0" err="1" smtClean="0"/>
              <a:t>helseinstitusjonar</a:t>
            </a:r>
            <a:r>
              <a:rPr lang="nb-NO" dirty="0" smtClean="0"/>
              <a:t> (gjeld framleis)</a:t>
            </a:r>
          </a:p>
          <a:p>
            <a:r>
              <a:rPr lang="nb-NO" dirty="0" err="1" smtClean="0"/>
              <a:t>Besøksrestriksjonar</a:t>
            </a:r>
            <a:r>
              <a:rPr lang="nb-NO" dirty="0" smtClean="0"/>
              <a:t> sjukehus og pasientrom (gjeld framleis)</a:t>
            </a:r>
          </a:p>
          <a:p>
            <a:pPr lvl="1"/>
            <a:r>
              <a:rPr lang="nb-NO" dirty="0" smtClean="0"/>
              <a:t>Skal normalisere drift besøk, men framleis besøksprotokoll sengerom mm</a:t>
            </a:r>
          </a:p>
          <a:p>
            <a:r>
              <a:rPr lang="nb-NO" dirty="0" smtClean="0"/>
              <a:t>Maks grense </a:t>
            </a:r>
            <a:r>
              <a:rPr lang="nb-NO" dirty="0" err="1" smtClean="0"/>
              <a:t>samlingar</a:t>
            </a:r>
            <a:r>
              <a:rPr lang="nb-NO" dirty="0" smtClean="0"/>
              <a:t> inne/ute 200 personar </a:t>
            </a:r>
            <a:r>
              <a:rPr lang="nb-NO" dirty="0" err="1" smtClean="0"/>
              <a:t>ansvarleg</a:t>
            </a:r>
            <a:r>
              <a:rPr lang="nb-NO" dirty="0" smtClean="0"/>
              <a:t> arrangør og 20 ved private arrangement – r</a:t>
            </a:r>
            <a:r>
              <a:rPr lang="nn-NO" dirty="0" err="1" smtClean="0"/>
              <a:t>evurderast</a:t>
            </a:r>
            <a:r>
              <a:rPr lang="nn-NO" dirty="0" smtClean="0"/>
              <a:t> HMR </a:t>
            </a:r>
            <a:r>
              <a:rPr lang="nn-NO" dirty="0"/>
              <a:t>innan 100920</a:t>
            </a:r>
            <a:endParaRPr lang="nb-NO" dirty="0" smtClean="0"/>
          </a:p>
          <a:p>
            <a:r>
              <a:rPr lang="nb-NO" dirty="0" smtClean="0"/>
              <a:t>Internt endret til avstand 1 m pasientgrupper og ansatte - </a:t>
            </a:r>
            <a:r>
              <a:rPr lang="nb-NO" dirty="0"/>
              <a:t>2 meter </a:t>
            </a:r>
            <a:r>
              <a:rPr lang="nb-NO" dirty="0" err="1"/>
              <a:t>særlege</a:t>
            </a:r>
            <a:r>
              <a:rPr lang="nb-NO" dirty="0"/>
              <a:t> høve</a:t>
            </a:r>
            <a:r>
              <a:rPr lang="nb-NO" b="1" dirty="0"/>
              <a:t> </a:t>
            </a:r>
            <a:endParaRPr lang="nb-NO" b="1" dirty="0" smtClean="0"/>
          </a:p>
          <a:p>
            <a:r>
              <a:rPr lang="nb-NO" dirty="0" err="1" smtClean="0"/>
              <a:t>Reiserestriksjonar</a:t>
            </a:r>
            <a:r>
              <a:rPr lang="nb-NO" dirty="0" smtClean="0"/>
              <a:t> fritid/</a:t>
            </a:r>
            <a:r>
              <a:rPr lang="nb-NO" dirty="0" err="1" smtClean="0"/>
              <a:t>teneste</a:t>
            </a:r>
            <a:r>
              <a:rPr lang="nb-NO" dirty="0" smtClean="0"/>
              <a:t>: skal unngå reiser som ikkje er strengt nødvendig til utland</a:t>
            </a:r>
          </a:p>
          <a:p>
            <a:r>
              <a:rPr lang="nb-NO" dirty="0" smtClean="0"/>
              <a:t>Karantene for ansatte etter reise utland: 10 dager – gule/røde land</a:t>
            </a:r>
          </a:p>
          <a:p>
            <a:pPr lvl="1"/>
            <a:r>
              <a:rPr lang="nb-NO" dirty="0" smtClean="0"/>
              <a:t>Vi kan oppheve dette for arbeidssituasjonen, men ikkje for fritida!</a:t>
            </a:r>
          </a:p>
          <a:p>
            <a:pPr lvl="1"/>
            <a:r>
              <a:rPr lang="nb-NO" dirty="0" smtClean="0"/>
              <a:t>Prosedyre for ansatte fra utenlandsreise – testes før start, bruke munnbind til 10 dager etter hjemkomst, ny test dag 6-8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74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Testing av ansatte HMR</a:t>
            </a:r>
          </a:p>
          <a:p>
            <a:pPr lvl="1"/>
            <a:r>
              <a:rPr lang="nb-NO" dirty="0" smtClean="0"/>
              <a:t>Ønske om i større grad felles løsning for alle sykehusene</a:t>
            </a:r>
          </a:p>
          <a:p>
            <a:pPr lvl="1"/>
            <a:r>
              <a:rPr lang="nb-NO" dirty="0" smtClean="0"/>
              <a:t>Booke time via felles </a:t>
            </a:r>
            <a:r>
              <a:rPr lang="nb-NO" dirty="0" err="1" smtClean="0"/>
              <a:t>telefonnr</a:t>
            </a:r>
            <a:endParaRPr lang="nb-NO" dirty="0" smtClean="0"/>
          </a:p>
          <a:p>
            <a:pPr lvl="1"/>
            <a:r>
              <a:rPr lang="nb-NO" dirty="0" smtClean="0"/>
              <a:t>Oppstart i Molde p.t. i regi BHT</a:t>
            </a:r>
          </a:p>
          <a:p>
            <a:pPr lvl="1"/>
            <a:r>
              <a:rPr lang="nb-NO" dirty="0" smtClean="0"/>
              <a:t>Andre tre sykehus fortsetter med sine rutiner – fungerer godt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67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1" descr="cid:image001.png@01D678A9.559A25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6" y="593527"/>
            <a:ext cx="11564470" cy="44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333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E MØRE OG ROMSDAL" id="{FD407EEB-8D0A-824D-AF99-8EFEEBACBBE9}" vid="{96933F0D-F111-B84D-991E-8274539D952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4CE15C-E4F8-4869-8AAA-6910CFDAD249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</TotalTime>
  <Words>361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1_Office-tema</vt:lpstr>
      <vt:lpstr>Samarbeidsmøte mellom kommunene i Møre og Romsdal og HMR - covid-19</vt:lpstr>
      <vt:lpstr>Status 240820</vt:lpstr>
      <vt:lpstr>PowerPoint-presentasjon</vt:lpstr>
      <vt:lpstr>Smittesituasjonen</vt:lpstr>
      <vt:lpstr>Overordna oppdrag</vt:lpstr>
      <vt:lpstr>Gjeldande nasjonale rammer 240820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Berger</dc:creator>
  <cp:keywords/>
  <cp:lastModifiedBy>Mongstad, Audny</cp:lastModifiedBy>
  <cp:revision>116</cp:revision>
  <dcterms:created xsi:type="dcterms:W3CDTF">2018-02-12T14:31:41Z</dcterms:created>
  <dcterms:modified xsi:type="dcterms:W3CDTF">2020-08-24T13:06:05Z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