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4"/>
  </p:sldMasterIdLst>
  <p:notesMasterIdLst>
    <p:notesMasterId r:id="rId10"/>
  </p:notesMasterIdLst>
  <p:handoutMasterIdLst>
    <p:handoutMasterId r:id="rId11"/>
  </p:handoutMasterIdLst>
  <p:sldIdLst>
    <p:sldId id="666" r:id="rId5"/>
    <p:sldId id="669" r:id="rId6"/>
    <p:sldId id="670" r:id="rId7"/>
    <p:sldId id="671" r:id="rId8"/>
    <p:sldId id="667" r:id="rId9"/>
  </p:sldIdLst>
  <p:sldSz cx="9144000" cy="6858000" type="screen4x3"/>
  <p:notesSz cx="6669088" cy="9926638"/>
  <p:defaultTextStyle>
    <a:defPPr>
      <a:defRPr lang="nn-NO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8D"/>
    <a:srgbClr val="FF0000"/>
    <a:srgbClr val="FF5050"/>
    <a:srgbClr val="0000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7" autoAdjust="0"/>
    <p:restoredTop sz="94727" autoAdjust="0"/>
  </p:normalViewPr>
  <p:slideViewPr>
    <p:cSldViewPr>
      <p:cViewPr varScale="1">
        <p:scale>
          <a:sx n="77" d="100"/>
          <a:sy n="77" d="100"/>
        </p:scale>
        <p:origin x="14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7255DE00-1C68-46E1-BD28-16FEE46D1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86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7775" y="0"/>
            <a:ext cx="287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68350"/>
            <a:ext cx="4922837" cy="3692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38" y="4691063"/>
            <a:ext cx="4846637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8325"/>
            <a:ext cx="287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7775" y="9458325"/>
            <a:ext cx="287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E54EAC2F-D03A-4295-BADE-7510CC7A6CB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09855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580063" y="5876925"/>
            <a:ext cx="3313112" cy="5762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b-NO" altLang="nb-NO"/>
          </a:p>
        </p:txBody>
      </p:sp>
      <p:pic>
        <p:nvPicPr>
          <p:cNvPr id="6" name="Picture 10" descr="Logo-HM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525" y="6076950"/>
            <a:ext cx="29527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03350" y="2133600"/>
            <a:ext cx="7627938" cy="1470025"/>
          </a:xfrm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nb-NO" noProof="0" smtClean="0"/>
              <a:t>Klikk for å redigere tittelstil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pPr lvl="0"/>
            <a:r>
              <a:rPr lang="nb-NO" noProof="0" smtClean="0"/>
              <a:t>Klikk for å redigere undertittelstil i malen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fld id="{62C6A8E8-0E0C-4B44-9902-4FCCAB5F2C9B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1208325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43B5D-E7F1-4FA7-8379-7A5A8D6E73BC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8811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8596D-D4AA-472B-ADC7-75914AF185C7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19170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752600" cy="50292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762000"/>
            <a:ext cx="5105400" cy="5029200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D7BBF-C027-40EB-AA1B-B84B37868730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634868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762000"/>
            <a:ext cx="7010400" cy="8382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447800" y="1828800"/>
            <a:ext cx="7010400" cy="3962400"/>
          </a:xfrm>
        </p:spPr>
        <p:txBody>
          <a:bodyPr/>
          <a:lstStyle/>
          <a:p>
            <a:pPr lvl="0"/>
            <a:r>
              <a:rPr lang="nb-NO" noProof="0" smtClean="0"/>
              <a:t>Klikk ikonet for å legge til en tabell</a:t>
            </a:r>
            <a:endParaRPr lang="nb-NO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CC891-1761-40C4-9152-F43E3830C24B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46805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14664-F538-4D68-9A17-82A233021698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397029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DA8B9-312D-4B41-889D-025D1B15FD6F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68872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CC916-642E-496C-8F37-D338AF1E4365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32715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828800"/>
            <a:ext cx="3429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828800"/>
            <a:ext cx="3429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7E53D-A241-4FF2-8BD8-799E1E67FF60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7409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BFD8E-0B41-4969-846B-181F8E9CED5D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7152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0520C-21BC-498A-8177-3069B5B20705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062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55D31-ED7C-4F31-BC27-694BA479E372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54246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9520D-BDE8-4AF4-9EF0-BA7B8CD100FA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52547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762000"/>
            <a:ext cx="7010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altLang="nb-NO" smtClean="0"/>
              <a:t>Klikk for å redigere tittelstil i malen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828800"/>
            <a:ext cx="7010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altLang="nb-NO" smtClean="0"/>
              <a:t>Klikk for å redigere tekststiler i malen</a:t>
            </a:r>
          </a:p>
          <a:p>
            <a:pPr lvl="1"/>
            <a:r>
              <a:rPr lang="nn-NO" altLang="nb-NO" smtClean="0"/>
              <a:t>Andre nivå</a:t>
            </a:r>
          </a:p>
          <a:p>
            <a:pPr lvl="2"/>
            <a:r>
              <a:rPr lang="nn-NO" altLang="nb-NO" smtClean="0"/>
              <a:t>Tredje nivå</a:t>
            </a:r>
          </a:p>
          <a:p>
            <a:pPr lvl="3"/>
            <a:r>
              <a:rPr lang="nn-NO" altLang="nb-NO" smtClean="0"/>
              <a:t>Fjerde nivå</a:t>
            </a:r>
          </a:p>
          <a:p>
            <a:pPr lvl="4"/>
            <a:r>
              <a:rPr lang="nn-NO" altLang="nb-NO" smtClean="0"/>
              <a:t>Femte nivå</a:t>
            </a:r>
          </a:p>
        </p:txBody>
      </p:sp>
      <p:sp>
        <p:nvSpPr>
          <p:cNvPr id="7178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019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7178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0198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178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152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fld id="{E1E7C30E-2B32-430A-B1B8-068D0BDD1542}" type="slidenum">
              <a:rPr lang="nn-NO"/>
              <a:pPr>
                <a:defRPr/>
              </a:pPr>
              <a:t>‹#›</a:t>
            </a:fld>
            <a:endParaRPr lang="nn-NO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5580063" y="5876925"/>
            <a:ext cx="3313112" cy="5762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b-NO" altLang="nb-NO"/>
          </a:p>
        </p:txBody>
      </p:sp>
      <p:pic>
        <p:nvPicPr>
          <p:cNvPr id="1033" name="Picture 10" descr="Logo-HM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163" y="6118225"/>
            <a:ext cx="29527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  <p:sldLayoutId id="2147483666" r:id="rId12"/>
    <p:sldLayoutId id="2147483665" r:id="rId13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8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8D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8D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8D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338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338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338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338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338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8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altLang="nb-NO" dirty="0" err="1" smtClean="0"/>
              <a:t>HelseIArbeid</a:t>
            </a:r>
            <a:endParaRPr lang="nb-NO" altLang="nb-NO" dirty="0" smtClean="0"/>
          </a:p>
        </p:txBody>
      </p:sp>
      <p:sp>
        <p:nvSpPr>
          <p:cNvPr id="2" name="Undertit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Nytt nasjonalt konsept </a:t>
            </a:r>
          </a:p>
          <a:p>
            <a:r>
              <a:rPr lang="nb-NO" dirty="0" smtClean="0"/>
              <a:t>Oppstart 1. september 20</a:t>
            </a:r>
          </a:p>
          <a:p>
            <a:r>
              <a:rPr lang="nb-NO" dirty="0" smtClean="0"/>
              <a:t>i HMR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 smtClean="0"/>
              <a:t>HelseIArbeid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b="1" smtClean="0"/>
              <a:t>Bedriftstiltak</a:t>
            </a:r>
            <a:r>
              <a:rPr lang="nb-NO" sz="2400" b="1" dirty="0"/>
              <a:t>:</a:t>
            </a:r>
            <a:br>
              <a:rPr lang="nb-NO" sz="2400" b="1" dirty="0"/>
            </a:br>
            <a:r>
              <a:rPr lang="nb-NO" sz="2400" dirty="0"/>
              <a:t>Helsefremmende og forebyggende </a:t>
            </a:r>
            <a:br>
              <a:rPr lang="nb-NO" sz="2400" dirty="0"/>
            </a:br>
            <a:r>
              <a:rPr lang="nb-NO" sz="2400" dirty="0"/>
              <a:t>kunnskapsformidling på </a:t>
            </a:r>
            <a:r>
              <a:rPr lang="nb-NO" sz="2400" dirty="0" smtClean="0"/>
              <a:t>arbeidsplassen</a:t>
            </a:r>
          </a:p>
          <a:p>
            <a:r>
              <a:rPr lang="nb-NO" sz="2400" b="1" dirty="0" smtClean="0"/>
              <a:t>Individtiltak</a:t>
            </a:r>
            <a:r>
              <a:rPr lang="nb-NO" sz="2400" b="1" dirty="0"/>
              <a:t>:</a:t>
            </a:r>
            <a:br>
              <a:rPr lang="nb-NO" sz="2400" b="1" dirty="0"/>
            </a:br>
            <a:r>
              <a:rPr lang="nb-NO" sz="2400" dirty="0"/>
              <a:t>T</a:t>
            </a:r>
            <a:r>
              <a:rPr lang="nb-NO" sz="2400" dirty="0" smtClean="0"/>
              <a:t>ilgang på rask tverrfaglig </a:t>
            </a:r>
            <a:r>
              <a:rPr lang="nb-NO" sz="2400" dirty="0"/>
              <a:t/>
            </a:r>
            <a:br>
              <a:rPr lang="nb-NO" sz="2400" dirty="0"/>
            </a:br>
            <a:r>
              <a:rPr lang="nb-NO" sz="2400" dirty="0"/>
              <a:t>utredning og arbeidsfokusert avklaring </a:t>
            </a:r>
            <a:br>
              <a:rPr lang="nb-NO" sz="2400" dirty="0"/>
            </a:br>
            <a:endParaRPr lang="nb-NO" sz="2400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240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Individtiltak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Målgruppe er personer med:</a:t>
            </a:r>
          </a:p>
          <a:p>
            <a:pPr lvl="2"/>
            <a:r>
              <a:rPr lang="nb-NO" dirty="0" smtClean="0"/>
              <a:t>muskel-</a:t>
            </a:r>
            <a:r>
              <a:rPr lang="nb-NO" dirty="0"/>
              <a:t>/skjelettplager </a:t>
            </a:r>
            <a:endParaRPr lang="nb-NO" dirty="0" smtClean="0"/>
          </a:p>
          <a:p>
            <a:pPr lvl="2"/>
            <a:r>
              <a:rPr lang="nb-NO" dirty="0"/>
              <a:t>v</a:t>
            </a:r>
            <a:r>
              <a:rPr lang="nb-NO" dirty="0" smtClean="0"/>
              <a:t>anlige psykiske plager</a:t>
            </a:r>
            <a:endParaRPr lang="nb-NO" dirty="0"/>
          </a:p>
          <a:p>
            <a:pPr lvl="2"/>
            <a:r>
              <a:rPr lang="nb-NO" dirty="0" smtClean="0"/>
              <a:t>blandet symptombilde med både </a:t>
            </a:r>
            <a:r>
              <a:rPr lang="nb-NO" dirty="0"/>
              <a:t>muskel-/skjelettplager </a:t>
            </a:r>
            <a:r>
              <a:rPr lang="nb-NO" dirty="0" smtClean="0"/>
              <a:t>og vanlige psykiske plager</a:t>
            </a:r>
          </a:p>
          <a:p>
            <a:r>
              <a:rPr lang="nb-NO" dirty="0" smtClean="0"/>
              <a:t>Inklusjonskriteriene:</a:t>
            </a:r>
          </a:p>
          <a:p>
            <a:pPr lvl="2"/>
            <a:r>
              <a:rPr lang="nb-NO" dirty="0"/>
              <a:t>s</a:t>
            </a:r>
            <a:r>
              <a:rPr lang="nb-NO" dirty="0" smtClean="0"/>
              <a:t>ykmeld</a:t>
            </a:r>
            <a:r>
              <a:rPr lang="nb-NO" dirty="0"/>
              <a:t>/ eller står i fare for å bli </a:t>
            </a:r>
            <a:r>
              <a:rPr lang="nb-NO" dirty="0" smtClean="0"/>
              <a:t>sykmeld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1768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Individtiltak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</a:t>
            </a:r>
            <a:r>
              <a:rPr lang="nb-NO" dirty="0" smtClean="0"/>
              <a:t>ilbud</a:t>
            </a:r>
            <a:r>
              <a:rPr lang="nb-NO" dirty="0"/>
              <a:t>:</a:t>
            </a:r>
          </a:p>
          <a:p>
            <a:pPr lvl="2"/>
            <a:r>
              <a:rPr lang="nb-NO" dirty="0"/>
              <a:t>Utredning/ avklaring</a:t>
            </a:r>
          </a:p>
          <a:p>
            <a:pPr lvl="2"/>
            <a:r>
              <a:rPr lang="nb-NO" dirty="0"/>
              <a:t>Korte behandlingsforløp/ </a:t>
            </a:r>
            <a:r>
              <a:rPr lang="nb-NO" dirty="0" err="1"/>
              <a:t>evt</a:t>
            </a:r>
            <a:r>
              <a:rPr lang="nb-NO" dirty="0"/>
              <a:t> videre henvising til aktuelt aktør</a:t>
            </a:r>
          </a:p>
          <a:p>
            <a:pPr lvl="2"/>
            <a:r>
              <a:rPr lang="nb-NO" dirty="0"/>
              <a:t>Starte arbeidsfokuserte forløp, samhandle med aktuelle instanser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785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Oppstart av pilot i </a:t>
            </a:r>
            <a:r>
              <a:rPr lang="nb-NO" dirty="0"/>
              <a:t>Møre og </a:t>
            </a:r>
            <a:r>
              <a:rPr lang="nb-NO" dirty="0" smtClean="0"/>
              <a:t>Romsdal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Individtiltak </a:t>
            </a:r>
            <a:r>
              <a:rPr lang="nb-NO" dirty="0"/>
              <a:t>sør </a:t>
            </a:r>
            <a:endParaRPr lang="nb-NO" dirty="0" smtClean="0"/>
          </a:p>
          <a:p>
            <a:pPr lvl="1"/>
            <a:r>
              <a:rPr lang="nb-NO" dirty="0" smtClean="0"/>
              <a:t>Poliklinikk for fysikalsk medisin og nevropsykologi /Ålesund </a:t>
            </a:r>
            <a:r>
              <a:rPr lang="nb-NO" dirty="0"/>
              <a:t>sykehus </a:t>
            </a:r>
          </a:p>
          <a:p>
            <a:r>
              <a:rPr lang="nb-NO" dirty="0"/>
              <a:t>Individtiltak nord </a:t>
            </a:r>
            <a:endParaRPr lang="nb-NO" dirty="0" smtClean="0"/>
          </a:p>
          <a:p>
            <a:pPr lvl="1"/>
            <a:r>
              <a:rPr lang="nb-NO" dirty="0" smtClean="0"/>
              <a:t>Tverrfaglig ryggpoliklinikk/ Molde sykehus</a:t>
            </a:r>
          </a:p>
          <a:p>
            <a:pPr lvl="1"/>
            <a:r>
              <a:rPr lang="nb-NO" dirty="0" smtClean="0"/>
              <a:t>DPS </a:t>
            </a:r>
            <a:r>
              <a:rPr lang="nb-NO" dirty="0"/>
              <a:t>Molde </a:t>
            </a:r>
          </a:p>
          <a:p>
            <a:r>
              <a:rPr lang="nb-NO" dirty="0"/>
              <a:t>Bedriftstiltak 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57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sjonsmal - Helse Møre og Romsdal">
  <a:themeElements>
    <a:clrScheme name="stolav_liggende_r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olav_liggende_r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olav_liggende_r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lav_liggende_r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lav_liggende_r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lav_liggende_r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lav_liggende_r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lav_liggende_r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lav_liggende_r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lav_liggende_r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lav_liggende_r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lav_liggende_r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lav_liggende_r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lav_liggende_r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B34C8F05B41D48AAEFEFC577FE0F14" ma:contentTypeVersion="23" ma:contentTypeDescription="Opprett et nytt dokument." ma:contentTypeScope="" ma:versionID="d75d326f0de67eef4567bc62bd61c764">
  <xsd:schema xmlns:xsd="http://www.w3.org/2001/XMLSchema" xmlns:xs="http://www.w3.org/2001/XMLSchema" xmlns:p="http://schemas.microsoft.com/office/2006/metadata/properties" xmlns:ns1="http://schemas.microsoft.com/sharepoint/v3" xmlns:ns2="12780d3b-d4ae-4143-bb65-a95475b83662" targetNamespace="http://schemas.microsoft.com/office/2006/metadata/properties" ma:root="true" ma:fieldsID="1cbcde35f4dbfc1817f89f87e07082a3" ns1:_="" ns2:_="">
    <xsd:import namespace="http://schemas.microsoft.com/sharepoint/v3"/>
    <xsd:import namespace="12780d3b-d4ae-4143-bb65-a95475b8366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780d3b-d4ae-4143-bb65-a95475b8366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7d45f2b7-b0ce-49c3-b7e2-45f18d8cd76b}" ma:internalName="TaxCatchAll" ma:showField="CatchAllData" ma:web="12780d3b-d4ae-4143-bb65-a95475b836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7d45f2b7-b0ce-49c3-b7e2-45f18d8cd76b}" ma:internalName="TaxCatchAllLabel" ma:readOnly="true" ma:showField="CatchAllDataLabel" ma:web="12780d3b-d4ae-4143-bb65-a95475b836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12780d3b-d4ae-4143-bb65-a95475b83662">
      <Terms xmlns="http://schemas.microsoft.com/office/infopath/2007/PartnerControls"/>
    </TaxKeywordTaxHTField>
    <TaxCatchAll xmlns="12780d3b-d4ae-4143-bb65-a95475b83662"/>
    <PublishingExpirationDate xmlns="http://schemas.microsoft.com/sharepoint/v3" xsi:nil="true"/>
    <PublishingStartDate xmlns="http://schemas.microsoft.com/sharepoint/v3" xsi:nil="true"/>
    <FNSPRollUpIngress xmlns="12780d3b-d4ae-4143-bb65-a95475b8366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896D59-71C0-43A2-875E-BB08EE7F5442}"/>
</file>

<file path=customXml/itemProps2.xml><?xml version="1.0" encoding="utf-8"?>
<ds:datastoreItem xmlns:ds="http://schemas.openxmlformats.org/officeDocument/2006/customXml" ds:itemID="{C1D3DFA3-A9F0-4283-8EE7-D9B3121AA450}"/>
</file>

<file path=customXml/itemProps3.xml><?xml version="1.0" encoding="utf-8"?>
<ds:datastoreItem xmlns:ds="http://schemas.openxmlformats.org/officeDocument/2006/customXml" ds:itemID="{00F57E3F-C6F7-4046-943F-CC3573C7A954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 Helse Møre og Romsdal</Template>
  <TotalTime>135</TotalTime>
  <Words>121</Words>
  <Application>Microsoft Office PowerPoint</Application>
  <PresentationFormat>Skjermfremvisning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Times</vt:lpstr>
      <vt:lpstr>Presentasjonsmal - Helse Møre og Romsdal</vt:lpstr>
      <vt:lpstr>HelseIArbeid</vt:lpstr>
      <vt:lpstr>HelseIArbeid</vt:lpstr>
      <vt:lpstr>Individtiltak </vt:lpstr>
      <vt:lpstr>Individtiltak </vt:lpstr>
      <vt:lpstr>Oppstart av pilot i Møre og Romsdal 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HelseIArbeid</dc:title>
  <dc:creator>Pantelatos, Tonja Judith</dc:creator>
  <cp:keywords/>
  <cp:lastModifiedBy>Waage, Lena Bjørge</cp:lastModifiedBy>
  <cp:revision>6</cp:revision>
  <dcterms:created xsi:type="dcterms:W3CDTF">2020-08-22T20:01:31Z</dcterms:created>
  <dcterms:modified xsi:type="dcterms:W3CDTF">2020-08-24T11:38:40Z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Signature">
    <vt:lpwstr/>
  </property>
  <property fmtid="{D5CDD505-2E9C-101B-9397-08002B2CF9AE}" pid="3" name="display_urn:schemas-microsoft-com:office:office#Editor">
    <vt:lpwstr>Guldberg, Hans Christopher James</vt:lpwstr>
  </property>
  <property fmtid="{D5CDD505-2E9C-101B-9397-08002B2CF9AE}" pid="4" name="display_urn:schemas-microsoft-com:office:office#Author">
    <vt:lpwstr>Guldberg, Hans Christopher James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ContentTypeId">
    <vt:lpwstr>0x01010086B34C8F05B41D48AAEFEFC577FE0F14</vt:lpwstr>
  </property>
  <property fmtid="{D5CDD505-2E9C-101B-9397-08002B2CF9AE}" pid="8" name="TaxKeyword">
    <vt:lpwstr/>
  </property>
</Properties>
</file>