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88" r:id="rId4"/>
    <p:sldId id="319" r:id="rId5"/>
    <p:sldId id="329" r:id="rId6"/>
    <p:sldId id="318" r:id="rId7"/>
    <p:sldId id="335" r:id="rId8"/>
    <p:sldId id="322" r:id="rId9"/>
    <p:sldId id="334" r:id="rId10"/>
    <p:sldId id="333" r:id="rId11"/>
    <p:sldId id="328" r:id="rId12"/>
    <p:sldId id="323" r:id="rId13"/>
    <p:sldId id="332" r:id="rId14"/>
    <p:sldId id="330" r:id="rId15"/>
    <p:sldId id="326" r:id="rId16"/>
    <p:sldId id="327" r:id="rId17"/>
    <p:sldId id="331" r:id="rId18"/>
    <p:sldId id="336" r:id="rId19"/>
    <p:sldId id="312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6393" autoAdjust="0"/>
  </p:normalViewPr>
  <p:slideViewPr>
    <p:cSldViewPr snapToGrid="0">
      <p:cViewPr>
        <p:scale>
          <a:sx n="100" d="100"/>
          <a:sy n="100" d="100"/>
        </p:scale>
        <p:origin x="1020" y="66"/>
      </p:cViewPr>
      <p:guideLst/>
    </p:cSldViewPr>
  </p:slideViewPr>
  <p:outlineViewPr>
    <p:cViewPr>
      <p:scale>
        <a:sx n="33" d="100"/>
        <a:sy n="33" d="100"/>
      </p:scale>
      <p:origin x="0" y="-298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2BC92-DBA4-48F5-835E-26DC49909767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E01E-942D-4884-932D-B171D07EEB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2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531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23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69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7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7481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9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9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30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66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72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796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977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53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84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67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268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738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3141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30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78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79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90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5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56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1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00CF-1958-404E-A63C-6D90DE8B41C0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925D-7415-420B-9239-7E38240476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9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24.08.2020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i.no/nettpub/coronavirus/fakta/risikogruppe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8000" b="1" dirty="0" smtClean="0"/>
              <a:t>SARS-Cov-2/COVID-19</a:t>
            </a:r>
            <a:endParaRPr lang="nb-NO" sz="80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8740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b-NO" sz="3200" b="1" dirty="0" smtClean="0"/>
              <a:t>Diagnostikk – lokal epidemiologisk situasjon 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7088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fhi.no/contentassets/24fcb5196c894d5981ae3b64e7d1e9af/2020-06-05-korona-distansering-bokm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82" y="204266"/>
            <a:ext cx="9427343" cy="66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1888621" y="4426721"/>
            <a:ext cx="23757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Bilde 7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7" y="204266"/>
            <a:ext cx="5461082" cy="4808210"/>
          </a:xfrm>
          <a:prstGeom prst="rect">
            <a:avLst/>
          </a:prstGeom>
        </p:spPr>
      </p:pic>
      <p:pic>
        <p:nvPicPr>
          <p:cNvPr id="9" name="Bilde 8" descr="Skjermutklip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2863"/>
            <a:ext cx="7059010" cy="3372321"/>
          </a:xfrm>
          <a:prstGeom prst="rect">
            <a:avLst/>
          </a:prstGeom>
        </p:spPr>
      </p:pic>
      <p:cxnSp>
        <p:nvCxnSpPr>
          <p:cNvPr id="3" name="Rett linje 2"/>
          <p:cNvCxnSpPr/>
          <p:nvPr/>
        </p:nvCxnSpPr>
        <p:spPr>
          <a:xfrm>
            <a:off x="726393" y="204266"/>
            <a:ext cx="10964254" cy="6281992"/>
          </a:xfrm>
          <a:prstGeom prst="line">
            <a:avLst/>
          </a:prstGeom>
          <a:ln w="257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V="1">
            <a:off x="512748" y="333286"/>
            <a:ext cx="11177899" cy="6084606"/>
          </a:xfrm>
          <a:prstGeom prst="line">
            <a:avLst/>
          </a:prstGeom>
          <a:ln w="184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175047" y="2759151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b-NO" sz="4800" b="1" dirty="0" smtClean="0"/>
              <a:t>Forventer justeringer/forenklinger nasjonalt </a:t>
            </a:r>
            <a:endParaRPr lang="nb-NO" sz="4800" dirty="0"/>
          </a:p>
        </p:txBody>
      </p:sp>
    </p:spTree>
    <p:extLst>
      <p:ext uri="{BB962C8B-B14F-4D97-AF65-F5344CB8AC3E}">
        <p14:creationId xmlns:p14="http://schemas.microsoft.com/office/powerpoint/2010/main" val="22055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5400" b="1" dirty="0" smtClean="0"/>
              <a:t>Begrens </a:t>
            </a:r>
            <a:r>
              <a:rPr lang="nb-NO" sz="5400" b="1" dirty="0"/>
              <a:t>prøvetakning av </a:t>
            </a:r>
            <a:r>
              <a:rPr lang="nb-NO" sz="5400" b="1" dirty="0" err="1"/>
              <a:t>asymptomatiske</a:t>
            </a:r>
            <a:endParaRPr lang="nb-NO" sz="5400" b="1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008261"/>
            <a:ext cx="10515600" cy="4168701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Bekymringen er den samme fra alle laboratorier, inkludert </a:t>
            </a:r>
            <a:r>
              <a:rPr lang="nb-NO" dirty="0" err="1"/>
              <a:t>Fürst</a:t>
            </a:r>
            <a:r>
              <a:rPr lang="nb-NO" dirty="0"/>
              <a:t>.</a:t>
            </a:r>
          </a:p>
          <a:p>
            <a:endParaRPr lang="nb-NO" b="1" dirty="0" smtClean="0"/>
          </a:p>
          <a:p>
            <a:r>
              <a:rPr lang="nb-NO" b="1" dirty="0" smtClean="0"/>
              <a:t>For </a:t>
            </a:r>
            <a:r>
              <a:rPr lang="nb-NO" b="1" dirty="0" smtClean="0"/>
              <a:t>stor testaktivitet for tidlig</a:t>
            </a:r>
          </a:p>
          <a:p>
            <a:pPr lvl="1"/>
            <a:r>
              <a:rPr lang="nb-NO" dirty="0" smtClean="0"/>
              <a:t>Enda global mangel på testutstyr og analysereagenser</a:t>
            </a:r>
          </a:p>
          <a:p>
            <a:pPr lvl="1"/>
            <a:r>
              <a:rPr lang="nb-NO" dirty="0" smtClean="0"/>
              <a:t>Vi bygger kapasitet og lager inn mot luftveissesongen oktober til april.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/>
              <a:t>Ved start, underveis og som erstatning for karantene: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Ikke vanntett</a:t>
            </a:r>
            <a:endParaRPr lang="nb-NO" dirty="0" smtClean="0"/>
          </a:p>
          <a:p>
            <a:pPr lvl="1"/>
            <a:r>
              <a:rPr lang="nb-NO" dirty="0"/>
              <a:t>Kriteriene for karantene og testing er for </a:t>
            </a:r>
            <a:r>
              <a:rPr lang="nb-NO" dirty="0" smtClean="0"/>
              <a:t>kompliserte</a:t>
            </a:r>
            <a:endParaRPr lang="nb-NO" dirty="0" smtClean="0"/>
          </a:p>
          <a:p>
            <a:pPr lvl="1"/>
            <a:r>
              <a:rPr lang="nb-NO" dirty="0" smtClean="0"/>
              <a:t>Testing </a:t>
            </a:r>
            <a:r>
              <a:rPr lang="nb-NO" dirty="0" smtClean="0"/>
              <a:t>ved slutten av karantene kan være fornuftig for å fange </a:t>
            </a:r>
            <a:r>
              <a:rPr lang="nb-NO" dirty="0" err="1" smtClean="0"/>
              <a:t>asymptomatiske</a:t>
            </a:r>
            <a:r>
              <a:rPr lang="nb-NO" dirty="0" smtClean="0"/>
              <a:t> </a:t>
            </a:r>
            <a:r>
              <a:rPr lang="nb-NO" dirty="0" smtClean="0"/>
              <a:t>smittespredere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2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Testing av </a:t>
            </a:r>
            <a:r>
              <a:rPr lang="nb-NO" b="1" dirty="0" err="1" smtClean="0"/>
              <a:t>asymptomatiske</a:t>
            </a:r>
            <a:r>
              <a:rPr lang="nb-NO" b="1" dirty="0" smtClean="0"/>
              <a:t> som ikke dekkes av HELFO – betaling? 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i="1" dirty="0" smtClean="0"/>
              <a:t>Øvrige </a:t>
            </a:r>
            <a:r>
              <a:rPr lang="nb-NO" i="1" dirty="0"/>
              <a:t>personer, som ønsker test men som ikke har symptomer og ikke mistenker at de er smittet, kan også testes hvis det er kapasitet til det. </a:t>
            </a:r>
            <a:r>
              <a:rPr lang="nb-NO" b="1" i="1" dirty="0">
                <a:solidFill>
                  <a:srgbClr val="FF0000"/>
                </a:solidFill>
              </a:rPr>
              <a:t>Testen vil da vanligvis ikke dekkes av det offentlige. Dette kan for eksempel gjelde helseattester.</a:t>
            </a:r>
          </a:p>
          <a:p>
            <a:endParaRPr lang="nb-NO" dirty="0" smtClean="0"/>
          </a:p>
          <a:p>
            <a:r>
              <a:rPr lang="nb-NO" dirty="0" smtClean="0"/>
              <a:t>Utenlandske arbeidere +++ </a:t>
            </a:r>
          </a:p>
          <a:p>
            <a:endParaRPr lang="nb-NO" dirty="0" smtClean="0"/>
          </a:p>
          <a:p>
            <a:r>
              <a:rPr lang="nb-NO" dirty="0" smtClean="0"/>
              <a:t>Avtale med oss =&gt; ta kontakt</a:t>
            </a:r>
            <a:endParaRPr lang="nb-NO" dirty="0"/>
          </a:p>
          <a:p>
            <a:r>
              <a:rPr lang="nb-NO" dirty="0" smtClean="0"/>
              <a:t>Egen rekvirentkode</a:t>
            </a:r>
          </a:p>
          <a:p>
            <a:r>
              <a:rPr lang="nb-NO" dirty="0" smtClean="0"/>
              <a:t>500 kr per prøve =&gt; faktureres rekvirent i slutten av måneden.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i="1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660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Symptomatiske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2877152" cy="74432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Ikke «se </a:t>
            </a:r>
            <a:r>
              <a:rPr lang="nb-NO" dirty="0" err="1" smtClean="0"/>
              <a:t>ann</a:t>
            </a:r>
            <a:r>
              <a:rPr lang="nb-NO" dirty="0" smtClean="0"/>
              <a:t> symptomer».</a:t>
            </a:r>
          </a:p>
          <a:p>
            <a:endParaRPr lang="nb-NO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4" name="Picture 2" descr="https://cdn.jamanetwork.com/ama/content_public/journal/jama/938487/jvp200101f1.png?Expires=2147483647&amp;Signature=j3TaDqRpRcJZX1GlFj58gXJ1Hs~mWWOunJQJU7-kYw~wMY4OnQSJcHkl-HgEoh9EXbPf8EXN7sVCipWBpcfFcP9es-FZTb7vHLLvcZPvalOtrgdo1zKxZuMkCcwcXJu9k8gCA9HEn4PuNpEsm1ditRVDZuqxoV1kkl3xd89YjkbGnT-9j14BMoD18fihRNm4KY628IyJzuEM4ixzC6r-5cMej0D3lTJPnqvP-sC7ZrctebI9soy49oVXzWD-ESVFo5W~A0nFwD~C3vag34BnDWXenytM6FGmKsg~NkkSs1u2CZWKFit66eGxLb3f7FKohrgypV~i-ucWDxj82CeIvw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353" y="1318027"/>
            <a:ext cx="8208281" cy="52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4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Prøvetakning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63118"/>
            <a:ext cx="10515600" cy="21823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Nasopharynx</a:t>
            </a:r>
            <a:r>
              <a:rPr lang="nb-NO" dirty="0" smtClean="0"/>
              <a:t> + hals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Nasopahrynx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Hals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Spytt/snørr</a:t>
            </a:r>
            <a:endParaRPr lang="nb-NO" dirty="0"/>
          </a:p>
        </p:txBody>
      </p:sp>
      <p:cxnSp>
        <p:nvCxnSpPr>
          <p:cNvPr id="7" name="Rett pilkobling 6"/>
          <p:cNvCxnSpPr/>
          <p:nvPr/>
        </p:nvCxnSpPr>
        <p:spPr>
          <a:xfrm>
            <a:off x="4503634" y="1922804"/>
            <a:ext cx="8545" cy="186298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4751462" y="2318352"/>
            <a:ext cx="2068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Fallende sensitivitet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2240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Elektronisk rekvirering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b="1" dirty="0" smtClean="0"/>
              <a:t>Må på plass – HEMIT står parat</a:t>
            </a:r>
            <a:r>
              <a:rPr lang="nb-NO" b="1" smtClean="0"/>
              <a:t>: epost:</a:t>
            </a:r>
            <a:r>
              <a:rPr lang="nb-NO" b="1" smtClean="0"/>
              <a:t> </a:t>
            </a:r>
            <a:r>
              <a:rPr lang="nb-NO" b="1" dirty="0"/>
              <a:t>Eva.Sorgard.Kregnes@hemit.no</a:t>
            </a:r>
            <a:endParaRPr lang="nb-NO" dirty="0" smtClean="0"/>
          </a:p>
          <a:p>
            <a:r>
              <a:rPr lang="nb-NO" b="1" dirty="0" smtClean="0"/>
              <a:t>Papirrekvisisjon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Pakkes opp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Manuell innlegging av fødselsdato i journalsystem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Manuell rekvirering av analyse.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Skrive ut etiketter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Merke prøve med etikett/</a:t>
            </a:r>
            <a:r>
              <a:rPr lang="nb-NO" dirty="0" err="1" smtClean="0"/>
              <a:t>barkode</a:t>
            </a:r>
            <a:endParaRPr lang="nb-NO" dirty="0" smtClean="0"/>
          </a:p>
          <a:p>
            <a:endParaRPr lang="nb-NO" dirty="0" smtClean="0"/>
          </a:p>
          <a:p>
            <a:r>
              <a:rPr lang="nb-NO" b="1" dirty="0" smtClean="0"/>
              <a:t>Elektronisk rekvirert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Pakkes opp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 smtClean="0"/>
              <a:t>Skanning av </a:t>
            </a:r>
            <a:r>
              <a:rPr lang="nb-NO" dirty="0" err="1" smtClean="0"/>
              <a:t>barkode</a:t>
            </a:r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6516303" y="4369868"/>
            <a:ext cx="518801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Medio september: </a:t>
            </a:r>
          </a:p>
          <a:p>
            <a:endParaRPr lang="nb-NO" dirty="0"/>
          </a:p>
          <a:p>
            <a:r>
              <a:rPr lang="nb-NO" dirty="0" smtClean="0"/>
              <a:t>Godtar ikke papirrekvisisjoner fra teststasjonene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29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Prøvesvar</a:t>
            </a:r>
            <a:r>
              <a:rPr lang="nb-NO" dirty="0" smtClean="0"/>
              <a:t>	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Vi har ikke kapasitet til å legge på kopirekvirent manuelt</a:t>
            </a:r>
          </a:p>
          <a:p>
            <a:endParaRPr lang="nb-NO" dirty="0"/>
          </a:p>
          <a:p>
            <a:r>
              <a:rPr lang="nb-NO" dirty="0" smtClean="0"/>
              <a:t>Pasienter:</a:t>
            </a:r>
          </a:p>
          <a:p>
            <a:pPr lvl="1"/>
            <a:r>
              <a:rPr lang="nb-NO" dirty="0" smtClean="0"/>
              <a:t>Helse-Norge</a:t>
            </a:r>
          </a:p>
          <a:p>
            <a:pPr lvl="1"/>
            <a:r>
              <a:rPr lang="nb-NO" dirty="0" smtClean="0"/>
              <a:t>Rekvirent</a:t>
            </a:r>
          </a:p>
          <a:p>
            <a:endParaRPr lang="nb-NO" dirty="0"/>
          </a:p>
          <a:p>
            <a:r>
              <a:rPr lang="nb-NO" dirty="0" smtClean="0"/>
              <a:t>Fastleger/leger som ikke har stått som rekvirent:</a:t>
            </a:r>
          </a:p>
          <a:p>
            <a:pPr lvl="1"/>
            <a:r>
              <a:rPr lang="nb-NO" dirty="0" smtClean="0"/>
              <a:t>Kjernejournal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15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Transport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0075" y="1690688"/>
            <a:ext cx="5200650" cy="4351338"/>
          </a:xfrm>
        </p:spPr>
        <p:txBody>
          <a:bodyPr/>
          <a:lstStyle/>
          <a:p>
            <a:r>
              <a:rPr lang="nb-NO" dirty="0" smtClean="0"/>
              <a:t>Så ofte som mulig…….</a:t>
            </a:r>
          </a:p>
          <a:p>
            <a:endParaRPr lang="nb-NO" dirty="0" smtClean="0"/>
          </a:p>
          <a:p>
            <a:r>
              <a:rPr lang="nb-NO" dirty="0" smtClean="0"/>
              <a:t>Testing i helg gir utfordringer</a:t>
            </a:r>
          </a:p>
          <a:p>
            <a:endParaRPr lang="nb-NO" dirty="0"/>
          </a:p>
          <a:p>
            <a:r>
              <a:rPr lang="nb-NO" dirty="0" smtClean="0"/>
              <a:t>Sunnmøre har behov for flere transporter</a:t>
            </a:r>
          </a:p>
          <a:p>
            <a:endParaRPr lang="nb-NO" dirty="0" smtClean="0"/>
          </a:p>
          <a:p>
            <a:r>
              <a:rPr lang="nb-NO" dirty="0" smtClean="0"/>
              <a:t>Grønne linjer</a:t>
            </a:r>
            <a:r>
              <a:rPr lang="nb-NO" dirty="0"/>
              <a:t> </a:t>
            </a:r>
            <a:r>
              <a:rPr lang="nb-NO" dirty="0" smtClean="0"/>
              <a:t>- Forslag til nye transporter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7" name="Bild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504" y="1876425"/>
            <a:ext cx="6232496" cy="374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9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Serologi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Retuximab</a:t>
            </a:r>
            <a:r>
              <a:rPr lang="nb-NO" dirty="0" smtClean="0"/>
              <a:t> =&gt; danner ikke antistoffer, lang utskillelse av virus</a:t>
            </a:r>
          </a:p>
          <a:p>
            <a:endParaRPr lang="nb-NO" dirty="0"/>
          </a:p>
          <a:p>
            <a:r>
              <a:rPr lang="nb-NO" dirty="0" smtClean="0"/>
              <a:t>Antistoffnivå faller over </a:t>
            </a:r>
            <a:r>
              <a:rPr lang="nb-NO" dirty="0" err="1" smtClean="0"/>
              <a:t>mnder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En del av de som hadde positiv PCR i mars har nå negativ serologi.</a:t>
            </a:r>
          </a:p>
          <a:p>
            <a:endParaRPr lang="nb-NO" dirty="0"/>
          </a:p>
          <a:p>
            <a:r>
              <a:rPr lang="nb-NO" dirty="0" smtClean="0"/>
              <a:t>Sensitivitet </a:t>
            </a:r>
          </a:p>
          <a:p>
            <a:pPr lvl="1"/>
            <a:r>
              <a:rPr lang="nb-NO" dirty="0" smtClean="0"/>
              <a:t>2 uker etter symptomdebut =&gt; 99 %</a:t>
            </a:r>
          </a:p>
          <a:p>
            <a:pPr lvl="1"/>
            <a:r>
              <a:rPr lang="nb-NO" dirty="0" smtClean="0"/>
              <a:t>6 </a:t>
            </a:r>
            <a:r>
              <a:rPr lang="nb-NO" dirty="0" err="1" smtClean="0"/>
              <a:t>mnder</a:t>
            </a:r>
            <a:r>
              <a:rPr lang="nb-NO" dirty="0" smtClean="0"/>
              <a:t> etter sykdom =&gt; 90 </a:t>
            </a:r>
            <a:r>
              <a:rPr lang="nb-NO" dirty="0" err="1" smtClean="0"/>
              <a:t>ish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24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0786" y="243205"/>
            <a:ext cx="11300344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nb-NO" b="1" dirty="0" smtClean="0"/>
              <a:t>Epidemiologisk situasjon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4637" y="1870684"/>
            <a:ext cx="5849789" cy="42630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22.06.20</a:t>
            </a:r>
          </a:p>
          <a:p>
            <a:r>
              <a:rPr lang="nb-NO" b="1" dirty="0" smtClean="0"/>
              <a:t>Samlet </a:t>
            </a:r>
          </a:p>
          <a:p>
            <a:pPr lvl="1"/>
            <a:r>
              <a:rPr lang="nb-NO" b="1" dirty="0" smtClean="0"/>
              <a:t>Testet: 14922</a:t>
            </a:r>
          </a:p>
          <a:p>
            <a:pPr marL="457200" lvl="1" indent="0">
              <a:buNone/>
            </a:pPr>
            <a:endParaRPr lang="nb-NO" b="1" dirty="0" smtClean="0"/>
          </a:p>
          <a:p>
            <a:pPr lvl="1"/>
            <a:r>
              <a:rPr lang="nb-NO" b="1" dirty="0" smtClean="0"/>
              <a:t>Positive: 147</a:t>
            </a:r>
          </a:p>
          <a:p>
            <a:pPr lvl="1"/>
            <a:endParaRPr lang="nb-NO" dirty="0"/>
          </a:p>
          <a:p>
            <a:pPr lvl="1"/>
            <a:r>
              <a:rPr lang="nb-NO" b="1" dirty="0" smtClean="0"/>
              <a:t>% positive: 0,98</a:t>
            </a:r>
            <a:endParaRPr lang="nb-NO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b-NO" sz="2400" b="1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nb-NO" sz="2800" b="1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endParaRPr lang="nb-NO" sz="2800" b="1" dirty="0" smtClean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nb-NO" sz="2800" b="1" dirty="0" smtClean="0">
                <a:solidFill>
                  <a:schemeClr val="accent6"/>
                </a:solidFill>
              </a:rPr>
              <a:t>Uke 20/21</a:t>
            </a:r>
          </a:p>
          <a:p>
            <a:pPr lvl="1"/>
            <a:r>
              <a:rPr lang="nb-NO" b="1" dirty="0" smtClean="0">
                <a:solidFill>
                  <a:schemeClr val="accent6"/>
                </a:solidFill>
              </a:rPr>
              <a:t>Testet: 2093</a:t>
            </a:r>
          </a:p>
          <a:p>
            <a:pPr lvl="1"/>
            <a:endParaRPr lang="nb-NO" b="1" dirty="0" smtClean="0"/>
          </a:p>
          <a:p>
            <a:pPr lvl="1"/>
            <a:r>
              <a:rPr lang="nb-NO" b="1" dirty="0" smtClean="0"/>
              <a:t>Positive: 2</a:t>
            </a:r>
          </a:p>
          <a:p>
            <a:pPr lvl="1"/>
            <a:endParaRPr lang="nb-NO" b="1" dirty="0" smtClean="0"/>
          </a:p>
          <a:p>
            <a:pPr lvl="1"/>
            <a:r>
              <a:rPr lang="nb-NO" b="1" dirty="0" smtClean="0"/>
              <a:t>% positive: 0,095%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6440958" y="1851347"/>
            <a:ext cx="5545427" cy="4263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 smtClean="0"/>
              <a:t>24.08.20</a:t>
            </a:r>
          </a:p>
          <a:p>
            <a:r>
              <a:rPr lang="nb-NO" b="1" dirty="0" smtClean="0"/>
              <a:t>Samlet </a:t>
            </a:r>
          </a:p>
          <a:p>
            <a:pPr lvl="1"/>
            <a:r>
              <a:rPr lang="nb-NO" b="1" dirty="0" smtClean="0"/>
              <a:t>Testet</a:t>
            </a:r>
            <a:r>
              <a:rPr lang="nb-NO" b="1" dirty="0" smtClean="0"/>
              <a:t>: 36 000</a:t>
            </a:r>
            <a:endParaRPr lang="nb-NO" b="1" dirty="0" smtClean="0"/>
          </a:p>
          <a:p>
            <a:pPr lvl="1"/>
            <a:endParaRPr lang="nb-NO" b="1" dirty="0" smtClean="0"/>
          </a:p>
          <a:p>
            <a:pPr lvl="1"/>
            <a:r>
              <a:rPr lang="nb-NO" b="1" dirty="0" smtClean="0"/>
              <a:t>Positive</a:t>
            </a:r>
            <a:r>
              <a:rPr lang="nb-NO" b="1" dirty="0" smtClean="0"/>
              <a:t>: 215</a:t>
            </a:r>
            <a:endParaRPr lang="nb-NO" b="1" dirty="0" smtClean="0"/>
          </a:p>
          <a:p>
            <a:pPr lvl="1"/>
            <a:endParaRPr lang="nb-NO" dirty="0" smtClean="0"/>
          </a:p>
          <a:p>
            <a:pPr lvl="1"/>
            <a:r>
              <a:rPr lang="nb-NO" b="1" dirty="0" smtClean="0"/>
              <a:t>% positive: </a:t>
            </a:r>
            <a:r>
              <a:rPr lang="nb-NO" b="1" dirty="0" smtClean="0"/>
              <a:t>0,6</a:t>
            </a:r>
            <a:endParaRPr lang="nb-NO" b="1" dirty="0" smtClean="0"/>
          </a:p>
          <a:p>
            <a:pPr marL="457200" lvl="1" indent="0">
              <a:buNone/>
            </a:pPr>
            <a:endParaRPr lang="nb-NO" b="1" dirty="0" smtClean="0"/>
          </a:p>
          <a:p>
            <a:endParaRPr lang="nb-NO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nb-NO" b="1" dirty="0" smtClean="0">
              <a:solidFill>
                <a:schemeClr val="accent6"/>
              </a:solidFill>
            </a:endParaRPr>
          </a:p>
          <a:p>
            <a:r>
              <a:rPr lang="nb-NO" b="1" dirty="0" smtClean="0">
                <a:solidFill>
                  <a:schemeClr val="accent6"/>
                </a:solidFill>
              </a:rPr>
              <a:t>Uke </a:t>
            </a:r>
            <a:r>
              <a:rPr lang="nb-NO" b="1" dirty="0" smtClean="0">
                <a:solidFill>
                  <a:schemeClr val="accent6"/>
                </a:solidFill>
              </a:rPr>
              <a:t>34</a:t>
            </a:r>
            <a:endParaRPr lang="nb-NO" b="1" dirty="0" smtClean="0">
              <a:solidFill>
                <a:schemeClr val="accent6"/>
              </a:solidFill>
            </a:endParaRPr>
          </a:p>
          <a:p>
            <a:pPr lvl="1"/>
            <a:r>
              <a:rPr lang="nb-NO" b="1" dirty="0" smtClean="0"/>
              <a:t>Testet: </a:t>
            </a:r>
            <a:r>
              <a:rPr lang="nb-NO" b="1" dirty="0" smtClean="0"/>
              <a:t>4129</a:t>
            </a:r>
            <a:endParaRPr lang="nb-NO" b="1" dirty="0" smtClean="0"/>
          </a:p>
          <a:p>
            <a:pPr marL="457200" lvl="1" indent="0">
              <a:buNone/>
            </a:pPr>
            <a:endParaRPr lang="nb-NO" b="1" dirty="0" smtClean="0"/>
          </a:p>
          <a:p>
            <a:pPr lvl="1"/>
            <a:r>
              <a:rPr lang="nb-NO" b="1" dirty="0" smtClean="0"/>
              <a:t>Positive: </a:t>
            </a:r>
            <a:r>
              <a:rPr lang="nb-NO" b="1" dirty="0" smtClean="0"/>
              <a:t>7</a:t>
            </a:r>
            <a:endParaRPr lang="nb-NO" b="1" dirty="0" smtClean="0"/>
          </a:p>
          <a:p>
            <a:pPr lvl="1"/>
            <a:endParaRPr lang="nb-NO" b="1" dirty="0" smtClean="0"/>
          </a:p>
          <a:p>
            <a:pPr lvl="1"/>
            <a:r>
              <a:rPr lang="nb-NO" b="1" dirty="0" smtClean="0"/>
              <a:t>% positive: </a:t>
            </a:r>
            <a:r>
              <a:rPr lang="nb-NO" b="1" dirty="0" smtClean="0"/>
              <a:t>0,16</a:t>
            </a:r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761856" y="6251006"/>
            <a:ext cx="49784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Testing og smittesporingen er det viktigste i M og 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4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03" y="278497"/>
            <a:ext cx="9622594" cy="6415063"/>
          </a:xfrm>
        </p:spPr>
      </p:pic>
    </p:spTree>
    <p:extLst>
      <p:ext uri="{BB962C8B-B14F-4D97-AF65-F5344CB8AC3E}">
        <p14:creationId xmlns:p14="http://schemas.microsoft.com/office/powerpoint/2010/main" val="13226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pilkobling 4"/>
          <p:cNvCxnSpPr/>
          <p:nvPr/>
        </p:nvCxnSpPr>
        <p:spPr>
          <a:xfrm flipV="1">
            <a:off x="948583" y="5050564"/>
            <a:ext cx="9921667" cy="4272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/>
          <p:cNvCxnSpPr/>
          <p:nvPr/>
        </p:nvCxnSpPr>
        <p:spPr>
          <a:xfrm flipH="1" flipV="1">
            <a:off x="7417749" y="5197706"/>
            <a:ext cx="8546" cy="12391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7521011" y="5597495"/>
            <a:ext cx="135878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OKT/NOV</a:t>
            </a:r>
            <a:endParaRPr lang="nb-NO" dirty="0"/>
          </a:p>
        </p:txBody>
      </p:sp>
      <p:sp>
        <p:nvSpPr>
          <p:cNvPr id="10" name="Frihåndsform 9"/>
          <p:cNvSpPr/>
          <p:nvPr/>
        </p:nvSpPr>
        <p:spPr>
          <a:xfrm>
            <a:off x="700755" y="1248467"/>
            <a:ext cx="11032621" cy="3340624"/>
          </a:xfrm>
          <a:custGeom>
            <a:avLst/>
            <a:gdLst>
              <a:gd name="connsiteX0" fmla="*/ 0 w 11032621"/>
              <a:gd name="connsiteY0" fmla="*/ 2515166 h 3340624"/>
              <a:gd name="connsiteX1" fmla="*/ 4700187 w 11032621"/>
              <a:gd name="connsiteY1" fmla="*/ 3224467 h 3340624"/>
              <a:gd name="connsiteX2" fmla="*/ 9032905 w 11032621"/>
              <a:gd name="connsiteY2" fmla="*/ 370172 h 3340624"/>
              <a:gd name="connsiteX3" fmla="*/ 11032621 w 11032621"/>
              <a:gd name="connsiteY3" fmla="*/ 122344 h 334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2621" h="3340624">
                <a:moveTo>
                  <a:pt x="0" y="2515166"/>
                </a:moveTo>
                <a:cubicBezTo>
                  <a:pt x="1597351" y="3048566"/>
                  <a:pt x="3194703" y="3581966"/>
                  <a:pt x="4700187" y="3224467"/>
                </a:cubicBezTo>
                <a:cubicBezTo>
                  <a:pt x="6205671" y="2866968"/>
                  <a:pt x="7977499" y="887192"/>
                  <a:pt x="9032905" y="370172"/>
                </a:cubicBezTo>
                <a:cubicBezTo>
                  <a:pt x="10088311" y="-146849"/>
                  <a:pt x="10560466" y="-12253"/>
                  <a:pt x="11032621" y="122344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1041162" y="3602054"/>
            <a:ext cx="384561" cy="3332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1695628" y="3866791"/>
            <a:ext cx="288421" cy="150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/>
          <p:cNvSpPr/>
          <p:nvPr/>
        </p:nvSpPr>
        <p:spPr>
          <a:xfrm>
            <a:off x="2788777" y="3768697"/>
            <a:ext cx="1107393" cy="7498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/>
          <p:cNvSpPr/>
          <p:nvPr/>
        </p:nvSpPr>
        <p:spPr>
          <a:xfrm>
            <a:off x="3900088" y="4022798"/>
            <a:ext cx="607464" cy="5479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/>
          <p:cNvSpPr/>
          <p:nvPr/>
        </p:nvSpPr>
        <p:spPr>
          <a:xfrm>
            <a:off x="4600484" y="3500214"/>
            <a:ext cx="903007" cy="10336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/>
          <p:cNvSpPr/>
          <p:nvPr/>
        </p:nvSpPr>
        <p:spPr>
          <a:xfrm>
            <a:off x="5777668" y="3897240"/>
            <a:ext cx="413048" cy="3842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kobling 17"/>
          <p:cNvCxnSpPr/>
          <p:nvPr/>
        </p:nvCxnSpPr>
        <p:spPr>
          <a:xfrm flipH="1" flipV="1">
            <a:off x="1507620" y="5212935"/>
            <a:ext cx="8546" cy="12391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/>
          <p:cNvSpPr txBox="1"/>
          <p:nvPr/>
        </p:nvSpPr>
        <p:spPr>
          <a:xfrm>
            <a:off x="1695628" y="5647839"/>
            <a:ext cx="6031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MAI</a:t>
            </a:r>
            <a:endParaRPr lang="nb-NO" dirty="0"/>
          </a:p>
        </p:txBody>
      </p:sp>
      <p:sp>
        <p:nvSpPr>
          <p:cNvPr id="20" name="Ellipse 19"/>
          <p:cNvSpPr/>
          <p:nvPr/>
        </p:nvSpPr>
        <p:spPr>
          <a:xfrm>
            <a:off x="2217988" y="4036038"/>
            <a:ext cx="288421" cy="150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/>
          <p:cNvSpPr/>
          <p:nvPr/>
        </p:nvSpPr>
        <p:spPr>
          <a:xfrm>
            <a:off x="5572924" y="4186303"/>
            <a:ext cx="135310" cy="190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/>
          <p:cNvSpPr txBox="1"/>
          <p:nvPr/>
        </p:nvSpPr>
        <p:spPr>
          <a:xfrm>
            <a:off x="1121455" y="461473"/>
            <a:ext cx="292925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2800" dirty="0" smtClean="0"/>
              <a:t>VIDERE UTVIKLING</a:t>
            </a:r>
            <a:endParaRPr lang="nb-NO" sz="28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965534" y="1248467"/>
            <a:ext cx="4127618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Bruk tiden frem mot høsten til å bygge kapasitet/system til massetesting</a:t>
            </a:r>
            <a:endParaRPr lang="nb-NO" dirty="0"/>
          </a:p>
        </p:txBody>
      </p:sp>
      <p:cxnSp>
        <p:nvCxnSpPr>
          <p:cNvPr id="4" name="Rett pilkobling 3"/>
          <p:cNvCxnSpPr/>
          <p:nvPr/>
        </p:nvCxnSpPr>
        <p:spPr>
          <a:xfrm>
            <a:off x="3342473" y="4376583"/>
            <a:ext cx="389858" cy="192285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3624308" y="6347759"/>
            <a:ext cx="201627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SULA KOMMUNE</a:t>
            </a:r>
            <a:endParaRPr lang="nb-NO" b="1" dirty="0"/>
          </a:p>
        </p:txBody>
      </p:sp>
      <p:sp>
        <p:nvSpPr>
          <p:cNvPr id="25" name="Bue 24"/>
          <p:cNvSpPr/>
          <p:nvPr/>
        </p:nvSpPr>
        <p:spPr>
          <a:xfrm>
            <a:off x="5883778" y="3842310"/>
            <a:ext cx="5332576" cy="535824"/>
          </a:xfrm>
          <a:prstGeom prst="arc">
            <a:avLst>
              <a:gd name="adj1" fmla="val 11119744"/>
              <a:gd name="adj2" fmla="val 0"/>
            </a:avLst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TekstSylinder 25"/>
          <p:cNvSpPr txBox="1"/>
          <p:nvPr/>
        </p:nvSpPr>
        <p:spPr>
          <a:xfrm>
            <a:off x="7795899" y="4017056"/>
            <a:ext cx="189267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 smtClean="0"/>
              <a:t>Om vi tester nok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82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En pandemi skapt av reise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r>
              <a:rPr lang="nb-NO" b="1" dirty="0" smtClean="0"/>
              <a:t>Mars: </a:t>
            </a:r>
            <a:r>
              <a:rPr lang="nb-NO" dirty="0" smtClean="0"/>
              <a:t>Stort antall introduksjoner over kort tid=&gt; dårlig forbedret</a:t>
            </a:r>
          </a:p>
          <a:p>
            <a:r>
              <a:rPr lang="nb-NO" b="1" dirty="0" smtClean="0"/>
              <a:t>August: </a:t>
            </a:r>
            <a:r>
              <a:rPr lang="nb-NO" dirty="0" smtClean="0"/>
              <a:t>Et mindre antall introduksjoner over lang tid =&gt; bedre forberedt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3200" b="1" dirty="0" smtClean="0"/>
              <a:t>Bekymring: Kapasitet og «kondis» for smittesporing</a:t>
            </a:r>
          </a:p>
          <a:p>
            <a:pPr lvl="1"/>
            <a:endParaRPr lang="nb-NO" dirty="0"/>
          </a:p>
          <a:p>
            <a:pPr lvl="1"/>
            <a:r>
              <a:rPr lang="nb-NO" b="1" dirty="0" smtClean="0">
                <a:solidFill>
                  <a:srgbClr val="FF0000"/>
                </a:solidFill>
              </a:rPr>
              <a:t>Gjentatte introduksjoner. </a:t>
            </a:r>
            <a:r>
              <a:rPr lang="nb-NO" dirty="0" smtClean="0"/>
              <a:t>Når smelter boblene sammen til et utbrudd?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12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Kapasitet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Hverdager:</a:t>
            </a:r>
          </a:p>
          <a:p>
            <a:pPr lvl="1"/>
            <a:r>
              <a:rPr lang="nb-NO" dirty="0" smtClean="0"/>
              <a:t>700.	 1000 om vi må.</a:t>
            </a:r>
          </a:p>
          <a:p>
            <a:r>
              <a:rPr lang="nb-NO" dirty="0" smtClean="0"/>
              <a:t>Lørdag</a:t>
            </a:r>
          </a:p>
          <a:p>
            <a:pPr lvl="1"/>
            <a:r>
              <a:rPr lang="nb-NO" dirty="0" smtClean="0"/>
              <a:t>400..	 600 om vi må</a:t>
            </a:r>
          </a:p>
          <a:p>
            <a:r>
              <a:rPr lang="nb-NO" dirty="0" smtClean="0"/>
              <a:t> Søndag</a:t>
            </a:r>
          </a:p>
          <a:p>
            <a:pPr lvl="1"/>
            <a:r>
              <a:rPr lang="nb-NO" dirty="0" smtClean="0"/>
              <a:t>200	300 om vi må</a:t>
            </a:r>
          </a:p>
          <a:p>
            <a:pPr lvl="1"/>
            <a:endParaRPr lang="nb-NO" dirty="0"/>
          </a:p>
          <a:p>
            <a:r>
              <a:rPr lang="nb-NO" b="1" dirty="0" smtClean="0"/>
              <a:t>Hva skal til for å øke kapasiteten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Elektronisk rekvirering =&gt; ila neste 2 uker =&gt; + 100</a:t>
            </a:r>
          </a:p>
          <a:p>
            <a:pPr lvl="1"/>
            <a:r>
              <a:rPr lang="nb-NO" dirty="0"/>
              <a:t>Flere ansatte =&gt; ila </a:t>
            </a:r>
            <a:r>
              <a:rPr lang="nb-NO" dirty="0" err="1" smtClean="0"/>
              <a:t>nste</a:t>
            </a:r>
            <a:r>
              <a:rPr lang="nb-NO" dirty="0" smtClean="0"/>
              <a:t> 2 uker + 100</a:t>
            </a:r>
            <a:endParaRPr lang="nb-NO" dirty="0"/>
          </a:p>
          <a:p>
            <a:pPr lvl="1"/>
            <a:r>
              <a:rPr lang="nb-NO" dirty="0" smtClean="0"/>
              <a:t>Nye lokaler =&gt; ila september + </a:t>
            </a:r>
          </a:p>
          <a:p>
            <a:pPr lvl="1"/>
            <a:r>
              <a:rPr lang="nb-NO" dirty="0" smtClean="0"/>
              <a:t>3 instrumenter =&gt; ila september + 300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6400801" y="2050180"/>
            <a:ext cx="3927106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Kapasitet i % av befolkning:</a:t>
            </a:r>
          </a:p>
          <a:p>
            <a:endParaRPr lang="nb-NO" dirty="0"/>
          </a:p>
          <a:p>
            <a:r>
              <a:rPr lang="nb-NO" dirty="0" smtClean="0"/>
              <a:t>1,5 % per uke </a:t>
            </a:r>
          </a:p>
          <a:p>
            <a:r>
              <a:rPr lang="nb-NO" dirty="0" smtClean="0"/>
              <a:t>2,2 % per uke om vi må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98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Testkriterier FHI: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887198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Alle med akutt luftveisinfeksjon eller andre symptomer på covid-19</a:t>
            </a:r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Alle </a:t>
            </a:r>
            <a:r>
              <a:rPr lang="nb-NO" dirty="0"/>
              <a:t>som har vært utsatt for smitte med covid-19, enten som nærkontakt eller etter reise i land eller region med høy forekomst de siste 10 dagene</a:t>
            </a:r>
          </a:p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Andre grupper kan testes etter vurdering av lege. Ved test av personer som ikke har symptomer og ikke er smitteeksponerte, må positiv test bekreftes av ny test.</a:t>
            </a:r>
          </a:p>
          <a:p>
            <a:endParaRPr lang="nb-NO" dirty="0"/>
          </a:p>
        </p:txBody>
      </p:sp>
      <p:pic>
        <p:nvPicPr>
          <p:cNvPr id="5" name="Bilde 4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48" y="0"/>
            <a:ext cx="2987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Enda en prioriteringsliste ved manglende kapasitet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 smtClean="0">
                <a:solidFill>
                  <a:srgbClr val="000000"/>
                </a:solidFill>
                <a:latin typeface="CrimsonText"/>
              </a:rPr>
              <a:t>A</a:t>
            </a:r>
            <a:r>
              <a:rPr lang="nb-NO" b="1" dirty="0">
                <a:solidFill>
                  <a:srgbClr val="000000"/>
                </a:solidFill>
                <a:latin typeface="CrimsonText"/>
              </a:rPr>
              <a:t>) Personer med symptomer: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Pasient med behov for innleggelse.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Pasient/beboer i sykehjem eller annen helseinstitusjon.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Ansatt i helsetjenesten med pasientnært arbeid.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Person i risikogruppe, se kapittel </a:t>
            </a:r>
            <a:r>
              <a:rPr lang="nb-NO" u="sng" dirty="0">
                <a:solidFill>
                  <a:srgbClr val="386E84"/>
                </a:solidFill>
                <a:latin typeface="Brandon Regular"/>
                <a:hlinkClick r:id="rId2"/>
              </a:rPr>
              <a:t>risikogrupper og deres pårørende</a:t>
            </a:r>
            <a:r>
              <a:rPr lang="nb-NO" dirty="0">
                <a:solidFill>
                  <a:srgbClr val="000000"/>
                </a:solidFill>
                <a:latin typeface="Brandon Regular"/>
              </a:rPr>
              <a:t>. 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Personer som har vært smitteeksponerte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Andre med symptomer</a:t>
            </a:r>
          </a:p>
          <a:p>
            <a:r>
              <a:rPr lang="nb-NO" b="1" dirty="0">
                <a:solidFill>
                  <a:srgbClr val="000000"/>
                </a:solidFill>
                <a:latin typeface="CrimsonText"/>
              </a:rPr>
              <a:t>B) </a:t>
            </a:r>
            <a:r>
              <a:rPr lang="nb-NO" b="1" dirty="0" err="1" smtClean="0">
                <a:solidFill>
                  <a:srgbClr val="000000"/>
                </a:solidFill>
                <a:latin typeface="CrimsonText"/>
              </a:rPr>
              <a:t>Asymptomatiske</a:t>
            </a:r>
            <a:r>
              <a:rPr lang="nb-NO" b="1" dirty="0" smtClean="0">
                <a:solidFill>
                  <a:srgbClr val="000000"/>
                </a:solidFill>
                <a:latin typeface="CrimsonText"/>
              </a:rPr>
              <a:t> </a:t>
            </a:r>
            <a:r>
              <a:rPr lang="nb-NO" b="1" dirty="0">
                <a:solidFill>
                  <a:srgbClr val="000000"/>
                </a:solidFill>
                <a:latin typeface="CrimsonText"/>
              </a:rPr>
              <a:t>personer som har vært utsatt for smitte: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Utbruddsituasjoner i helseinstitusjoner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Person som er i nærkontakt til et bekreftet tilfelle av covid-19</a:t>
            </a:r>
          </a:p>
          <a:p>
            <a:pPr lvl="1">
              <a:buFont typeface="+mj-lt"/>
              <a:buAutoNum type="arabicPeriod"/>
            </a:pPr>
            <a:r>
              <a:rPr lang="nb-NO" dirty="0">
                <a:solidFill>
                  <a:srgbClr val="000000"/>
                </a:solidFill>
                <a:latin typeface="Brandon Regular"/>
              </a:rPr>
              <a:t>Helsepersonell som jobber pasientnært som har vært i utlandet</a:t>
            </a:r>
          </a:p>
          <a:p>
            <a:pPr lvl="1">
              <a:buFont typeface="+mj-lt"/>
              <a:buAutoNum type="arabicPeriod"/>
            </a:pPr>
            <a:r>
              <a:rPr lang="nb-NO" b="1" dirty="0">
                <a:solidFill>
                  <a:srgbClr val="FF0000"/>
                </a:solidFill>
                <a:latin typeface="Brandon Regular"/>
              </a:rPr>
              <a:t>Personer som er i </a:t>
            </a:r>
            <a:r>
              <a:rPr lang="nb-NO" b="1" dirty="0" smtClean="0">
                <a:solidFill>
                  <a:srgbClr val="FF0000"/>
                </a:solidFill>
                <a:latin typeface="Brandon Regular"/>
              </a:rPr>
              <a:t>reisekarantene </a:t>
            </a:r>
            <a:r>
              <a:rPr lang="nb-NO" b="1" u="sng" dirty="0">
                <a:solidFill>
                  <a:srgbClr val="FF0000"/>
                </a:solidFill>
                <a:latin typeface="Brandon Regular"/>
              </a:rPr>
              <a:t>=&gt; bare </a:t>
            </a:r>
            <a:r>
              <a:rPr lang="nb-NO" b="1" u="sng" dirty="0" smtClean="0">
                <a:solidFill>
                  <a:srgbClr val="FF0000"/>
                </a:solidFill>
                <a:latin typeface="Brandon Regular"/>
              </a:rPr>
              <a:t>ved slutten av karantene for røde land</a:t>
            </a:r>
            <a:endParaRPr lang="nb-NO" b="1" u="sng" dirty="0">
              <a:solidFill>
                <a:srgbClr val="FF0000"/>
              </a:solidFill>
              <a:latin typeface="Brandon Regular"/>
            </a:endParaRPr>
          </a:p>
          <a:p>
            <a:pPr lvl="1">
              <a:buFont typeface="+mj-lt"/>
              <a:buAutoNum type="arabicPeriod"/>
            </a:pPr>
            <a:r>
              <a:rPr lang="nb-NO" b="1" dirty="0">
                <a:solidFill>
                  <a:srgbClr val="FF0000"/>
                </a:solidFill>
                <a:latin typeface="Brandon Regular"/>
              </a:rPr>
              <a:t>Ved innreise fra </a:t>
            </a:r>
            <a:r>
              <a:rPr lang="nb-NO" b="1" dirty="0" smtClean="0">
                <a:solidFill>
                  <a:srgbClr val="FF0000"/>
                </a:solidFill>
                <a:latin typeface="Brandon Regular"/>
              </a:rPr>
              <a:t>utlandet </a:t>
            </a:r>
            <a:r>
              <a:rPr lang="nb-NO" b="1" u="sng" dirty="0" smtClean="0">
                <a:solidFill>
                  <a:srgbClr val="FF0000"/>
                </a:solidFill>
                <a:latin typeface="Brandon Regular"/>
              </a:rPr>
              <a:t>=&gt; bare etter avtale med laboratoriet</a:t>
            </a:r>
            <a:endParaRPr lang="nb-NO" b="1" u="sng" dirty="0">
              <a:solidFill>
                <a:srgbClr val="FF0000"/>
              </a:solidFill>
              <a:latin typeface="Brandon Regular"/>
            </a:endParaRPr>
          </a:p>
          <a:p>
            <a:r>
              <a:rPr lang="nb-NO" b="1" dirty="0">
                <a:solidFill>
                  <a:srgbClr val="000000"/>
                </a:solidFill>
                <a:latin typeface="CrimsonText"/>
              </a:rPr>
              <a:t>C) </a:t>
            </a:r>
            <a:r>
              <a:rPr lang="nb-NO" b="1" dirty="0" smtClean="0">
                <a:solidFill>
                  <a:srgbClr val="000000"/>
                </a:solidFill>
                <a:latin typeface="CrimsonText"/>
              </a:rPr>
              <a:t>Andre</a:t>
            </a:r>
          </a:p>
          <a:p>
            <a:pPr lvl="1"/>
            <a:r>
              <a:rPr lang="nb-NO" b="1" u="sng" dirty="0">
                <a:solidFill>
                  <a:srgbClr val="FF0000"/>
                </a:solidFill>
                <a:latin typeface="Brandon Regular"/>
              </a:rPr>
              <a:t>=&gt; bare etter avtale med laboratoriet</a:t>
            </a:r>
          </a:p>
          <a:p>
            <a:pPr lvl="1"/>
            <a:endParaRPr lang="nb-NO" b="1" dirty="0">
              <a:solidFill>
                <a:srgbClr val="000000"/>
              </a:solidFill>
              <a:latin typeface="CrimsonText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61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1262" y="5168131"/>
            <a:ext cx="10515600" cy="1325563"/>
          </a:xfrm>
        </p:spPr>
        <p:txBody>
          <a:bodyPr/>
          <a:lstStyle/>
          <a:p>
            <a:r>
              <a:rPr lang="nb-NO" dirty="0" smtClean="0"/>
              <a:t>Ryddejobb nødvendig</a:t>
            </a:r>
            <a:endParaRPr lang="nb-NO" dirty="0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2" y="234239"/>
            <a:ext cx="7950467" cy="4933892"/>
          </a:xfrm>
        </p:spPr>
      </p:pic>
    </p:spTree>
    <p:extLst>
      <p:ext uri="{BB962C8B-B14F-4D97-AF65-F5344CB8AC3E}">
        <p14:creationId xmlns:p14="http://schemas.microsoft.com/office/powerpoint/2010/main" val="21422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SE MØRE OG ROMSDAL" id="{FD407EEB-8D0A-824D-AF99-8EFEEBACBBE9}" vid="{96933F0D-F111-B84D-991E-8274539D9529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12780d3b-d4ae-4143-bb65-a95475b83662">
      <Terms xmlns="http://schemas.microsoft.com/office/infopath/2007/PartnerControls"/>
    </TaxKeywordTaxHTField>
    <TaxCatchAll xmlns="12780d3b-d4ae-4143-bb65-a95475b83662"/>
    <PublishingExpirationDate xmlns="http://schemas.microsoft.com/sharepoint/v3" xsi:nil="true"/>
    <PublishingStartDate xmlns="http://schemas.microsoft.com/sharepoint/v3" xsi:nil="true"/>
    <FNSPRollUpIngress xmlns="12780d3b-d4ae-4143-bb65-a95475b836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4C8F05B41D48AAEFEFC577FE0F14" ma:contentTypeVersion="23" ma:contentTypeDescription="Opprett et nytt dokument." ma:contentTypeScope="" ma:versionID="d75d326f0de67eef4567bc62bd61c764">
  <xsd:schema xmlns:xsd="http://www.w3.org/2001/XMLSchema" xmlns:xs="http://www.w3.org/2001/XMLSchema" xmlns:p="http://schemas.microsoft.com/office/2006/metadata/properties" xmlns:ns1="http://schemas.microsoft.com/sharepoint/v3" xmlns:ns2="12780d3b-d4ae-4143-bb65-a95475b83662" targetNamespace="http://schemas.microsoft.com/office/2006/metadata/properties" ma:root="true" ma:fieldsID="1cbcde35f4dbfc1817f89f87e07082a3" ns1:_="" ns2:_="">
    <xsd:import namespace="http://schemas.microsoft.com/sharepoint/v3"/>
    <xsd:import namespace="12780d3b-d4ae-4143-bb65-a95475b8366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0d3b-d4ae-4143-bb65-a95475b8366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7d45f2b7-b0ce-49c3-b7e2-45f18d8cd76b}" ma:internalName="TaxCatchAll" ma:showField="CatchAllData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7d45f2b7-b0ce-49c3-b7e2-45f18d8cd76b}" ma:internalName="TaxCatchAllLabel" ma:readOnly="true" ma:showField="CatchAllDataLabel" ma:web="12780d3b-d4ae-4143-bb65-a95475b83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15495-9270-4D95-B10C-A234344E6195}"/>
</file>

<file path=customXml/itemProps2.xml><?xml version="1.0" encoding="utf-8"?>
<ds:datastoreItem xmlns:ds="http://schemas.openxmlformats.org/officeDocument/2006/customXml" ds:itemID="{9369910E-A241-4575-88C4-8C1CF9B69730}"/>
</file>

<file path=customXml/itemProps3.xml><?xml version="1.0" encoding="utf-8"?>
<ds:datastoreItem xmlns:ds="http://schemas.openxmlformats.org/officeDocument/2006/customXml" ds:itemID="{E3277E1D-6CE4-4AF4-BFEC-46861BF3816E}"/>
</file>

<file path=docProps/app.xml><?xml version="1.0" encoding="utf-8"?>
<Properties xmlns="http://schemas.openxmlformats.org/officeDocument/2006/extended-properties" xmlns:vt="http://schemas.openxmlformats.org/officeDocument/2006/docPropsVTypes">
  <TotalTime>21222</TotalTime>
  <Words>734</Words>
  <Application>Microsoft Office PowerPoint</Application>
  <PresentationFormat>Widescreen</PresentationFormat>
  <Paragraphs>167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Brandon Regular</vt:lpstr>
      <vt:lpstr>Calibri</vt:lpstr>
      <vt:lpstr>Calibri Light</vt:lpstr>
      <vt:lpstr>CrimsonText</vt:lpstr>
      <vt:lpstr>Office-tema</vt:lpstr>
      <vt:lpstr>1_Office-tema</vt:lpstr>
      <vt:lpstr>SARS-Cov-2/COVID-19</vt:lpstr>
      <vt:lpstr>Epidemiologisk situasjon</vt:lpstr>
      <vt:lpstr>PowerPoint-presentasjon</vt:lpstr>
      <vt:lpstr>PowerPoint-presentasjon</vt:lpstr>
      <vt:lpstr>En pandemi skapt av reise</vt:lpstr>
      <vt:lpstr>Kapasitet</vt:lpstr>
      <vt:lpstr>Testkriterier FHI:</vt:lpstr>
      <vt:lpstr>Enda en prioriteringsliste ved manglende kapasitet</vt:lpstr>
      <vt:lpstr>Ryddejobb nødvendig</vt:lpstr>
      <vt:lpstr>Forventer justeringer/forenklinger nasjonalt </vt:lpstr>
      <vt:lpstr>Begrens prøvetakning av asymptomatiske</vt:lpstr>
      <vt:lpstr>Testing av asymptomatiske som ikke dekkes av HELFO – betaling? </vt:lpstr>
      <vt:lpstr>Symptomatiske</vt:lpstr>
      <vt:lpstr>Prøvetakning</vt:lpstr>
      <vt:lpstr>Elektronisk rekvirering</vt:lpstr>
      <vt:lpstr>Prøvesvar  </vt:lpstr>
      <vt:lpstr>Transport</vt:lpstr>
      <vt:lpstr>Serologi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SARS-Cov-2/COVID-19</dc:title>
  <dc:creator>Nilsen, Einar</dc:creator>
  <cp:keywords/>
  <cp:lastModifiedBy>Nilsen, Einar</cp:lastModifiedBy>
  <cp:revision>230</cp:revision>
  <dcterms:created xsi:type="dcterms:W3CDTF">2020-03-20T07:48:43Z</dcterms:created>
  <dcterms:modified xsi:type="dcterms:W3CDTF">2020-08-24T11:11:38Z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0x01010086B34C8F05B41D48AAEFEFC577FE0F14</vt:lpwstr>
  </property>
  <property fmtid="{D5CDD505-2E9C-101B-9397-08002B2CF9AE}" pid="3" name="TaxKeyword">
    <vt:lpwstr/>
  </property>
</Properties>
</file>