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3.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2.xml" ContentType="application/vnd.openxmlformats-officedocument.presentationml.slide+xml"/>
  <Override PartName="/ppt/slides/slide94.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21.xml" ContentType="application/vnd.openxmlformats-officedocument.presentationml.slide+xml"/>
  <Override PartName="/ppt/slides/slide105.xml" ContentType="application/vnd.openxmlformats-officedocument.presentationml.slide+xml"/>
  <Override PartName="/ppt/slides/slide97.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06.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57" r:id="rId6"/>
    <p:sldId id="266" r:id="rId7"/>
    <p:sldId id="264" r:id="rId8"/>
    <p:sldId id="263" r:id="rId9"/>
    <p:sldId id="262" r:id="rId10"/>
    <p:sldId id="261" r:id="rId11"/>
    <p:sldId id="269" r:id="rId12"/>
    <p:sldId id="330" r:id="rId13"/>
    <p:sldId id="365" r:id="rId14"/>
    <p:sldId id="270" r:id="rId15"/>
    <p:sldId id="272" r:id="rId16"/>
    <p:sldId id="273" r:id="rId17"/>
    <p:sldId id="274" r:id="rId18"/>
    <p:sldId id="275" r:id="rId19"/>
    <p:sldId id="333" r:id="rId20"/>
    <p:sldId id="276" r:id="rId21"/>
    <p:sldId id="332" r:id="rId22"/>
    <p:sldId id="277" r:id="rId23"/>
    <p:sldId id="278" r:id="rId24"/>
    <p:sldId id="279" r:id="rId25"/>
    <p:sldId id="280" r:id="rId26"/>
    <p:sldId id="281" r:id="rId27"/>
    <p:sldId id="282" r:id="rId28"/>
    <p:sldId id="366" r:id="rId29"/>
    <p:sldId id="283" r:id="rId30"/>
    <p:sldId id="284" r:id="rId31"/>
    <p:sldId id="285" r:id="rId32"/>
    <p:sldId id="335" r:id="rId33"/>
    <p:sldId id="336" r:id="rId34"/>
    <p:sldId id="286" r:id="rId35"/>
    <p:sldId id="287" r:id="rId36"/>
    <p:sldId id="288" r:id="rId37"/>
    <p:sldId id="289" r:id="rId38"/>
    <p:sldId id="290" r:id="rId39"/>
    <p:sldId id="367" r:id="rId40"/>
    <p:sldId id="291" r:id="rId41"/>
    <p:sldId id="337" r:id="rId42"/>
    <p:sldId id="292" r:id="rId43"/>
    <p:sldId id="338" r:id="rId44"/>
    <p:sldId id="293" r:id="rId45"/>
    <p:sldId id="294" r:id="rId46"/>
    <p:sldId id="295" r:id="rId47"/>
    <p:sldId id="296" r:id="rId48"/>
    <p:sldId id="297" r:id="rId49"/>
    <p:sldId id="298" r:id="rId50"/>
    <p:sldId id="299" r:id="rId51"/>
    <p:sldId id="339" r:id="rId52"/>
    <p:sldId id="300" r:id="rId53"/>
    <p:sldId id="301" r:id="rId54"/>
    <p:sldId id="342" r:id="rId55"/>
    <p:sldId id="302" r:id="rId56"/>
    <p:sldId id="303" r:id="rId57"/>
    <p:sldId id="304" r:id="rId58"/>
    <p:sldId id="305" r:id="rId59"/>
    <p:sldId id="306" r:id="rId60"/>
    <p:sldId id="307" r:id="rId61"/>
    <p:sldId id="308" r:id="rId62"/>
    <p:sldId id="340" r:id="rId63"/>
    <p:sldId id="341"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43" r:id="rId86"/>
    <p:sldId id="344" r:id="rId87"/>
    <p:sldId id="350" r:id="rId88"/>
    <p:sldId id="349" r:id="rId89"/>
    <p:sldId id="348" r:id="rId90"/>
    <p:sldId id="347" r:id="rId91"/>
    <p:sldId id="346" r:id="rId92"/>
    <p:sldId id="345"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F5"/>
    <a:srgbClr val="EB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ddels stil 1 - aks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147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side">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899592" y="3284984"/>
            <a:ext cx="6400800" cy="1752600"/>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UNDERTITTEL I FONTEN CALIBRI </a:t>
            </a:r>
            <a:endParaRPr lang="nb-NO" dirty="0"/>
          </a:p>
        </p:txBody>
      </p:sp>
      <p:sp>
        <p:nvSpPr>
          <p:cNvPr id="7" name="Tittel 6"/>
          <p:cNvSpPr>
            <a:spLocks noGrp="1"/>
          </p:cNvSpPr>
          <p:nvPr>
            <p:ph type="title" hasCustomPrompt="1"/>
          </p:nvPr>
        </p:nvSpPr>
        <p:spPr>
          <a:xfrm>
            <a:off x="914400" y="2348880"/>
            <a:ext cx="8229600" cy="1143000"/>
          </a:xfrm>
        </p:spPr>
        <p:txBody>
          <a:bodyPr/>
          <a:lstStyle>
            <a:lvl1pPr algn="l">
              <a:defRPr baseline="0"/>
            </a:lvl1pPr>
          </a:lstStyle>
          <a:p>
            <a:r>
              <a:rPr lang="nb-NO" dirty="0" smtClean="0"/>
              <a:t>TITTEL I FONTEN CALIBRI </a:t>
            </a:r>
            <a:endParaRPr lang="nb-NO" dirty="0"/>
          </a:p>
        </p:txBody>
      </p:sp>
      <p:pic>
        <p:nvPicPr>
          <p:cNvPr id="1026" name="Picture 2" descr="Z:\Astrid Øen Olsen\Ålesudn kommune profil\bår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26708"/>
            <a:ext cx="9144000" cy="1531292"/>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userDrawn="1"/>
        </p:nvSpPr>
        <p:spPr>
          <a:xfrm>
            <a:off x="0" y="0"/>
            <a:ext cx="9144000" cy="1340768"/>
          </a:xfrm>
          <a:prstGeom prst="rect">
            <a:avLst/>
          </a:prstGeom>
          <a:solidFill>
            <a:srgbClr val="EB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Picture 2" descr="C:\Users\Aoo\Desktop\Ålesundkommune-logo-sidestil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552" y="-113354"/>
            <a:ext cx="2966832" cy="156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5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22114"/>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7" name="Picture 3" descr="Z:\Astrid Øen Olsen\Ålesudn kommune profil\maler\brosunde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5772140"/>
            <a:ext cx="1368152" cy="97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9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tekst 2"/>
          <p:cNvSpPr>
            <a:spLocks noGrp="1"/>
          </p:cNvSpPr>
          <p:nvPr>
            <p:ph type="body" idx="1" hasCustomPrompt="1"/>
          </p:nvPr>
        </p:nvSpPr>
        <p:spPr>
          <a:xfrm>
            <a:off x="467544" y="2060848"/>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4" name="Plassholder for innhold 3"/>
          <p:cNvSpPr>
            <a:spLocks noGrp="1"/>
          </p:cNvSpPr>
          <p:nvPr>
            <p:ph sz="half" idx="2"/>
          </p:nvPr>
        </p:nvSpPr>
        <p:spPr>
          <a:xfrm>
            <a:off x="457200" y="2924944"/>
            <a:ext cx="4040188"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4008" y="2060848"/>
            <a:ext cx="4041775"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6" name="Plassholder for innhold 5"/>
          <p:cNvSpPr>
            <a:spLocks noGrp="1"/>
          </p:cNvSpPr>
          <p:nvPr>
            <p:ph sz="quarter" idx="4"/>
          </p:nvPr>
        </p:nvSpPr>
        <p:spPr>
          <a:xfrm>
            <a:off x="4645025" y="2924944"/>
            <a:ext cx="4041775"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8" name="Picture 3" descr="Z:\Astrid Øen Olsen\Ålesudn kommune profil\maler\brosunde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5772140"/>
            <a:ext cx="1368152" cy="97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0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tekst 2"/>
          <p:cNvSpPr>
            <a:spLocks noGrp="1"/>
          </p:cNvSpPr>
          <p:nvPr>
            <p:ph type="body" idx="1" hasCustomPrompt="1"/>
          </p:nvPr>
        </p:nvSpPr>
        <p:spPr>
          <a:xfrm>
            <a:off x="467544" y="2060848"/>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4" name="Plassholder for innhold 3"/>
          <p:cNvSpPr>
            <a:spLocks noGrp="1"/>
          </p:cNvSpPr>
          <p:nvPr>
            <p:ph sz="half" idx="2"/>
          </p:nvPr>
        </p:nvSpPr>
        <p:spPr>
          <a:xfrm>
            <a:off x="457200" y="2924944"/>
            <a:ext cx="4040188"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4008" y="2060848"/>
            <a:ext cx="4041775"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6" name="Plassholder for innhold 5"/>
          <p:cNvSpPr>
            <a:spLocks noGrp="1"/>
          </p:cNvSpPr>
          <p:nvPr>
            <p:ph sz="quarter" idx="4"/>
          </p:nvPr>
        </p:nvSpPr>
        <p:spPr>
          <a:xfrm>
            <a:off x="4645025" y="2924944"/>
            <a:ext cx="4041775"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2" descr="Z:\Astrid Øen Olsen\Ålesudn kommune profil\maler\bå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3430" y="5261848"/>
            <a:ext cx="2050570" cy="172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8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2_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tekst 2"/>
          <p:cNvSpPr>
            <a:spLocks noGrp="1"/>
          </p:cNvSpPr>
          <p:nvPr>
            <p:ph type="body" idx="1" hasCustomPrompt="1"/>
          </p:nvPr>
        </p:nvSpPr>
        <p:spPr>
          <a:xfrm>
            <a:off x="467544" y="2060848"/>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4" name="Plassholder for innhold 3"/>
          <p:cNvSpPr>
            <a:spLocks noGrp="1"/>
          </p:cNvSpPr>
          <p:nvPr>
            <p:ph sz="half" idx="2"/>
          </p:nvPr>
        </p:nvSpPr>
        <p:spPr>
          <a:xfrm>
            <a:off x="457200" y="2924944"/>
            <a:ext cx="4040188"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4008" y="2060848"/>
            <a:ext cx="4041775"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6" name="Plassholder for innhold 5"/>
          <p:cNvSpPr>
            <a:spLocks noGrp="1"/>
          </p:cNvSpPr>
          <p:nvPr>
            <p:ph sz="quarter" idx="4"/>
          </p:nvPr>
        </p:nvSpPr>
        <p:spPr>
          <a:xfrm>
            <a:off x="4645025" y="2924944"/>
            <a:ext cx="4041775"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2" descr="Z:\Astrid Øen Olsen\Ålesudn kommune profil\maler\må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5085184"/>
            <a:ext cx="2462488" cy="229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8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3_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tekst 2"/>
          <p:cNvSpPr>
            <a:spLocks noGrp="1"/>
          </p:cNvSpPr>
          <p:nvPr>
            <p:ph type="body" idx="1" hasCustomPrompt="1"/>
          </p:nvPr>
        </p:nvSpPr>
        <p:spPr>
          <a:xfrm>
            <a:off x="467544" y="2060848"/>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4" name="Plassholder for innhold 3"/>
          <p:cNvSpPr>
            <a:spLocks noGrp="1"/>
          </p:cNvSpPr>
          <p:nvPr>
            <p:ph sz="half" idx="2"/>
          </p:nvPr>
        </p:nvSpPr>
        <p:spPr>
          <a:xfrm>
            <a:off x="457200" y="2924944"/>
            <a:ext cx="4040188"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4008" y="2060848"/>
            <a:ext cx="4041775"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TITTEL I CALIBRI OG STORE BOKSTAVER </a:t>
            </a:r>
          </a:p>
        </p:txBody>
      </p:sp>
      <p:sp>
        <p:nvSpPr>
          <p:cNvPr id="6" name="Plassholder for innhold 5"/>
          <p:cNvSpPr>
            <a:spLocks noGrp="1"/>
          </p:cNvSpPr>
          <p:nvPr>
            <p:ph sz="quarter" idx="4"/>
          </p:nvPr>
        </p:nvSpPr>
        <p:spPr>
          <a:xfrm>
            <a:off x="4645025" y="2924944"/>
            <a:ext cx="4041775"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2" descr="Z:\Astrid Øen Olsen\Ålesudn kommune profil\maler\molj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5512522"/>
            <a:ext cx="1691680" cy="12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8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59632" y="5013176"/>
            <a:ext cx="6596136" cy="566738"/>
          </a:xfrm>
        </p:spPr>
        <p:txBody>
          <a:bodyPr anchor="b">
            <a:noAutofit/>
          </a:bodyPr>
          <a:lstStyle>
            <a:lvl1pPr algn="ctr">
              <a:defRPr sz="4000" b="0" baseline="0"/>
            </a:lvl1pPr>
          </a:lstStyle>
          <a:p>
            <a:r>
              <a:rPr lang="nb-NO" dirty="0" smtClean="0"/>
              <a:t>TITTEL I FONTEN CALIBRI </a:t>
            </a:r>
            <a:endParaRPr lang="nb-NO" dirty="0"/>
          </a:p>
        </p:txBody>
      </p:sp>
      <p:sp>
        <p:nvSpPr>
          <p:cNvPr id="3" name="Plassholder for bilde 2"/>
          <p:cNvSpPr>
            <a:spLocks noGrp="1"/>
          </p:cNvSpPr>
          <p:nvPr>
            <p:ph type="pic" idx="1"/>
          </p:nvPr>
        </p:nvSpPr>
        <p:spPr>
          <a:xfrm>
            <a:off x="0" y="1844823"/>
            <a:ext cx="9144000" cy="28827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Plassholder for tekst 3"/>
          <p:cNvSpPr>
            <a:spLocks noGrp="1"/>
          </p:cNvSpPr>
          <p:nvPr>
            <p:ph type="body" sz="half" idx="2"/>
          </p:nvPr>
        </p:nvSpPr>
        <p:spPr>
          <a:xfrm>
            <a:off x="1763688" y="5589240"/>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pic>
        <p:nvPicPr>
          <p:cNvPr id="6" name="Picture 2" descr="Z:\Astrid Øen Olsen\Ålesudn kommune profil\maler\molj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5512522"/>
            <a:ext cx="1691680" cy="12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25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59632" y="5013176"/>
            <a:ext cx="6596136" cy="566738"/>
          </a:xfrm>
        </p:spPr>
        <p:txBody>
          <a:bodyPr anchor="b">
            <a:noAutofit/>
          </a:bodyPr>
          <a:lstStyle>
            <a:lvl1pPr algn="ctr">
              <a:defRPr sz="4000" b="0" baseline="0"/>
            </a:lvl1pPr>
          </a:lstStyle>
          <a:p>
            <a:r>
              <a:rPr lang="nb-NO" dirty="0" smtClean="0"/>
              <a:t>TITTEL I FONTEN CALIBRI </a:t>
            </a:r>
            <a:endParaRPr lang="nb-NO" dirty="0"/>
          </a:p>
        </p:txBody>
      </p:sp>
      <p:sp>
        <p:nvSpPr>
          <p:cNvPr id="3" name="Plassholder for bilde 2"/>
          <p:cNvSpPr>
            <a:spLocks noGrp="1"/>
          </p:cNvSpPr>
          <p:nvPr>
            <p:ph type="pic" idx="1"/>
          </p:nvPr>
        </p:nvSpPr>
        <p:spPr>
          <a:xfrm>
            <a:off x="0" y="1844823"/>
            <a:ext cx="9144000" cy="28827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Plassholder for tekst 3"/>
          <p:cNvSpPr>
            <a:spLocks noGrp="1"/>
          </p:cNvSpPr>
          <p:nvPr>
            <p:ph type="body" sz="half" idx="2"/>
          </p:nvPr>
        </p:nvSpPr>
        <p:spPr>
          <a:xfrm>
            <a:off x="1763688" y="5589240"/>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pic>
        <p:nvPicPr>
          <p:cNvPr id="7" name="Picture 2" descr="Z:\Astrid Øen Olsen\Ålesudn kommune profil\maler\må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5085184"/>
            <a:ext cx="2462488" cy="229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0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59632" y="5013176"/>
            <a:ext cx="6596136" cy="566738"/>
          </a:xfrm>
        </p:spPr>
        <p:txBody>
          <a:bodyPr anchor="b">
            <a:noAutofit/>
          </a:bodyPr>
          <a:lstStyle>
            <a:lvl1pPr algn="ctr">
              <a:defRPr sz="4000" b="0" baseline="0"/>
            </a:lvl1pPr>
          </a:lstStyle>
          <a:p>
            <a:r>
              <a:rPr lang="nb-NO" dirty="0" smtClean="0"/>
              <a:t>TITTEL I FONTEN CALIBRI </a:t>
            </a:r>
            <a:endParaRPr lang="nb-NO" dirty="0"/>
          </a:p>
        </p:txBody>
      </p:sp>
      <p:sp>
        <p:nvSpPr>
          <p:cNvPr id="3" name="Plassholder for bilde 2"/>
          <p:cNvSpPr>
            <a:spLocks noGrp="1"/>
          </p:cNvSpPr>
          <p:nvPr>
            <p:ph type="pic" idx="1"/>
          </p:nvPr>
        </p:nvSpPr>
        <p:spPr>
          <a:xfrm>
            <a:off x="0" y="1844823"/>
            <a:ext cx="9144000" cy="28827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Plassholder for tekst 3"/>
          <p:cNvSpPr>
            <a:spLocks noGrp="1"/>
          </p:cNvSpPr>
          <p:nvPr>
            <p:ph type="body" sz="half" idx="2"/>
          </p:nvPr>
        </p:nvSpPr>
        <p:spPr>
          <a:xfrm>
            <a:off x="1763688" y="5589240"/>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pic>
        <p:nvPicPr>
          <p:cNvPr id="7" name="Picture 2" descr="Z:\Astrid Øen Olsen\Ålesudn kommune profil\maler\bå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3430" y="5261848"/>
            <a:ext cx="2050570" cy="172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08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baseline="0"/>
            </a:lvl1pPr>
          </a:lstStyle>
          <a:p>
            <a:r>
              <a:rPr lang="nb-NO" dirty="0" smtClean="0"/>
              <a:t>TITTEL I FONTRN CALIBRI </a:t>
            </a:r>
            <a:endParaRPr lang="nb-NO" dirty="0"/>
          </a:p>
        </p:txBody>
      </p:sp>
    </p:spTree>
    <p:extLst>
      <p:ext uri="{BB962C8B-B14F-4D97-AF65-F5344CB8AC3E}">
        <p14:creationId xmlns:p14="http://schemas.microsoft.com/office/powerpoint/2010/main" val="317159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4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 1">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2050" name="Picture 2" descr="Z:\Astrid Øen Olsen\Ålesudn kommune profil\maler\bå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3430" y="5261848"/>
            <a:ext cx="2050570" cy="172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 1">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5" name="Picture 2" descr="Z:\Astrid Øen Olsen\Ålesudn kommune profil\maler\må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5085184"/>
            <a:ext cx="2462488" cy="229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4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tel og innhold - 1">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5" name="Picture 2" descr="Z:\Astrid Øen Olsen\Ålesudn kommune profil\maler\rådhuse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2280" y="5730616"/>
            <a:ext cx="1897173" cy="98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4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tel og innhold - 1">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6" name="Picture 3" descr="Z:\Astrid Øen Olsen\Ålesudn kommune profil\maler\brosunde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5772140"/>
            <a:ext cx="1368152" cy="97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4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tel og innhold - 1">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94122"/>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6" name="Picture 2" descr="Z:\Astrid Øen Olsen\Ålesudn kommune profil\maler\molj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2320" y="5512522"/>
            <a:ext cx="1691680" cy="12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4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22114"/>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6" name="Picture 2" descr="Z:\Astrid Øen Olsen\Ålesudn kommune profil\maler\må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5085184"/>
            <a:ext cx="2462488" cy="229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6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22114"/>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7" name="Picture 2" descr="Z:\Astrid Øen Olsen\Ålesudn kommune profil\maler\bå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3430" y="5261848"/>
            <a:ext cx="2050570" cy="172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9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57200" y="274638"/>
            <a:ext cx="8229600" cy="922114"/>
          </a:xfrm>
        </p:spPr>
        <p:txBody>
          <a:bodyPr/>
          <a:lstStyle>
            <a:lvl1pPr algn="l">
              <a:defRPr/>
            </a:lvl1pPr>
          </a:lstStyle>
          <a:p>
            <a:r>
              <a:rPr lang="nb-NO" dirty="0" smtClean="0"/>
              <a:t>TITTEL I FONTEN CALIBRI </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6" name="Picture 2" descr="Z:\Astrid Øen Olsen\Ålesudn kommune profil\maler\må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5085184"/>
            <a:ext cx="2462488" cy="229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9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4D6FE-A148-4532-AC6E-A412426AED15}" type="datetimeFigureOut">
              <a:rPr lang="nb-NO" smtClean="0"/>
              <a:t>24.08.2020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EDC04-C32D-40EB-BC15-2B0701834448}" type="slidenum">
              <a:rPr lang="nb-NO" smtClean="0"/>
              <a:t>‹#›</a:t>
            </a:fld>
            <a:endParaRPr lang="nb-NO"/>
          </a:p>
        </p:txBody>
      </p:sp>
      <p:sp>
        <p:nvSpPr>
          <p:cNvPr id="7" name="Rektangel 6"/>
          <p:cNvSpPr/>
          <p:nvPr/>
        </p:nvSpPr>
        <p:spPr>
          <a:xfrm>
            <a:off x="0" y="0"/>
            <a:ext cx="9144000" cy="1340768"/>
          </a:xfrm>
          <a:prstGeom prst="rect">
            <a:avLst/>
          </a:prstGeom>
          <a:solidFill>
            <a:srgbClr val="F1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8538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61" r:id="rId6"/>
    <p:sldLayoutId id="2147483652" r:id="rId7"/>
    <p:sldLayoutId id="2147483662" r:id="rId8"/>
    <p:sldLayoutId id="2147483663" r:id="rId9"/>
    <p:sldLayoutId id="2147483664" r:id="rId10"/>
    <p:sldLayoutId id="2147483653" r:id="rId11"/>
    <p:sldLayoutId id="2147483665" r:id="rId12"/>
    <p:sldLayoutId id="2147483666" r:id="rId13"/>
    <p:sldLayoutId id="2147483667" r:id="rId14"/>
    <p:sldLayoutId id="2147483657" r:id="rId15"/>
    <p:sldLayoutId id="2147483668" r:id="rId16"/>
    <p:sldLayoutId id="2147483669" r:id="rId17"/>
    <p:sldLayoutId id="2147483654" r:id="rId18"/>
    <p:sldLayoutId id="2147483655"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cRMGXnniDQ" TargetMode="External"/><Relationship Id="rId2" Type="http://schemas.openxmlformats.org/officeDocument/2006/relationships/hyperlink" Target="https://www.youtube.com/watch?v=9b7y9UYt_f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vergemal.no/" TargetMode="External"/><Relationship Id="rId2" Type="http://schemas.openxmlformats.org/officeDocument/2006/relationships/hyperlink" Target="http://www.fylkesmannen.no/Helse-omsorg-og-sosialtjenester/Vergemal/"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lovdata.no/dokument/NL/lov/1999-07-02-64" TargetMode="External"/><Relationship Id="rId2" Type="http://schemas.openxmlformats.org/officeDocument/2006/relationships/hyperlink" Target="http://vergemal.no/Voksne/Hva-er-samtykkekompetanse-og-hvilken-betydning-har-det-i-forhold-til-vergemal/"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hyperlink" Target="http://helsekompetanse.no/plan/3322" TargetMode="External"/><Relationship Id="rId2" Type="http://schemas.openxmlformats.org/officeDocument/2006/relationships/hyperlink" Target="http://helsekompetanse.no/plan/3315"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helsedir.no/"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cMtBJZNqD4"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pPr algn="ctr"/>
            <a:r>
              <a:rPr lang="nb-NO" dirty="0" smtClean="0"/>
              <a:t>Koordinatorskolen 2018</a:t>
            </a:r>
            <a:endParaRPr lang="nb-NO" dirty="0"/>
          </a:p>
        </p:txBody>
      </p:sp>
      <p:sp>
        <p:nvSpPr>
          <p:cNvPr id="3" name="Undertittel 2"/>
          <p:cNvSpPr>
            <a:spLocks noGrp="1"/>
          </p:cNvSpPr>
          <p:nvPr>
            <p:ph type="subTitle" idx="1"/>
          </p:nvPr>
        </p:nvSpPr>
        <p:spPr>
          <a:xfrm>
            <a:off x="1403648" y="3356992"/>
            <a:ext cx="6400800" cy="1752600"/>
          </a:xfrm>
        </p:spPr>
        <p:txBody>
          <a:bodyPr/>
          <a:lstStyle/>
          <a:p>
            <a:pPr algn="r"/>
            <a:endParaRPr lang="nb-NO" dirty="0" smtClean="0"/>
          </a:p>
          <a:p>
            <a:pPr algn="ctr"/>
            <a:r>
              <a:rPr lang="nb-NO" dirty="0"/>
              <a:t>Kursdag 1</a:t>
            </a:r>
          </a:p>
          <a:p>
            <a:pPr algn="ctr"/>
            <a:r>
              <a:rPr lang="nb-NO" dirty="0" smtClean="0"/>
              <a:t>28.05.2018</a:t>
            </a:r>
          </a:p>
        </p:txBody>
      </p:sp>
    </p:spTree>
    <p:extLst>
      <p:ext uri="{BB962C8B-B14F-4D97-AF65-F5344CB8AC3E}">
        <p14:creationId xmlns:p14="http://schemas.microsoft.com/office/powerpoint/2010/main" val="1048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Opplæring NYE koordinatorer</a:t>
            </a:r>
            <a:endParaRPr lang="nb-NO" sz="3200" dirty="0"/>
          </a:p>
        </p:txBody>
      </p:sp>
      <p:sp>
        <p:nvSpPr>
          <p:cNvPr id="3" name="Plassholder for innhold 2"/>
          <p:cNvSpPr>
            <a:spLocks noGrp="1"/>
          </p:cNvSpPr>
          <p:nvPr>
            <p:ph idx="1"/>
          </p:nvPr>
        </p:nvSpPr>
        <p:spPr/>
        <p:txBody>
          <a:bodyPr/>
          <a:lstStyle/>
          <a:p>
            <a:pPr marL="0" lvl="1" indent="0">
              <a:spcBef>
                <a:spcPts val="600"/>
              </a:spcBef>
              <a:buSzPct val="100000"/>
              <a:buNone/>
            </a:pPr>
            <a:r>
              <a:rPr lang="nb-NO" sz="2400" dirty="0">
                <a:solidFill>
                  <a:prstClr val="black">
                    <a:lumMod val="50000"/>
                    <a:lumOff val="50000"/>
                  </a:prstClr>
                </a:solidFill>
              </a:rPr>
              <a:t>Leder melder fortløpende inn behov for opplæring via </a:t>
            </a:r>
            <a:r>
              <a:rPr lang="nb-NO" sz="2400" i="1" dirty="0">
                <a:solidFill>
                  <a:prstClr val="black">
                    <a:lumMod val="50000"/>
                    <a:lumOff val="50000"/>
                  </a:prstClr>
                </a:solidFill>
              </a:rPr>
              <a:t>Kompetansekartleggingsskjema.</a:t>
            </a:r>
          </a:p>
          <a:p>
            <a:pPr lvl="0">
              <a:spcBef>
                <a:spcPts val="700"/>
              </a:spcBef>
              <a:buSzPct val="100000"/>
              <a:buFont typeface="Arial" pitchFamily="34"/>
              <a:buChar char="•"/>
            </a:pPr>
            <a:endParaRPr lang="nb-NO" sz="2400" dirty="0">
              <a:solidFill>
                <a:srgbClr val="000000"/>
              </a:solidFill>
            </a:endParaRPr>
          </a:p>
          <a:p>
            <a:pPr marL="0" lvl="0" indent="0">
              <a:spcBef>
                <a:spcPts val="700"/>
              </a:spcBef>
              <a:buSzPct val="100000"/>
              <a:buNone/>
            </a:pPr>
            <a:r>
              <a:rPr lang="nb-NO" sz="2400" dirty="0">
                <a:solidFill>
                  <a:srgbClr val="000000"/>
                </a:solidFill>
              </a:rPr>
              <a:t>Koordinatorskolen</a:t>
            </a:r>
          </a:p>
          <a:p>
            <a:pPr lvl="1">
              <a:spcBef>
                <a:spcPts val="600"/>
              </a:spcBef>
              <a:buSzPct val="100000"/>
              <a:buFont typeface="Arial" pitchFamily="34"/>
              <a:buChar char="–"/>
            </a:pPr>
            <a:r>
              <a:rPr lang="nb-NO" sz="2000" dirty="0">
                <a:solidFill>
                  <a:srgbClr val="000000"/>
                </a:solidFill>
              </a:rPr>
              <a:t>Skal gjennomføres 1 gang per halvår.</a:t>
            </a:r>
          </a:p>
          <a:p>
            <a:pPr lvl="1">
              <a:spcBef>
                <a:spcPts val="600"/>
              </a:spcBef>
              <a:buSzPct val="100000"/>
              <a:buFont typeface="Arial" pitchFamily="34"/>
              <a:buChar char="–"/>
            </a:pPr>
            <a:r>
              <a:rPr lang="nb-NO" sz="2000" dirty="0">
                <a:solidFill>
                  <a:srgbClr val="000000"/>
                </a:solidFill>
              </a:rPr>
              <a:t>Annonseres på intranett. </a:t>
            </a:r>
            <a:r>
              <a:rPr lang="nb-NO" sz="2000" dirty="0" smtClean="0">
                <a:solidFill>
                  <a:srgbClr val="000000"/>
                </a:solidFill>
              </a:rPr>
              <a:t>Direkte </a:t>
            </a:r>
            <a:r>
              <a:rPr lang="nb-NO" sz="2000" dirty="0">
                <a:solidFill>
                  <a:srgbClr val="000000"/>
                </a:solidFill>
              </a:rPr>
              <a:t>invitasjon til koordinatorer som ikke jobber i Ålesund kommune.</a:t>
            </a:r>
          </a:p>
          <a:p>
            <a:pPr lvl="1">
              <a:spcBef>
                <a:spcPts val="600"/>
              </a:spcBef>
              <a:buSzPct val="100000"/>
              <a:buFont typeface="Arial" pitchFamily="34"/>
              <a:buChar char="–"/>
            </a:pPr>
            <a:r>
              <a:rPr lang="nb-NO" sz="2000" dirty="0">
                <a:solidFill>
                  <a:srgbClr val="000000"/>
                </a:solidFill>
              </a:rPr>
              <a:t>2 dager à 3,5 timer.</a:t>
            </a:r>
          </a:p>
          <a:p>
            <a:pPr lvl="1">
              <a:spcBef>
                <a:spcPts val="600"/>
              </a:spcBef>
              <a:buSzPct val="100000"/>
              <a:buFont typeface="Arial" pitchFamily="34"/>
              <a:buChar char="–"/>
            </a:pPr>
            <a:r>
              <a:rPr lang="nb-NO" sz="2000" dirty="0">
                <a:solidFill>
                  <a:srgbClr val="000000"/>
                </a:solidFill>
              </a:rPr>
              <a:t>Hensikt: trygge koordinatorene, lage et fellesskap, en møteplass.</a:t>
            </a:r>
          </a:p>
          <a:p>
            <a:pPr marL="0" lvl="0" indent="0">
              <a:spcBef>
                <a:spcPts val="700"/>
              </a:spcBef>
              <a:buSzPct val="100000"/>
              <a:buNone/>
            </a:pPr>
            <a:endParaRPr lang="nb-NO" sz="2400" i="1" dirty="0">
              <a:solidFill>
                <a:srgbClr val="000000"/>
              </a:solidFill>
            </a:endParaRPr>
          </a:p>
          <a:p>
            <a:endParaRPr lang="nb-NO" dirty="0"/>
          </a:p>
        </p:txBody>
      </p:sp>
    </p:spTree>
    <p:extLst>
      <p:ext uri="{BB962C8B-B14F-4D97-AF65-F5344CB8AC3E}">
        <p14:creationId xmlns:p14="http://schemas.microsoft.com/office/powerpoint/2010/main" val="11446761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0" indent="0">
              <a:buNone/>
            </a:pPr>
            <a:r>
              <a:rPr lang="nb-NO" sz="2400" dirty="0"/>
              <a:t>Deltagere i et koordineringsmøte er ikke en tilfeldig arbeidsgruppe, men et </a:t>
            </a:r>
            <a:r>
              <a:rPr lang="nb-NO" sz="2400" i="1" dirty="0"/>
              <a:t>tverrfaglig team</a:t>
            </a:r>
            <a:r>
              <a:rPr lang="nb-NO" sz="2400" dirty="0"/>
              <a:t>:</a:t>
            </a:r>
          </a:p>
          <a:p>
            <a:pPr marL="0" indent="0">
              <a:buNone/>
            </a:pPr>
            <a:endParaRPr lang="nb-NO" sz="2400" dirty="0"/>
          </a:p>
          <a:p>
            <a:pPr marL="0" indent="0">
              <a:buNone/>
            </a:pPr>
            <a:r>
              <a:rPr lang="nb-NO" sz="2400" dirty="0"/>
              <a:t>En gruppe med komplementære ferdigheter som er forpliktet på en felles hensikt og spesifikke mål. Deltagerne er villige til å jobbe for å oppnå målene samtidig som de er gjensidig ansvarlige for resultatene.</a:t>
            </a:r>
          </a:p>
          <a:p>
            <a:endParaRPr lang="nb-NO" sz="2400" dirty="0"/>
          </a:p>
        </p:txBody>
      </p:sp>
      <p:pic>
        <p:nvPicPr>
          <p:cNvPr id="4" name="Picture 2" descr="H:\Mine Dokumenter\arbeid\tildelingskontoret\KE\koordinatoropplæring\bilder illustrasjoner\t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49309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69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0" indent="0">
              <a:buNone/>
            </a:pPr>
            <a:r>
              <a:rPr lang="nb-NO" sz="2400" dirty="0"/>
              <a:t>Kompetanse er kunnskap i bruk; både formelle kunnskaper og ferdigheter </a:t>
            </a:r>
            <a:r>
              <a:rPr lang="nb-NO" sz="2400" i="1" dirty="0"/>
              <a:t>gjort gjennom erfaringer</a:t>
            </a:r>
            <a:r>
              <a:rPr lang="nb-NO" sz="2400" dirty="0"/>
              <a:t>.</a:t>
            </a:r>
          </a:p>
          <a:p>
            <a:pPr marL="0" indent="0">
              <a:buNone/>
            </a:pPr>
            <a:endParaRPr lang="nb-NO" sz="2400" dirty="0"/>
          </a:p>
          <a:p>
            <a:pPr marL="0" indent="0">
              <a:buNone/>
            </a:pPr>
            <a:r>
              <a:rPr lang="nb-NO" sz="2400" dirty="0"/>
              <a:t>KOMPLEMENTÆR (utfyllende) KOMPETANSE: Forskjellig kompetanse sammensatt slik at hver kompetanse og fagområde utfyller og forsterker hverandre i den hensikt å nå et felles mål mest mulig effektivt.</a:t>
            </a:r>
          </a:p>
        </p:txBody>
      </p:sp>
    </p:spTree>
    <p:extLst>
      <p:ext uri="{BB962C8B-B14F-4D97-AF65-F5344CB8AC3E}">
        <p14:creationId xmlns:p14="http://schemas.microsoft.com/office/powerpoint/2010/main" val="21181875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i="1" dirty="0" smtClean="0"/>
              <a:t>FØR MØTET</a:t>
            </a:r>
            <a:endParaRPr lang="nb-NO" sz="3200" i="1" dirty="0"/>
          </a:p>
        </p:txBody>
      </p:sp>
      <p:sp>
        <p:nvSpPr>
          <p:cNvPr id="3" name="Plassholder for innhold 2"/>
          <p:cNvSpPr>
            <a:spLocks noGrp="1"/>
          </p:cNvSpPr>
          <p:nvPr>
            <p:ph idx="1"/>
          </p:nvPr>
        </p:nvSpPr>
        <p:spPr/>
        <p:txBody>
          <a:bodyPr>
            <a:normAutofit/>
          </a:bodyPr>
          <a:lstStyle/>
          <a:p>
            <a:pPr marL="0" indent="0">
              <a:buNone/>
            </a:pPr>
            <a:r>
              <a:rPr lang="nb-NO" sz="2400" b="1" dirty="0" smtClean="0"/>
              <a:t>Innkalling</a:t>
            </a:r>
            <a:r>
              <a:rPr lang="nb-NO" sz="2400" dirty="0" smtClean="0"/>
              <a:t>:</a:t>
            </a:r>
          </a:p>
          <a:p>
            <a:pPr marL="0" indent="0">
              <a:buNone/>
            </a:pPr>
            <a:r>
              <a:rPr lang="nb-NO" sz="2400" dirty="0" smtClean="0"/>
              <a:t>Send </a:t>
            </a:r>
            <a:r>
              <a:rPr lang="nb-NO" sz="2400" dirty="0"/>
              <a:t>innkalling med </a:t>
            </a:r>
            <a:r>
              <a:rPr lang="nb-NO" sz="2400" dirty="0">
                <a:solidFill>
                  <a:schemeClr val="accent6">
                    <a:lumMod val="75000"/>
                  </a:schemeClr>
                </a:solidFill>
              </a:rPr>
              <a:t>saksliste</a:t>
            </a:r>
            <a:r>
              <a:rPr lang="nb-NO" sz="2400" dirty="0"/>
              <a:t>. Sakslisten bør forklare hva hver sak gjelder, hvem som er ansvarlig, og dersom noe skal forberedes bør det stå her. Kanskje kan du føye til et mål for hver sak – bak tittel, eks: fatte en beslutning, diskutere, informasjonssak, tilbakemeldinger mm. Oppfølging fra forrige møte skal alltid komme som første sak. </a:t>
            </a:r>
          </a:p>
          <a:p>
            <a:pPr marL="0" indent="0">
              <a:buNone/>
            </a:pPr>
            <a:r>
              <a:rPr lang="nb-NO" sz="2400" dirty="0"/>
              <a:t>Det bør komme tydelig fram </a:t>
            </a:r>
            <a:r>
              <a:rPr lang="nb-NO" sz="2400" dirty="0">
                <a:solidFill>
                  <a:schemeClr val="accent6">
                    <a:lumMod val="75000"/>
                  </a:schemeClr>
                </a:solidFill>
              </a:rPr>
              <a:t>når møtet starter og slutter</a:t>
            </a:r>
            <a:r>
              <a:rPr lang="nb-NO" sz="2400" dirty="0"/>
              <a:t>. </a:t>
            </a:r>
          </a:p>
          <a:p>
            <a:pPr marL="0" indent="0">
              <a:buNone/>
            </a:pPr>
            <a:r>
              <a:rPr lang="nb-NO" sz="2400" dirty="0"/>
              <a:t>Avklar hvem som skal være </a:t>
            </a:r>
            <a:r>
              <a:rPr lang="nb-NO" sz="2400" dirty="0">
                <a:solidFill>
                  <a:schemeClr val="accent6">
                    <a:lumMod val="75000"/>
                  </a:schemeClr>
                </a:solidFill>
              </a:rPr>
              <a:t>referent</a:t>
            </a:r>
            <a:r>
              <a:rPr lang="nb-NO" sz="2400" dirty="0" smtClean="0"/>
              <a:t>.</a:t>
            </a:r>
            <a:endParaRPr lang="nb-NO" sz="2400" dirty="0"/>
          </a:p>
        </p:txBody>
      </p:sp>
    </p:spTree>
    <p:extLst>
      <p:ext uri="{BB962C8B-B14F-4D97-AF65-F5344CB8AC3E}">
        <p14:creationId xmlns:p14="http://schemas.microsoft.com/office/powerpoint/2010/main" val="21411359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i="1" dirty="0" smtClean="0"/>
              <a:t>MØTET</a:t>
            </a:r>
            <a:endParaRPr lang="nb-NO" sz="3200" i="1" dirty="0"/>
          </a:p>
        </p:txBody>
      </p:sp>
      <p:sp>
        <p:nvSpPr>
          <p:cNvPr id="3" name="Plassholder for innhold 2"/>
          <p:cNvSpPr>
            <a:spLocks noGrp="1"/>
          </p:cNvSpPr>
          <p:nvPr>
            <p:ph idx="1"/>
          </p:nvPr>
        </p:nvSpPr>
        <p:spPr>
          <a:xfrm>
            <a:off x="457200" y="1484784"/>
            <a:ext cx="8229600" cy="4641379"/>
          </a:xfrm>
        </p:spPr>
        <p:txBody>
          <a:bodyPr>
            <a:normAutofit lnSpcReduction="10000"/>
          </a:bodyPr>
          <a:lstStyle/>
          <a:p>
            <a:pPr marL="0" indent="0">
              <a:buNone/>
            </a:pPr>
            <a:r>
              <a:rPr lang="nb-NO" sz="2400" b="1" dirty="0" smtClean="0"/>
              <a:t>Rammene </a:t>
            </a:r>
            <a:r>
              <a:rPr lang="nb-NO" sz="2400" b="1" dirty="0"/>
              <a:t>for møtet</a:t>
            </a:r>
            <a:r>
              <a:rPr lang="nb-NO" sz="2400" dirty="0"/>
              <a:t>: </a:t>
            </a:r>
            <a:endParaRPr lang="nb-NO" sz="2400" dirty="0" smtClean="0"/>
          </a:p>
          <a:p>
            <a:pPr marL="0" indent="0">
              <a:buNone/>
            </a:pPr>
            <a:r>
              <a:rPr lang="nb-NO" sz="2400" dirty="0" smtClean="0"/>
              <a:t>Begynn </a:t>
            </a:r>
            <a:r>
              <a:rPr lang="nb-NO" sz="2400" i="1" dirty="0">
                <a:solidFill>
                  <a:schemeClr val="accent6">
                    <a:lumMod val="75000"/>
                  </a:schemeClr>
                </a:solidFill>
              </a:rPr>
              <a:t>presis</a:t>
            </a:r>
            <a:r>
              <a:rPr lang="nb-NO" sz="2400" dirty="0"/>
              <a:t>, alt annet er forsinkelse og sløsing </a:t>
            </a:r>
            <a:r>
              <a:rPr lang="nb-NO" sz="2400"/>
              <a:t>av </a:t>
            </a:r>
            <a:r>
              <a:rPr lang="nb-NO" sz="2400" smtClean="0"/>
              <a:t>tid</a:t>
            </a:r>
            <a:r>
              <a:rPr lang="nb-NO" sz="2400" dirty="0"/>
              <a:t>. Start med et </a:t>
            </a:r>
            <a:r>
              <a:rPr lang="nb-NO" sz="2400" dirty="0">
                <a:solidFill>
                  <a:schemeClr val="accent6">
                    <a:lumMod val="75000"/>
                  </a:schemeClr>
                </a:solidFill>
              </a:rPr>
              <a:t>velkommen</a:t>
            </a:r>
            <a:r>
              <a:rPr lang="nb-NO" sz="2400" dirty="0"/>
              <a:t>, etterfulgt av en kjapp </a:t>
            </a:r>
            <a:r>
              <a:rPr lang="nb-NO" sz="2400" dirty="0">
                <a:solidFill>
                  <a:schemeClr val="accent6">
                    <a:lumMod val="75000"/>
                  </a:schemeClr>
                </a:solidFill>
              </a:rPr>
              <a:t>oppsummering</a:t>
            </a:r>
            <a:r>
              <a:rPr lang="nb-NO" sz="2400" dirty="0"/>
              <a:t> av hvorfor dere er samlet. Kort gjennomgang av saksliste, er det noen som har andre saker som skal diskuteres i møtet? Noter disse sist i sakslisten.</a:t>
            </a:r>
          </a:p>
          <a:p>
            <a:pPr marL="0" indent="0">
              <a:buNone/>
            </a:pPr>
            <a:endParaRPr lang="nb-NO" sz="1700" dirty="0"/>
          </a:p>
          <a:p>
            <a:pPr marL="0" indent="0">
              <a:buNone/>
            </a:pPr>
            <a:r>
              <a:rPr lang="nb-NO" sz="2400" b="1" dirty="0"/>
              <a:t>Følg saksliste</a:t>
            </a:r>
            <a:r>
              <a:rPr lang="nb-NO" sz="2400" dirty="0"/>
              <a:t>: </a:t>
            </a:r>
            <a:endParaRPr lang="nb-NO" sz="2400" dirty="0" smtClean="0"/>
          </a:p>
          <a:p>
            <a:pPr marL="0" indent="0">
              <a:buNone/>
            </a:pPr>
            <a:r>
              <a:rPr lang="nb-NO" sz="2400" dirty="0" smtClean="0"/>
              <a:t>Så </a:t>
            </a:r>
            <a:r>
              <a:rPr lang="nb-NO" sz="2400" dirty="0"/>
              <a:t>langt det lar seg gjøre – skriv </a:t>
            </a:r>
            <a:r>
              <a:rPr lang="nb-NO" sz="2400" dirty="0">
                <a:solidFill>
                  <a:schemeClr val="accent6">
                    <a:lumMod val="75000"/>
                  </a:schemeClr>
                </a:solidFill>
              </a:rPr>
              <a:t>konklusjon</a:t>
            </a:r>
            <a:r>
              <a:rPr lang="nb-NO" sz="2400" dirty="0"/>
              <a:t> i referat før neste sak begynner. Planlegg gjerne i detalj hva som må gjøres framover. Saker som skal følges opp skal tildeles en </a:t>
            </a:r>
            <a:r>
              <a:rPr lang="nb-NO" sz="2400" dirty="0">
                <a:solidFill>
                  <a:schemeClr val="accent6">
                    <a:lumMod val="75000"/>
                  </a:schemeClr>
                </a:solidFill>
              </a:rPr>
              <a:t>ansvarlig</a:t>
            </a:r>
            <a:r>
              <a:rPr lang="nb-NO" sz="2400" dirty="0"/>
              <a:t> og det skal settes frist. Hva skal gjøres, hvem skal gjøre det, og når skal det være gjort?</a:t>
            </a:r>
          </a:p>
          <a:p>
            <a:endParaRPr lang="nb-NO" sz="2400" dirty="0"/>
          </a:p>
        </p:txBody>
      </p:sp>
    </p:spTree>
    <p:extLst>
      <p:ext uri="{BB962C8B-B14F-4D97-AF65-F5344CB8AC3E}">
        <p14:creationId xmlns:p14="http://schemas.microsoft.com/office/powerpoint/2010/main" val="33261954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nb-NO" sz="2400" b="1" dirty="0" smtClean="0"/>
              <a:t>	Styr </a:t>
            </a:r>
            <a:r>
              <a:rPr lang="nb-NO" sz="2400" b="1" dirty="0"/>
              <a:t>diskusjonen: </a:t>
            </a:r>
            <a:r>
              <a:rPr lang="nb-NO" sz="2400" dirty="0"/>
              <a:t>Som møteleder må du ha fokus på  	at diskusjoner skal ende ut i en konklusjon, eks:</a:t>
            </a:r>
          </a:p>
          <a:p>
            <a:pPr lvl="1">
              <a:buFont typeface="Arial" pitchFamily="34" charset="0"/>
              <a:buChar char="•"/>
            </a:pPr>
            <a:r>
              <a:rPr lang="nb-NO" sz="2000" dirty="0"/>
              <a:t>Gjør ideene som kommer fram tydeligere: «Så du mener vi burde..»</a:t>
            </a:r>
          </a:p>
          <a:p>
            <a:pPr lvl="1">
              <a:buFont typeface="Arial" pitchFamily="34" charset="0"/>
              <a:buChar char="•"/>
            </a:pPr>
            <a:r>
              <a:rPr lang="nb-NO" sz="2000" dirty="0"/>
              <a:t>Holde fokus/ tema: «Nå diskuterer vi … Er dette innenfor tema?»</a:t>
            </a:r>
          </a:p>
          <a:p>
            <a:pPr lvl="1">
              <a:buFont typeface="Arial" pitchFamily="34" charset="0"/>
              <a:buChar char="•"/>
            </a:pPr>
            <a:r>
              <a:rPr lang="nb-NO" sz="2000" dirty="0"/>
              <a:t>Oppsummer og avklar poeng underveis: «Det ser ut for meg som om… Har jeg forstått det rett?»</a:t>
            </a:r>
          </a:p>
          <a:p>
            <a:pPr marL="0" indent="0">
              <a:buNone/>
            </a:pPr>
            <a:endParaRPr lang="nb-NO" sz="2400" b="1" dirty="0"/>
          </a:p>
          <a:p>
            <a:pPr marL="0" indent="0">
              <a:buNone/>
            </a:pPr>
            <a:r>
              <a:rPr lang="nb-NO" sz="2400" b="1" dirty="0"/>
              <a:t>Oppsummer møtet</a:t>
            </a:r>
            <a:r>
              <a:rPr lang="nb-NO" sz="2400" dirty="0"/>
              <a:t>: Avslutt med en rask gjennomgang av sakene - hva ble konklusjonen. Da gir du også referent en ekstra mulighet til å få alt korrekt. </a:t>
            </a:r>
          </a:p>
          <a:p>
            <a:pPr marL="0" indent="0">
              <a:buNone/>
            </a:pPr>
            <a:r>
              <a:rPr lang="nb-NO" sz="2400" dirty="0"/>
              <a:t>Takk gjerne deltagerne for deres bidrag i møtet.</a:t>
            </a:r>
            <a:endParaRPr lang="nb-NO" dirty="0"/>
          </a:p>
        </p:txBody>
      </p:sp>
      <p:pic>
        <p:nvPicPr>
          <p:cNvPr id="4" name="Picture 7" descr="H:\Mine Dokumenter\arbeid\tildelingskontoret\KE\koordinatoropplæring\bilder illustrasjoner\p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1330573" cy="88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537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i="1" dirty="0" smtClean="0"/>
              <a:t>ETTER MØTET</a:t>
            </a:r>
            <a:endParaRPr lang="nb-NO" sz="3200" i="1" dirty="0"/>
          </a:p>
        </p:txBody>
      </p:sp>
      <p:sp>
        <p:nvSpPr>
          <p:cNvPr id="3" name="Plassholder for innhold 2"/>
          <p:cNvSpPr>
            <a:spLocks noGrp="1"/>
          </p:cNvSpPr>
          <p:nvPr>
            <p:ph idx="1"/>
          </p:nvPr>
        </p:nvSpPr>
        <p:spPr/>
        <p:txBody>
          <a:bodyPr>
            <a:normAutofit/>
          </a:bodyPr>
          <a:lstStyle/>
          <a:p>
            <a:pPr marL="0" indent="0">
              <a:buNone/>
            </a:pPr>
            <a:r>
              <a:rPr lang="nb-NO" sz="2400" dirty="0">
                <a:solidFill>
                  <a:schemeClr val="accent6">
                    <a:lumMod val="75000"/>
                  </a:schemeClr>
                </a:solidFill>
              </a:rPr>
              <a:t>Referatet</a:t>
            </a:r>
            <a:r>
              <a:rPr lang="nb-NO" sz="2400" dirty="0"/>
              <a:t> bør skrives så raskt som mulig etter møtet. Da går det raskere å skrive, og innholdet blir mest sannsynlig mer korrekt.</a:t>
            </a:r>
          </a:p>
          <a:p>
            <a:endParaRPr lang="nb-NO" sz="2400" dirty="0"/>
          </a:p>
          <a:p>
            <a:pPr marL="0" indent="0">
              <a:buNone/>
            </a:pPr>
            <a:r>
              <a:rPr lang="nb-NO" sz="2400" dirty="0"/>
              <a:t>Møtereferat </a:t>
            </a:r>
            <a:r>
              <a:rPr lang="nb-NO" sz="2400" dirty="0">
                <a:solidFill>
                  <a:schemeClr val="accent6">
                    <a:lumMod val="75000"/>
                  </a:schemeClr>
                </a:solidFill>
              </a:rPr>
              <a:t>sendes</a:t>
            </a:r>
            <a:r>
              <a:rPr lang="nb-NO" sz="2400" dirty="0"/>
              <a:t> til de som bruker/ foresatte har godkjent skal ha en kopi av referat. </a:t>
            </a:r>
          </a:p>
          <a:p>
            <a:pPr marL="0" indent="0">
              <a:buNone/>
            </a:pPr>
            <a:endParaRPr lang="nb-NO" sz="2400" dirty="0"/>
          </a:p>
          <a:p>
            <a:pPr marL="0" indent="0">
              <a:buNone/>
            </a:pPr>
            <a:r>
              <a:rPr lang="nb-NO" sz="2400" dirty="0"/>
              <a:t>Som koordinator har du et ansvar for å sørge for at tjenestene rundt bruker blir utført </a:t>
            </a:r>
            <a:r>
              <a:rPr lang="nb-NO" sz="2400" dirty="0">
                <a:solidFill>
                  <a:schemeClr val="accent6">
                    <a:lumMod val="75000"/>
                  </a:schemeClr>
                </a:solidFill>
              </a:rPr>
              <a:t>som avtalt</a:t>
            </a:r>
            <a:r>
              <a:rPr lang="nb-NO" sz="2400" dirty="0" smtClean="0"/>
              <a:t>.</a:t>
            </a:r>
            <a:endParaRPr lang="nb-NO" sz="2400" dirty="0"/>
          </a:p>
        </p:txBody>
      </p:sp>
    </p:spTree>
    <p:extLst>
      <p:ext uri="{BB962C8B-B14F-4D97-AF65-F5344CB8AC3E}">
        <p14:creationId xmlns:p14="http://schemas.microsoft.com/office/powerpoint/2010/main" val="2319104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b="1" dirty="0" smtClean="0">
                <a:solidFill>
                  <a:schemeClr val="accent6">
                    <a:lumMod val="75000"/>
                  </a:schemeClr>
                </a:solidFill>
              </a:rPr>
              <a:t>OPPGAVE</a:t>
            </a:r>
            <a:endParaRPr lang="nb-NO" sz="3200" b="1" dirty="0">
              <a:solidFill>
                <a:schemeClr val="accent6">
                  <a:lumMod val="75000"/>
                </a:schemeClr>
              </a:solidFill>
            </a:endParaRPr>
          </a:p>
        </p:txBody>
      </p:sp>
      <p:sp>
        <p:nvSpPr>
          <p:cNvPr id="4" name="TekstSylinder 3"/>
          <p:cNvSpPr txBox="1"/>
          <p:nvPr/>
        </p:nvSpPr>
        <p:spPr>
          <a:xfrm>
            <a:off x="1187624" y="1556792"/>
            <a:ext cx="3228502" cy="4339650"/>
          </a:xfrm>
          <a:prstGeom prst="rect">
            <a:avLst/>
          </a:prstGeom>
          <a:noFill/>
          <a:ln>
            <a:solidFill>
              <a:schemeClr val="tx1"/>
            </a:solidFill>
          </a:ln>
        </p:spPr>
        <p:txBody>
          <a:bodyPr wrap="square" rtlCol="0">
            <a:spAutoFit/>
          </a:bodyPr>
          <a:lstStyle/>
          <a:p>
            <a:pPr algn="ctr"/>
            <a:endParaRPr lang="nb-NO" sz="3600" dirty="0"/>
          </a:p>
          <a:p>
            <a:pPr algn="ctr"/>
            <a:r>
              <a:rPr lang="nb-NO" sz="2400" dirty="0" smtClean="0"/>
              <a:t>Nevn 3 elementer </a:t>
            </a:r>
          </a:p>
          <a:p>
            <a:pPr algn="ctr"/>
            <a:r>
              <a:rPr lang="nb-NO" sz="2400" dirty="0" smtClean="0"/>
              <a:t>som er viktige </a:t>
            </a:r>
          </a:p>
          <a:p>
            <a:pPr algn="ctr"/>
            <a:r>
              <a:rPr lang="nb-NO" sz="2400" dirty="0" smtClean="0"/>
              <a:t>for å </a:t>
            </a:r>
            <a:r>
              <a:rPr lang="nb-NO" sz="2400" dirty="0" smtClean="0">
                <a:solidFill>
                  <a:schemeClr val="accent6">
                    <a:lumMod val="75000"/>
                  </a:schemeClr>
                </a:solidFill>
              </a:rPr>
              <a:t>lykkes</a:t>
            </a:r>
            <a:r>
              <a:rPr lang="nb-NO" sz="2400" dirty="0" smtClean="0"/>
              <a:t> i et </a:t>
            </a:r>
            <a:r>
              <a:rPr lang="nb-NO" sz="2400" dirty="0" smtClean="0">
                <a:solidFill>
                  <a:schemeClr val="accent6">
                    <a:lumMod val="75000"/>
                  </a:schemeClr>
                </a:solidFill>
              </a:rPr>
              <a:t>koordineringsmøte</a:t>
            </a:r>
            <a:r>
              <a:rPr lang="nb-NO" sz="2400" dirty="0" smtClean="0"/>
              <a:t>.</a:t>
            </a:r>
            <a:endParaRPr lang="nb-NO" sz="2400" dirty="0" smtClean="0">
              <a:solidFill>
                <a:schemeClr val="accent6">
                  <a:lumMod val="75000"/>
                </a:schemeClr>
              </a:solidFill>
            </a:endParaRPr>
          </a:p>
          <a:p>
            <a:pPr algn="ctr"/>
            <a:endParaRPr lang="nb-NO" sz="2400" dirty="0" smtClean="0"/>
          </a:p>
          <a:p>
            <a:pPr algn="ctr"/>
            <a:endParaRPr lang="nb-NO" sz="2400" dirty="0" smtClean="0"/>
          </a:p>
          <a:p>
            <a:pPr marL="742950" indent="-742950" algn="ctr">
              <a:buFont typeface="+mj-lt"/>
              <a:buAutoNum type="arabicPeriod"/>
            </a:pPr>
            <a:r>
              <a:rPr lang="nb-NO" sz="2400" dirty="0" smtClean="0"/>
              <a:t>…</a:t>
            </a:r>
          </a:p>
          <a:p>
            <a:pPr marL="742950" indent="-742950" algn="ctr">
              <a:buFont typeface="+mj-lt"/>
              <a:buAutoNum type="arabicPeriod"/>
            </a:pPr>
            <a:r>
              <a:rPr lang="nb-NO" sz="2400" dirty="0" smtClean="0"/>
              <a:t>…</a:t>
            </a:r>
          </a:p>
          <a:p>
            <a:pPr marL="742950" indent="-742950" algn="ctr">
              <a:buFont typeface="+mj-lt"/>
              <a:buAutoNum type="arabicPeriod"/>
            </a:pPr>
            <a:r>
              <a:rPr lang="nb-NO" sz="2400" dirty="0" smtClean="0"/>
              <a:t>…</a:t>
            </a:r>
          </a:p>
          <a:p>
            <a:pPr marL="742950" indent="-742950" algn="ctr">
              <a:buFont typeface="+mj-lt"/>
              <a:buAutoNum type="arabicPeriod"/>
            </a:pPr>
            <a:endParaRPr lang="nb-NO" sz="2400" dirty="0"/>
          </a:p>
        </p:txBody>
      </p:sp>
      <p:sp>
        <p:nvSpPr>
          <p:cNvPr id="5" name="TekstSylinder 4"/>
          <p:cNvSpPr txBox="1"/>
          <p:nvPr/>
        </p:nvSpPr>
        <p:spPr>
          <a:xfrm>
            <a:off x="4595398" y="1556792"/>
            <a:ext cx="3288970" cy="4339650"/>
          </a:xfrm>
          <a:prstGeom prst="rect">
            <a:avLst/>
          </a:prstGeom>
          <a:noFill/>
          <a:ln>
            <a:solidFill>
              <a:schemeClr val="tx1"/>
            </a:solidFill>
          </a:ln>
        </p:spPr>
        <p:txBody>
          <a:bodyPr wrap="square" rtlCol="0">
            <a:spAutoFit/>
          </a:bodyPr>
          <a:lstStyle/>
          <a:p>
            <a:pPr algn="ctr"/>
            <a:endParaRPr lang="nb-NO" sz="3600" dirty="0"/>
          </a:p>
          <a:p>
            <a:pPr algn="ctr"/>
            <a:r>
              <a:rPr lang="nb-NO" sz="2400" dirty="0" smtClean="0"/>
              <a:t>Nevn 3 elementer, </a:t>
            </a:r>
          </a:p>
          <a:p>
            <a:pPr algn="ctr"/>
            <a:r>
              <a:rPr lang="nb-NO" sz="2400" dirty="0" smtClean="0"/>
              <a:t>fra din egen erfaring, som bidrar til </a:t>
            </a:r>
          </a:p>
          <a:p>
            <a:pPr algn="ctr"/>
            <a:r>
              <a:rPr lang="nb-NO" sz="2400" dirty="0" smtClean="0"/>
              <a:t>at man </a:t>
            </a:r>
            <a:r>
              <a:rPr lang="nb-NO" sz="2400" dirty="0" smtClean="0">
                <a:solidFill>
                  <a:schemeClr val="accent6">
                    <a:lumMod val="75000"/>
                  </a:schemeClr>
                </a:solidFill>
              </a:rPr>
              <a:t>ikke</a:t>
            </a:r>
            <a:r>
              <a:rPr lang="nb-NO" sz="2400" dirty="0" smtClean="0"/>
              <a:t> </a:t>
            </a:r>
            <a:r>
              <a:rPr lang="nb-NO" sz="2400" dirty="0" smtClean="0">
                <a:solidFill>
                  <a:schemeClr val="accent6">
                    <a:lumMod val="75000"/>
                  </a:schemeClr>
                </a:solidFill>
              </a:rPr>
              <a:t>lykkes</a:t>
            </a:r>
            <a:r>
              <a:rPr lang="nb-NO" sz="2400" dirty="0" smtClean="0"/>
              <a:t> i et </a:t>
            </a:r>
            <a:r>
              <a:rPr lang="nb-NO" sz="2400" dirty="0" smtClean="0">
                <a:solidFill>
                  <a:schemeClr val="accent6">
                    <a:lumMod val="75000"/>
                  </a:schemeClr>
                </a:solidFill>
              </a:rPr>
              <a:t>koordineringsmøte</a:t>
            </a:r>
            <a:r>
              <a:rPr lang="nb-NO" sz="2400" dirty="0" smtClean="0"/>
              <a:t>.</a:t>
            </a:r>
            <a:endParaRPr lang="nb-NO" sz="2400" dirty="0" smtClean="0">
              <a:solidFill>
                <a:schemeClr val="accent6">
                  <a:lumMod val="75000"/>
                </a:schemeClr>
              </a:solidFill>
            </a:endParaRPr>
          </a:p>
          <a:p>
            <a:pPr algn="ctr"/>
            <a:endParaRPr lang="nb-NO" sz="2400" dirty="0" smtClean="0"/>
          </a:p>
          <a:p>
            <a:pPr marL="742950" indent="-742950" algn="ctr">
              <a:buFont typeface="+mj-lt"/>
              <a:buAutoNum type="arabicPeriod"/>
            </a:pPr>
            <a:r>
              <a:rPr lang="nb-NO" sz="2400" dirty="0" smtClean="0"/>
              <a:t>…</a:t>
            </a:r>
          </a:p>
          <a:p>
            <a:pPr marL="742950" indent="-742950" algn="ctr">
              <a:buFont typeface="+mj-lt"/>
              <a:buAutoNum type="arabicPeriod"/>
            </a:pPr>
            <a:r>
              <a:rPr lang="nb-NO" sz="2400" dirty="0" smtClean="0"/>
              <a:t>…</a:t>
            </a:r>
          </a:p>
          <a:p>
            <a:pPr marL="742950" indent="-742950" algn="ctr">
              <a:buFont typeface="+mj-lt"/>
              <a:buAutoNum type="arabicPeriod"/>
            </a:pPr>
            <a:r>
              <a:rPr lang="nb-NO" sz="2400" dirty="0" smtClean="0"/>
              <a:t>…</a:t>
            </a:r>
          </a:p>
          <a:p>
            <a:pPr marL="742950" indent="-742950" algn="ctr">
              <a:buFont typeface="+mj-lt"/>
              <a:buAutoNum type="arabicPeriod"/>
            </a:pPr>
            <a:endParaRPr lang="nb-NO" sz="2400" dirty="0"/>
          </a:p>
        </p:txBody>
      </p:sp>
    </p:spTree>
    <p:extLst>
      <p:ext uri="{BB962C8B-B14F-4D97-AF65-F5344CB8AC3E}">
        <p14:creationId xmlns:p14="http://schemas.microsoft.com/office/powerpoint/2010/main" val="233252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Oppfølging av koordinatorer</a:t>
            </a:r>
            <a:endParaRPr lang="nb-NO" sz="3200" dirty="0"/>
          </a:p>
        </p:txBody>
      </p:sp>
      <p:sp>
        <p:nvSpPr>
          <p:cNvPr id="3" name="Plassholder for innhold 2"/>
          <p:cNvSpPr>
            <a:spLocks noGrp="1"/>
          </p:cNvSpPr>
          <p:nvPr>
            <p:ph idx="1"/>
          </p:nvPr>
        </p:nvSpPr>
        <p:spPr/>
        <p:txBody>
          <a:bodyPr/>
          <a:lstStyle/>
          <a:p>
            <a:pPr marL="0" lvl="0" indent="0">
              <a:spcBef>
                <a:spcPts val="700"/>
              </a:spcBef>
              <a:buSzPct val="100000"/>
              <a:buNone/>
            </a:pPr>
            <a:r>
              <a:rPr lang="nb-NO" sz="2400" i="1" dirty="0">
                <a:solidFill>
                  <a:srgbClr val="000000"/>
                </a:solidFill>
              </a:rPr>
              <a:t>Veiledning/ oppfriskning /opplæring særskilte tema</a:t>
            </a:r>
          </a:p>
          <a:p>
            <a:pPr marL="0" lvl="0" indent="0">
              <a:spcBef>
                <a:spcPts val="700"/>
              </a:spcBef>
              <a:buSzPct val="100000"/>
              <a:buNone/>
            </a:pPr>
            <a:endParaRPr lang="nb-NO" sz="2400" dirty="0">
              <a:solidFill>
                <a:srgbClr val="000000"/>
              </a:solidFill>
            </a:endParaRPr>
          </a:p>
          <a:p>
            <a:pPr lvl="0">
              <a:spcBef>
                <a:spcPts val="700"/>
              </a:spcBef>
              <a:buSzPct val="100000"/>
              <a:buFont typeface="Arial" pitchFamily="34"/>
              <a:buChar char="•"/>
            </a:pPr>
            <a:r>
              <a:rPr lang="nb-NO" sz="2400" dirty="0">
                <a:solidFill>
                  <a:srgbClr val="000000"/>
                </a:solidFill>
              </a:rPr>
              <a:t>Koordinators ansvar</a:t>
            </a:r>
          </a:p>
          <a:p>
            <a:pPr lvl="1">
              <a:spcBef>
                <a:spcPts val="600"/>
              </a:spcBef>
              <a:buSzPct val="100000"/>
              <a:buFont typeface="Arial" pitchFamily="34"/>
              <a:buChar char="–"/>
            </a:pPr>
            <a:r>
              <a:rPr lang="nb-NO" sz="2000" dirty="0">
                <a:solidFill>
                  <a:srgbClr val="000000"/>
                </a:solidFill>
              </a:rPr>
              <a:t>Gi tilbakemelding til leder/ </a:t>
            </a:r>
            <a:r>
              <a:rPr lang="nb-NO" sz="2000" dirty="0" err="1">
                <a:solidFill>
                  <a:srgbClr val="000000"/>
                </a:solidFill>
              </a:rPr>
              <a:t>evt</a:t>
            </a:r>
            <a:r>
              <a:rPr lang="nb-NO" sz="2000" dirty="0">
                <a:solidFill>
                  <a:srgbClr val="000000"/>
                </a:solidFill>
              </a:rPr>
              <a:t> KE om behov for veiledning/ </a:t>
            </a:r>
            <a:r>
              <a:rPr lang="nb-NO" sz="2000" dirty="0" smtClean="0">
                <a:solidFill>
                  <a:srgbClr val="000000"/>
                </a:solidFill>
              </a:rPr>
              <a:t>opplæring.</a:t>
            </a:r>
            <a:endParaRPr lang="nb-NO" sz="2000" dirty="0">
              <a:solidFill>
                <a:srgbClr val="000000"/>
              </a:solidFill>
            </a:endParaRPr>
          </a:p>
          <a:p>
            <a:pPr lvl="0">
              <a:spcBef>
                <a:spcPts val="700"/>
              </a:spcBef>
              <a:buSzPct val="100000"/>
              <a:buFont typeface="Arial" pitchFamily="34"/>
              <a:buChar char="•"/>
            </a:pPr>
            <a:r>
              <a:rPr lang="nb-NO" sz="2400" dirty="0">
                <a:solidFill>
                  <a:srgbClr val="000000"/>
                </a:solidFill>
              </a:rPr>
              <a:t>Leders ansvar</a:t>
            </a:r>
          </a:p>
          <a:p>
            <a:pPr lvl="1">
              <a:spcBef>
                <a:spcPts val="600"/>
              </a:spcBef>
              <a:buSzPct val="100000"/>
              <a:buFont typeface="Arial" pitchFamily="34"/>
              <a:buChar char="–"/>
            </a:pPr>
            <a:r>
              <a:rPr lang="nb-NO" sz="2000" dirty="0">
                <a:solidFill>
                  <a:srgbClr val="000000"/>
                </a:solidFill>
              </a:rPr>
              <a:t>Melder inn behov for opplæring, oppfriskning, veiledning til </a:t>
            </a:r>
            <a:r>
              <a:rPr lang="nb-NO" sz="2000" dirty="0" smtClean="0">
                <a:solidFill>
                  <a:srgbClr val="000000"/>
                </a:solidFill>
              </a:rPr>
              <a:t>KE.</a:t>
            </a:r>
            <a:endParaRPr lang="nb-NO" sz="2000" dirty="0">
              <a:solidFill>
                <a:srgbClr val="000000"/>
              </a:solidFill>
            </a:endParaRPr>
          </a:p>
          <a:p>
            <a:pPr lvl="0">
              <a:spcBef>
                <a:spcPts val="700"/>
              </a:spcBef>
              <a:buSzPct val="100000"/>
              <a:buFont typeface="Arial" pitchFamily="34"/>
              <a:buChar char="•"/>
            </a:pPr>
            <a:r>
              <a:rPr lang="nb-NO" sz="2400" dirty="0" err="1">
                <a:solidFill>
                  <a:srgbClr val="000000"/>
                </a:solidFill>
              </a:rPr>
              <a:t>KE’s</a:t>
            </a:r>
            <a:r>
              <a:rPr lang="nb-NO" sz="2400" dirty="0">
                <a:solidFill>
                  <a:srgbClr val="000000"/>
                </a:solidFill>
              </a:rPr>
              <a:t> ansvar</a:t>
            </a:r>
          </a:p>
          <a:p>
            <a:pPr lvl="1">
              <a:spcBef>
                <a:spcPts val="600"/>
              </a:spcBef>
              <a:buSzPct val="100000"/>
              <a:buFont typeface="Arial" pitchFamily="34"/>
              <a:buChar char="–"/>
            </a:pPr>
            <a:r>
              <a:rPr lang="nb-NO" sz="2000" dirty="0">
                <a:solidFill>
                  <a:srgbClr val="000000"/>
                </a:solidFill>
              </a:rPr>
              <a:t>Tilby veiledning, legge opp til kurs/ opplæring/ oppfølgingsundervisning ut fra innmeldt behov.</a:t>
            </a:r>
          </a:p>
          <a:p>
            <a:endParaRPr lang="nb-NO" dirty="0"/>
          </a:p>
        </p:txBody>
      </p:sp>
    </p:spTree>
    <p:extLst>
      <p:ext uri="{BB962C8B-B14F-4D97-AF65-F5344CB8AC3E}">
        <p14:creationId xmlns:p14="http://schemas.microsoft.com/office/powerpoint/2010/main" val="2028553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Mål for opplæringen</a:t>
            </a:r>
            <a:endParaRPr lang="nb-NO" sz="3200" dirty="0"/>
          </a:p>
        </p:txBody>
      </p:sp>
      <p:sp>
        <p:nvSpPr>
          <p:cNvPr id="3" name="Plassholder for innhold 2"/>
          <p:cNvSpPr>
            <a:spLocks noGrp="1"/>
          </p:cNvSpPr>
          <p:nvPr>
            <p:ph idx="1"/>
          </p:nvPr>
        </p:nvSpPr>
        <p:spPr/>
        <p:txBody>
          <a:bodyPr>
            <a:normAutofit/>
          </a:bodyPr>
          <a:lstStyle/>
          <a:p>
            <a:r>
              <a:rPr lang="nb-NO" sz="2400" dirty="0" smtClean="0"/>
              <a:t>Du er trygg og kompetent i rollen som koordinator.</a:t>
            </a:r>
          </a:p>
          <a:p>
            <a:r>
              <a:rPr lang="nb-NO" sz="2400" dirty="0"/>
              <a:t>Du bidrar til «livsløpsgarantien».</a:t>
            </a:r>
          </a:p>
          <a:p>
            <a:r>
              <a:rPr lang="nb-NO" sz="2400" dirty="0"/>
              <a:t>Du er rustet til oppgaven, når du tar «koordinatorhatten» på.</a:t>
            </a:r>
          </a:p>
          <a:p>
            <a:endParaRPr lang="nb-NO" sz="2400" dirty="0" smtClean="0"/>
          </a:p>
          <a:p>
            <a:r>
              <a:rPr lang="nb-NO" sz="2400" dirty="0" smtClean="0"/>
              <a:t>Du kjenner til aktuelt lovverk og prosedyrer.</a:t>
            </a:r>
          </a:p>
          <a:p>
            <a:r>
              <a:rPr lang="nb-NO" sz="2400" dirty="0" smtClean="0"/>
              <a:t>Du kjenner meldesystemet i kommunen.</a:t>
            </a:r>
          </a:p>
          <a:p>
            <a:r>
              <a:rPr lang="nb-NO" sz="2400" dirty="0" smtClean="0"/>
              <a:t>Du kjenner til og kan nyttiggjøre deg ulike verktøy i koordineringsarbeidet.</a:t>
            </a:r>
          </a:p>
          <a:p>
            <a:r>
              <a:rPr lang="nb-NO" sz="2400" dirty="0" smtClean="0"/>
              <a:t>Du er klar over fallgruver, og vet hva du kan gjøre for å unngå de, eller komme deg videre.</a:t>
            </a:r>
          </a:p>
        </p:txBody>
      </p:sp>
    </p:spTree>
    <p:extLst>
      <p:ext uri="{BB962C8B-B14F-4D97-AF65-F5344CB8AC3E}">
        <p14:creationId xmlns:p14="http://schemas.microsoft.com/office/powerpoint/2010/main" val="3110052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200" b="1" dirty="0">
                <a:solidFill>
                  <a:schemeClr val="accent6">
                    <a:lumMod val="75000"/>
                  </a:schemeClr>
                </a:solidFill>
              </a:rPr>
              <a:t>OPPGAVE</a:t>
            </a:r>
            <a:endParaRPr lang="nb-NO" sz="3200" dirty="0"/>
          </a:p>
        </p:txBody>
      </p:sp>
      <p:sp>
        <p:nvSpPr>
          <p:cNvPr id="4" name="Plassholder for innhold 2"/>
          <p:cNvSpPr>
            <a:spLocks noGrp="1"/>
          </p:cNvSpPr>
          <p:nvPr>
            <p:ph idx="1"/>
          </p:nvPr>
        </p:nvSpPr>
        <p:spPr>
          <a:xfrm>
            <a:off x="2195736" y="1600201"/>
            <a:ext cx="4824536" cy="3773016"/>
          </a:xfrm>
          <a:ln>
            <a:solidFill>
              <a:schemeClr val="tx1"/>
            </a:solidFill>
          </a:ln>
        </p:spPr>
        <p:txBody>
          <a:bodyPr>
            <a:normAutofit/>
          </a:bodyPr>
          <a:lstStyle/>
          <a:p>
            <a:endParaRPr lang="nb-NO" sz="2400" dirty="0" smtClean="0"/>
          </a:p>
          <a:p>
            <a:pPr marL="0" indent="0" algn="ctr">
              <a:buNone/>
            </a:pPr>
            <a:r>
              <a:rPr lang="nb-NO" sz="2400" dirty="0" smtClean="0"/>
              <a:t>Hvor finner dere </a:t>
            </a:r>
          </a:p>
          <a:p>
            <a:pPr marL="0" indent="0" algn="ctr">
              <a:buNone/>
            </a:pPr>
            <a:r>
              <a:rPr lang="nb-NO" sz="2400" dirty="0" smtClean="0">
                <a:solidFill>
                  <a:schemeClr val="accent6">
                    <a:lumMod val="75000"/>
                  </a:schemeClr>
                </a:solidFill>
              </a:rPr>
              <a:t>Koordinerende enhet</a:t>
            </a:r>
            <a:r>
              <a:rPr lang="nb-NO" sz="2400" dirty="0" smtClean="0"/>
              <a:t>?</a:t>
            </a:r>
          </a:p>
          <a:p>
            <a:pPr marL="0" indent="0" algn="ctr">
              <a:buNone/>
            </a:pPr>
            <a:endParaRPr lang="nb-NO" sz="2400" dirty="0"/>
          </a:p>
          <a:p>
            <a:pPr marL="0" indent="0" algn="ctr">
              <a:buNone/>
            </a:pPr>
            <a:r>
              <a:rPr lang="nb-NO" sz="2400" dirty="0" smtClean="0"/>
              <a:t>Hva ønsker du å ha med deg </a:t>
            </a:r>
          </a:p>
          <a:p>
            <a:pPr marL="0" indent="0" algn="ctr">
              <a:buNone/>
            </a:pPr>
            <a:r>
              <a:rPr lang="nb-NO" sz="2400" dirty="0" smtClean="0"/>
              <a:t>når du går fra </a:t>
            </a:r>
            <a:r>
              <a:rPr lang="nb-NO" sz="2400" dirty="0" smtClean="0">
                <a:solidFill>
                  <a:schemeClr val="accent6">
                    <a:lumMod val="75000"/>
                  </a:schemeClr>
                </a:solidFill>
              </a:rPr>
              <a:t>koordinatoropplæringen</a:t>
            </a:r>
            <a:r>
              <a:rPr lang="nb-NO" sz="2400" dirty="0" smtClean="0"/>
              <a:t>?</a:t>
            </a:r>
            <a:endParaRPr lang="nb-NO" sz="2400" dirty="0"/>
          </a:p>
        </p:txBody>
      </p:sp>
    </p:spTree>
    <p:extLst>
      <p:ext uri="{BB962C8B-B14F-4D97-AF65-F5344CB8AC3E}">
        <p14:creationId xmlns:p14="http://schemas.microsoft.com/office/powerpoint/2010/main" val="322609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normAutofit/>
          </a:bodyPr>
          <a:lstStyle/>
          <a:p>
            <a:pPr marL="0" indent="0" algn="ctr">
              <a:buNone/>
            </a:pPr>
            <a:endParaRPr lang="nb-NO" b="1" dirty="0" smtClean="0"/>
          </a:p>
          <a:p>
            <a:pPr marL="0" indent="0" algn="ctr">
              <a:buNone/>
            </a:pPr>
            <a:endParaRPr lang="nb-NO" b="1" dirty="0" smtClean="0"/>
          </a:p>
          <a:p>
            <a:pPr marL="0" indent="0" algn="ctr">
              <a:buNone/>
            </a:pPr>
            <a:r>
              <a:rPr lang="nb-NO" b="1" dirty="0" smtClean="0">
                <a:solidFill>
                  <a:schemeClr val="accent5">
                    <a:lumMod val="50000"/>
                  </a:schemeClr>
                </a:solidFill>
                <a:latin typeface="Calibri" panose="020F0502020204030204" pitchFamily="34" charset="0"/>
                <a:cs typeface="Calibri" panose="020F0502020204030204" pitchFamily="34" charset="0"/>
              </a:rPr>
              <a:t>JURIDISK GRUNNLAG </a:t>
            </a:r>
          </a:p>
          <a:p>
            <a:pPr marL="0" indent="0" algn="ctr">
              <a:buNone/>
            </a:pPr>
            <a:r>
              <a:rPr lang="nb-NO" dirty="0" smtClean="0">
                <a:solidFill>
                  <a:schemeClr val="accent5">
                    <a:lumMod val="50000"/>
                  </a:schemeClr>
                </a:solidFill>
                <a:latin typeface="Calibri" panose="020F0502020204030204" pitchFamily="34" charset="0"/>
                <a:cs typeface="Calibri" panose="020F0502020204030204" pitchFamily="34" charset="0"/>
              </a:rPr>
              <a:t>for</a:t>
            </a:r>
            <a:r>
              <a:rPr lang="nb-NO" b="1" dirty="0" smtClean="0">
                <a:solidFill>
                  <a:schemeClr val="accent5">
                    <a:lumMod val="50000"/>
                  </a:schemeClr>
                </a:solidFill>
                <a:latin typeface="Calibri" panose="020F0502020204030204" pitchFamily="34" charset="0"/>
                <a:cs typeface="Calibri" panose="020F0502020204030204" pitchFamily="34" charset="0"/>
              </a:rPr>
              <a:t> </a:t>
            </a:r>
          </a:p>
          <a:p>
            <a:pPr marL="0" indent="0" algn="ctr">
              <a:buNone/>
            </a:pPr>
            <a:r>
              <a:rPr lang="nb-NO" b="1" dirty="0" smtClean="0">
                <a:solidFill>
                  <a:schemeClr val="accent5">
                    <a:lumMod val="50000"/>
                  </a:schemeClr>
                </a:solidFill>
                <a:latin typeface="Calibri" panose="020F0502020204030204" pitchFamily="34" charset="0"/>
                <a:cs typeface="Calibri" panose="020F0502020204030204" pitchFamily="34" charset="0"/>
              </a:rPr>
              <a:t>SAMHANDLING </a:t>
            </a:r>
            <a:r>
              <a:rPr lang="nb-NO" dirty="0" smtClean="0">
                <a:solidFill>
                  <a:schemeClr val="accent5">
                    <a:lumMod val="50000"/>
                  </a:schemeClr>
                </a:solidFill>
                <a:latin typeface="Calibri" panose="020F0502020204030204" pitchFamily="34" charset="0"/>
                <a:cs typeface="Calibri" panose="020F0502020204030204" pitchFamily="34" charset="0"/>
              </a:rPr>
              <a:t>og</a:t>
            </a:r>
            <a:r>
              <a:rPr lang="nb-NO" b="1" dirty="0" smtClean="0">
                <a:solidFill>
                  <a:schemeClr val="accent5">
                    <a:lumMod val="50000"/>
                  </a:schemeClr>
                </a:solidFill>
                <a:latin typeface="Calibri" panose="020F0502020204030204" pitchFamily="34" charset="0"/>
                <a:cs typeface="Calibri" panose="020F0502020204030204" pitchFamily="34" charset="0"/>
              </a:rPr>
              <a:t> KOORDINERING</a:t>
            </a:r>
            <a:endParaRPr lang="nb-NO" b="1"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496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Samhandling, koordinering og individuell plan</a:t>
            </a:r>
            <a:endParaRPr lang="nb-NO" sz="3200" dirty="0"/>
          </a:p>
        </p:txBody>
      </p:sp>
      <p:sp>
        <p:nvSpPr>
          <p:cNvPr id="5" name="Plassholder for innhold 4"/>
          <p:cNvSpPr>
            <a:spLocks noGrp="1"/>
          </p:cNvSpPr>
          <p:nvPr>
            <p:ph idx="1"/>
          </p:nvPr>
        </p:nvSpPr>
        <p:spPr/>
        <p:txBody>
          <a:bodyPr>
            <a:normAutofit/>
          </a:bodyPr>
          <a:lstStyle/>
          <a:p>
            <a:pPr marL="0" indent="0">
              <a:buNone/>
            </a:pPr>
            <a:r>
              <a:rPr lang="nb-NO" sz="2400" dirty="0" smtClean="0"/>
              <a:t>- er løftet frem i mange sentrale dokumenter:</a:t>
            </a:r>
          </a:p>
          <a:p>
            <a:pPr marL="0" indent="0">
              <a:buNone/>
            </a:pPr>
            <a:endParaRPr lang="nb-NO" sz="2400" dirty="0"/>
          </a:p>
          <a:p>
            <a:r>
              <a:rPr lang="nb-NO" sz="2400" dirty="0" smtClean="0"/>
              <a:t>Pasient- og brukerrettighetsloven §§ 2-5, 3-1</a:t>
            </a:r>
          </a:p>
          <a:p>
            <a:r>
              <a:rPr lang="nb-NO" sz="2400" dirty="0" err="1" smtClean="0"/>
              <a:t>Helsepersonelloven</a:t>
            </a:r>
            <a:r>
              <a:rPr lang="nb-NO" sz="2400" dirty="0" smtClean="0"/>
              <a:t> §§ 4, 38a</a:t>
            </a:r>
          </a:p>
          <a:p>
            <a:r>
              <a:rPr lang="nb-NO" sz="2400" dirty="0" smtClean="0"/>
              <a:t>Helse- og omsorgstjenesteloven §§ 7-1, 7-2</a:t>
            </a:r>
          </a:p>
          <a:p>
            <a:r>
              <a:rPr lang="nb-NO" sz="2400" dirty="0" smtClean="0"/>
              <a:t>Spesialisthelsetjenesteloven §§ 2-5, 2-5a</a:t>
            </a:r>
          </a:p>
          <a:p>
            <a:r>
              <a:rPr lang="nb-NO" sz="2400" dirty="0" smtClean="0"/>
              <a:t>Psykisk helsevernloven § 4-1</a:t>
            </a:r>
          </a:p>
          <a:p>
            <a:r>
              <a:rPr lang="nb-NO" sz="2400" dirty="0" smtClean="0"/>
              <a:t>Lov </a:t>
            </a:r>
            <a:r>
              <a:rPr lang="nb-NO" sz="2400" dirty="0"/>
              <a:t>om barnevernstjenester § </a:t>
            </a:r>
            <a:r>
              <a:rPr lang="nb-NO" sz="2400" dirty="0" smtClean="0"/>
              <a:t>3-2a</a:t>
            </a:r>
          </a:p>
          <a:p>
            <a:r>
              <a:rPr lang="nb-NO" sz="2400" dirty="0" smtClean="0"/>
              <a:t>Opplæringsloven § 15-5</a:t>
            </a:r>
            <a:endParaRPr lang="nb-NO" sz="2400" dirty="0"/>
          </a:p>
          <a:p>
            <a:pPr marL="0" indent="0">
              <a:buNone/>
            </a:pPr>
            <a:endParaRPr lang="nb-NO" sz="2400" dirty="0" smtClean="0"/>
          </a:p>
          <a:p>
            <a:pPr marL="0" indent="0">
              <a:buNone/>
            </a:pPr>
            <a:endParaRPr lang="nb-NO" sz="2400" dirty="0"/>
          </a:p>
        </p:txBody>
      </p:sp>
    </p:spTree>
    <p:extLst>
      <p:ext uri="{BB962C8B-B14F-4D97-AF65-F5344CB8AC3E}">
        <p14:creationId xmlns:p14="http://schemas.microsoft.com/office/powerpoint/2010/main" val="48364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a:xfrm>
            <a:off x="457200" y="1600200"/>
            <a:ext cx="8229600" cy="4925144"/>
          </a:xfrm>
        </p:spPr>
        <p:txBody>
          <a:bodyPr>
            <a:normAutofit/>
          </a:bodyPr>
          <a:lstStyle/>
          <a:p>
            <a:pPr lvl="0"/>
            <a:r>
              <a:rPr lang="nb-NO" sz="2400" dirty="0" smtClean="0">
                <a:solidFill>
                  <a:prstClr val="black"/>
                </a:solidFill>
              </a:rPr>
              <a:t>Lov om sosiale tjenester i arbeids- og velferdsforvaltningen §§ 28, 33</a:t>
            </a:r>
          </a:p>
          <a:p>
            <a:pPr lvl="0"/>
            <a:r>
              <a:rPr lang="nb-NO" sz="2400" dirty="0" smtClean="0">
                <a:solidFill>
                  <a:prstClr val="black"/>
                </a:solidFill>
              </a:rPr>
              <a:t>Lov om arbeids- og velferdsforvaltningen § 15</a:t>
            </a:r>
          </a:p>
          <a:p>
            <a:pPr lvl="0"/>
            <a:endParaRPr lang="nb-NO" sz="2400" dirty="0" smtClean="0">
              <a:solidFill>
                <a:prstClr val="black"/>
              </a:solidFill>
            </a:endParaRPr>
          </a:p>
          <a:p>
            <a:r>
              <a:rPr lang="nb-NO" sz="2400" dirty="0" smtClean="0">
                <a:solidFill>
                  <a:prstClr val="black"/>
                </a:solidFill>
              </a:rPr>
              <a:t>Forskrift </a:t>
            </a:r>
            <a:r>
              <a:rPr lang="nb-NO" sz="2400" dirty="0">
                <a:solidFill>
                  <a:prstClr val="black"/>
                </a:solidFill>
              </a:rPr>
              <a:t>om </a:t>
            </a:r>
            <a:r>
              <a:rPr lang="nb-NO" sz="2400" dirty="0" err="1">
                <a:solidFill>
                  <a:prstClr val="black"/>
                </a:solidFill>
              </a:rPr>
              <a:t>habilitering</a:t>
            </a:r>
            <a:r>
              <a:rPr lang="nb-NO" sz="2400" dirty="0">
                <a:solidFill>
                  <a:prstClr val="black"/>
                </a:solidFill>
              </a:rPr>
              <a:t> og rehabilitering, individuell plan og </a:t>
            </a:r>
            <a:r>
              <a:rPr lang="nb-NO" sz="2400" dirty="0" smtClean="0">
                <a:solidFill>
                  <a:prstClr val="black"/>
                </a:solidFill>
              </a:rPr>
              <a:t>koordinator (2011)</a:t>
            </a:r>
          </a:p>
          <a:p>
            <a:r>
              <a:rPr lang="nb-NO" sz="2400" dirty="0" smtClean="0">
                <a:solidFill>
                  <a:prstClr val="black"/>
                </a:solidFill>
              </a:rPr>
              <a:t>Forskrift om individuell plan i arbeids- og velferdsforvaltningen (2010)</a:t>
            </a:r>
          </a:p>
          <a:p>
            <a:endParaRPr lang="nb-NO" sz="2400" dirty="0" smtClean="0">
              <a:solidFill>
                <a:prstClr val="black"/>
              </a:solidFill>
            </a:endParaRPr>
          </a:p>
          <a:p>
            <a:r>
              <a:rPr lang="nb-NO" sz="2400" dirty="0" smtClean="0">
                <a:solidFill>
                  <a:prstClr val="black"/>
                </a:solidFill>
              </a:rPr>
              <a:t>Veileder om rehabilitering, </a:t>
            </a:r>
            <a:r>
              <a:rPr lang="nb-NO" sz="2400" dirty="0" err="1" smtClean="0">
                <a:solidFill>
                  <a:prstClr val="black"/>
                </a:solidFill>
              </a:rPr>
              <a:t>habilitering</a:t>
            </a:r>
            <a:r>
              <a:rPr lang="nb-NO" sz="2400" dirty="0" smtClean="0">
                <a:solidFill>
                  <a:prstClr val="black"/>
                </a:solidFill>
              </a:rPr>
              <a:t>, individuell plan og koordinator (2015)</a:t>
            </a:r>
            <a:endParaRPr lang="nb-NO" sz="2400" dirty="0">
              <a:solidFill>
                <a:prstClr val="black"/>
              </a:solidFill>
            </a:endParaRPr>
          </a:p>
          <a:p>
            <a:endParaRPr lang="nb-NO" dirty="0"/>
          </a:p>
        </p:txBody>
      </p:sp>
    </p:spTree>
    <p:extLst>
      <p:ext uri="{BB962C8B-B14F-4D97-AF65-F5344CB8AC3E}">
        <p14:creationId xmlns:p14="http://schemas.microsoft.com/office/powerpoint/2010/main" val="3019733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Koordinator</a:t>
            </a:r>
            <a:endParaRPr lang="nb-NO" sz="3200" dirty="0"/>
          </a:p>
        </p:txBody>
      </p:sp>
      <p:sp>
        <p:nvSpPr>
          <p:cNvPr id="7" name="TekstSylinder 6"/>
          <p:cNvSpPr txBox="1"/>
          <p:nvPr/>
        </p:nvSpPr>
        <p:spPr>
          <a:xfrm>
            <a:off x="827584" y="2060848"/>
            <a:ext cx="7128792" cy="2308324"/>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175">
            <a:solidFill>
              <a:schemeClr val="accent5">
                <a:lumMod val="60000"/>
                <a:lumOff val="40000"/>
              </a:schemeClr>
            </a:solidFill>
          </a:ln>
        </p:spPr>
        <p:txBody>
          <a:bodyPr wrap="square" rtlCol="0">
            <a:spAutoFit/>
          </a:bodyPr>
          <a:lstStyle/>
          <a:p>
            <a:pPr algn="ctr"/>
            <a:endParaRPr lang="nb-NO" sz="2400" dirty="0" smtClean="0"/>
          </a:p>
          <a:p>
            <a:pPr algn="ctr"/>
            <a:r>
              <a:rPr lang="nb-NO" sz="2400" dirty="0" smtClean="0"/>
              <a:t>Plikten til å </a:t>
            </a:r>
            <a:r>
              <a:rPr lang="nb-NO" sz="2400" b="1" dirty="0" smtClean="0">
                <a:solidFill>
                  <a:schemeClr val="accent5">
                    <a:lumMod val="50000"/>
                  </a:schemeClr>
                </a:solidFill>
              </a:rPr>
              <a:t>påta seg koordinatoransvar</a:t>
            </a:r>
            <a:r>
              <a:rPr lang="nb-NO" sz="2400" dirty="0" smtClean="0">
                <a:solidFill>
                  <a:schemeClr val="accent5">
                    <a:lumMod val="50000"/>
                  </a:schemeClr>
                </a:solidFill>
              </a:rPr>
              <a:t> </a:t>
            </a:r>
            <a:r>
              <a:rPr lang="nb-NO" sz="2400" dirty="0" smtClean="0"/>
              <a:t>er nedfelt i</a:t>
            </a:r>
          </a:p>
          <a:p>
            <a:pPr algn="ctr"/>
            <a:endParaRPr lang="nb-NO" sz="2400" dirty="0" smtClean="0"/>
          </a:p>
          <a:p>
            <a:pPr marL="342900" indent="-342900" algn="ctr">
              <a:buFont typeface="Wingdings" panose="05000000000000000000" pitchFamily="2" charset="2"/>
              <a:buChar char="Ø"/>
            </a:pPr>
            <a:r>
              <a:rPr lang="nb-NO" sz="2400" dirty="0" smtClean="0"/>
              <a:t>helse- og omsorgstjenesteloven</a:t>
            </a:r>
          </a:p>
          <a:p>
            <a:pPr marL="342900" indent="-342900" algn="ctr">
              <a:buFont typeface="Wingdings" panose="05000000000000000000" pitchFamily="2" charset="2"/>
              <a:buChar char="Ø"/>
            </a:pPr>
            <a:r>
              <a:rPr lang="nb-NO" sz="2400" dirty="0" err="1" smtClean="0"/>
              <a:t>spesialisthelsetjensteloven</a:t>
            </a:r>
            <a:endParaRPr lang="nb-NO" sz="2400" dirty="0" smtClean="0"/>
          </a:p>
          <a:p>
            <a:pPr algn="ctr"/>
            <a:r>
              <a:rPr lang="nb-NO" sz="2400" dirty="0" smtClean="0"/>
              <a:t> </a:t>
            </a:r>
            <a:endParaRPr lang="nb-NO" sz="2400" dirty="0"/>
          </a:p>
        </p:txBody>
      </p:sp>
    </p:spTree>
    <p:extLst>
      <p:ext uri="{BB962C8B-B14F-4D97-AF65-F5344CB8AC3E}">
        <p14:creationId xmlns:p14="http://schemas.microsoft.com/office/powerpoint/2010/main" val="381932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lstStyle/>
          <a:p>
            <a:pPr marL="0" lvl="0" indent="0">
              <a:spcBef>
                <a:spcPts val="700"/>
              </a:spcBef>
              <a:buSzPct val="100000"/>
              <a:buNone/>
            </a:pPr>
            <a:r>
              <a:rPr lang="nb-NO" sz="2400" b="1" dirty="0">
                <a:solidFill>
                  <a:srgbClr val="000000"/>
                </a:solidFill>
              </a:rPr>
              <a:t>Helse- og omsorgstjenesteloven § 7-1: </a:t>
            </a:r>
            <a:r>
              <a:rPr lang="nb-NO" sz="2400" dirty="0">
                <a:solidFill>
                  <a:srgbClr val="000000"/>
                </a:solidFill>
              </a:rPr>
              <a:t>Koordinator</a:t>
            </a:r>
          </a:p>
          <a:p>
            <a:pPr marL="0" lvl="0" indent="0">
              <a:spcBef>
                <a:spcPts val="700"/>
              </a:spcBef>
              <a:buSzPct val="100000"/>
              <a:buNone/>
            </a:pPr>
            <a:r>
              <a:rPr lang="nb-NO" sz="2400" i="1" dirty="0">
                <a:solidFill>
                  <a:srgbClr val="000000"/>
                </a:solidFill>
              </a:rPr>
              <a:t>«For pasienter og brukere med behov for langvarige og koordinerte tjenester etter helse- og omsorgstjenesteloven, skal kommunen tilby koordinator.»</a:t>
            </a:r>
            <a:endParaRPr lang="nb-NO" sz="2400" dirty="0">
              <a:solidFill>
                <a:srgbClr val="000000"/>
              </a:solidFill>
            </a:endParaRPr>
          </a:p>
          <a:p>
            <a:pPr marL="0" lvl="0" indent="0">
              <a:spcBef>
                <a:spcPts val="700"/>
              </a:spcBef>
              <a:buSzPct val="100000"/>
              <a:buNone/>
            </a:pPr>
            <a:endParaRPr lang="nb-NO" sz="2400" dirty="0">
              <a:solidFill>
                <a:srgbClr val="000000"/>
              </a:solidFill>
            </a:endParaRPr>
          </a:p>
          <a:p>
            <a:pPr marL="0" lvl="0" indent="0">
              <a:spcBef>
                <a:spcPts val="700"/>
              </a:spcBef>
              <a:buSzPct val="100000"/>
              <a:buNone/>
            </a:pPr>
            <a:r>
              <a:rPr lang="nb-NO" sz="2400" b="1" dirty="0">
                <a:solidFill>
                  <a:srgbClr val="000000"/>
                </a:solidFill>
              </a:rPr>
              <a:t>Spesialisthelsetjenesteloven § 2-5a: </a:t>
            </a:r>
            <a:r>
              <a:rPr lang="nb-NO" sz="2400" dirty="0">
                <a:solidFill>
                  <a:srgbClr val="000000"/>
                </a:solidFill>
              </a:rPr>
              <a:t>Koordinator</a:t>
            </a:r>
          </a:p>
          <a:p>
            <a:pPr marL="0" lvl="0" indent="0">
              <a:spcBef>
                <a:spcPts val="700"/>
              </a:spcBef>
              <a:buSzPct val="100000"/>
              <a:buNone/>
            </a:pPr>
            <a:r>
              <a:rPr lang="nb-NO" sz="2400" i="1" dirty="0">
                <a:solidFill>
                  <a:srgbClr val="000000"/>
                </a:solidFill>
              </a:rPr>
              <a:t>«For pasienter med behov for komplekse eller langvarige og koordinerte tjenester etter loven her, skal det oppnevnes koordinator.»</a:t>
            </a:r>
            <a:endParaRPr lang="nb-NO" sz="2400" dirty="0">
              <a:solidFill>
                <a:srgbClr val="000000"/>
              </a:solidFill>
            </a:endParaRPr>
          </a:p>
          <a:p>
            <a:endParaRPr lang="nb-NO" dirty="0"/>
          </a:p>
        </p:txBody>
      </p:sp>
    </p:spTree>
    <p:extLst>
      <p:ext uri="{BB962C8B-B14F-4D97-AF65-F5344CB8AC3E}">
        <p14:creationId xmlns:p14="http://schemas.microsoft.com/office/powerpoint/2010/main" val="3582795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0" indent="0">
              <a:buNone/>
            </a:pPr>
            <a:r>
              <a:rPr lang="nb-NO" sz="2400" b="1" dirty="0" smtClean="0"/>
              <a:t>Bystyrevedtak</a:t>
            </a:r>
            <a:r>
              <a:rPr lang="nb-NO" sz="2400" dirty="0" smtClean="0"/>
              <a:t> fra juni 2016:</a:t>
            </a:r>
          </a:p>
          <a:p>
            <a:pPr marL="0" indent="0">
              <a:buNone/>
            </a:pPr>
            <a:endParaRPr lang="nb-NO" sz="2400" dirty="0" smtClean="0"/>
          </a:p>
          <a:p>
            <a:r>
              <a:rPr lang="nb-NO" sz="2400" dirty="0" smtClean="0"/>
              <a:t>Ingen kommunalt ansatte kan nekte å ta på seg koordinator-ansvar om de blir pålagt dette.</a:t>
            </a:r>
          </a:p>
          <a:p>
            <a:r>
              <a:rPr lang="nb-NO" sz="2400" dirty="0" smtClean="0"/>
              <a:t>Ikke satt ut i praksis.</a:t>
            </a:r>
          </a:p>
          <a:p>
            <a:r>
              <a:rPr lang="nb-NO" sz="2400" dirty="0" smtClean="0"/>
              <a:t>Uavklart – hvem skal innvilge, hvem skal få?</a:t>
            </a:r>
          </a:p>
          <a:p>
            <a:pPr marL="0" indent="0">
              <a:buNone/>
            </a:pPr>
            <a:endParaRPr lang="nb-NO" sz="2400" dirty="0"/>
          </a:p>
        </p:txBody>
      </p:sp>
    </p:spTree>
    <p:extLst>
      <p:ext uri="{BB962C8B-B14F-4D97-AF65-F5344CB8AC3E}">
        <p14:creationId xmlns:p14="http://schemas.microsoft.com/office/powerpoint/2010/main" val="3590186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endParaRPr lang="nb-NO" dirty="0"/>
          </a:p>
        </p:txBody>
      </p:sp>
      <p:sp>
        <p:nvSpPr>
          <p:cNvPr id="3" name="Plassholder for innhold 2"/>
          <p:cNvSpPr>
            <a:spLocks noGrp="1"/>
          </p:cNvSpPr>
          <p:nvPr>
            <p:ph idx="1"/>
          </p:nvPr>
        </p:nvSpPr>
        <p:spPr/>
        <p:txBody>
          <a:bodyPr/>
          <a:lstStyle/>
          <a:p>
            <a:endParaRPr lang="nb-NO" dirty="0" smtClean="0"/>
          </a:p>
          <a:p>
            <a:pPr marL="0" indent="0" algn="ctr">
              <a:buNone/>
            </a:pPr>
            <a:r>
              <a:rPr lang="nb-NO" b="1" dirty="0" smtClean="0">
                <a:solidFill>
                  <a:schemeClr val="accent5">
                    <a:lumMod val="50000"/>
                  </a:schemeClr>
                </a:solidFill>
              </a:rPr>
              <a:t>VELKOMMEN</a:t>
            </a:r>
          </a:p>
          <a:p>
            <a:endParaRPr lang="nb-NO" dirty="0" smtClean="0"/>
          </a:p>
          <a:p>
            <a:pPr marL="0" indent="0" algn="ctr">
              <a:buNone/>
            </a:pPr>
            <a:r>
              <a:rPr lang="nb-NO" sz="2800" dirty="0" smtClean="0">
                <a:hlinkClick r:id="rId2"/>
              </a:rPr>
              <a:t>https://www.youtube.com/watch?v=9b7y9UYt_fM</a:t>
            </a:r>
            <a:r>
              <a:rPr lang="nb-NO" sz="2800" dirty="0" smtClean="0"/>
              <a:t> </a:t>
            </a:r>
          </a:p>
          <a:p>
            <a:pPr algn="ctr"/>
            <a:endParaRPr lang="nb-NO" sz="2800" dirty="0" smtClean="0">
              <a:hlinkClick r:id="rId3"/>
            </a:endParaRPr>
          </a:p>
          <a:p>
            <a:pPr marL="0" indent="0" algn="ctr">
              <a:buNone/>
            </a:pPr>
            <a:r>
              <a:rPr lang="nb-NO" sz="2800" dirty="0" smtClean="0">
                <a:hlinkClick r:id="rId3"/>
              </a:rPr>
              <a:t>https://www.youtube.com/watch?v=RcRMGXnniDQ</a:t>
            </a:r>
            <a:r>
              <a:rPr lang="nb-NO" sz="2800" dirty="0" smtClean="0"/>
              <a:t> </a:t>
            </a:r>
          </a:p>
          <a:p>
            <a:pPr marL="0" indent="0">
              <a:buNone/>
            </a:pPr>
            <a:endParaRPr lang="nb-NO" dirty="0"/>
          </a:p>
        </p:txBody>
      </p:sp>
    </p:spTree>
    <p:extLst>
      <p:ext uri="{BB962C8B-B14F-4D97-AF65-F5344CB8AC3E}">
        <p14:creationId xmlns:p14="http://schemas.microsoft.com/office/powerpoint/2010/main" val="3566469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Individuell plan</a:t>
            </a:r>
            <a:endParaRPr lang="nb-NO" sz="3200" dirty="0"/>
          </a:p>
        </p:txBody>
      </p:sp>
      <p:sp>
        <p:nvSpPr>
          <p:cNvPr id="6" name="TekstSylinder 5"/>
          <p:cNvSpPr txBox="1"/>
          <p:nvPr/>
        </p:nvSpPr>
        <p:spPr>
          <a:xfrm>
            <a:off x="847727" y="1628800"/>
            <a:ext cx="7128792" cy="4154984"/>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175">
            <a:solidFill>
              <a:schemeClr val="accent5">
                <a:lumMod val="60000"/>
                <a:lumOff val="40000"/>
              </a:schemeClr>
            </a:solidFill>
          </a:ln>
        </p:spPr>
        <p:txBody>
          <a:bodyPr wrap="square" rtlCol="0">
            <a:spAutoFit/>
          </a:bodyPr>
          <a:lstStyle/>
          <a:p>
            <a:pPr algn="ctr"/>
            <a:endParaRPr lang="nb-NO" sz="2400" dirty="0" smtClean="0"/>
          </a:p>
          <a:p>
            <a:pPr algn="ctr"/>
            <a:r>
              <a:rPr lang="nb-NO" sz="2400" dirty="0" smtClean="0"/>
              <a:t>Ansvar for å </a:t>
            </a:r>
            <a:r>
              <a:rPr lang="nb-NO" sz="2400" b="1" dirty="0" smtClean="0">
                <a:solidFill>
                  <a:schemeClr val="accent5">
                    <a:lumMod val="50000"/>
                  </a:schemeClr>
                </a:solidFill>
              </a:rPr>
              <a:t>utarbeide individuell plan </a:t>
            </a:r>
            <a:r>
              <a:rPr lang="nb-NO" sz="2400" dirty="0" smtClean="0"/>
              <a:t>er nedfelt i</a:t>
            </a:r>
          </a:p>
          <a:p>
            <a:pPr algn="ctr"/>
            <a:endParaRPr lang="nb-NO" sz="2400" dirty="0" smtClean="0"/>
          </a:p>
          <a:p>
            <a:pPr marL="342900" indent="-342900" algn="ctr">
              <a:buFont typeface="Wingdings" panose="05000000000000000000" pitchFamily="2" charset="2"/>
              <a:buChar char="Ø"/>
            </a:pPr>
            <a:r>
              <a:rPr lang="nb-NO" sz="2400" dirty="0" smtClean="0"/>
              <a:t>helse- og omsorgstjenesteloven</a:t>
            </a:r>
          </a:p>
          <a:p>
            <a:pPr marL="342900" indent="-342900" algn="ctr">
              <a:buFont typeface="Wingdings" panose="05000000000000000000" pitchFamily="2" charset="2"/>
              <a:buChar char="Ø"/>
            </a:pPr>
            <a:r>
              <a:rPr lang="nb-NO" sz="2400" dirty="0" smtClean="0"/>
              <a:t>lov om barnevernstjenester</a:t>
            </a:r>
          </a:p>
          <a:p>
            <a:pPr marL="342900" indent="-342900" algn="ctr">
              <a:buFont typeface="Wingdings" panose="05000000000000000000" pitchFamily="2" charset="2"/>
              <a:buChar char="Ø"/>
            </a:pPr>
            <a:r>
              <a:rPr lang="nb-NO" sz="2400" dirty="0" smtClean="0"/>
              <a:t>lov om arbeids- og velferdsforvaltningen (NAV-loven)</a:t>
            </a:r>
          </a:p>
          <a:p>
            <a:pPr marL="342900" indent="-342900" algn="ctr">
              <a:buFont typeface="Wingdings" panose="05000000000000000000" pitchFamily="2" charset="2"/>
              <a:buChar char="Ø"/>
            </a:pPr>
            <a:r>
              <a:rPr lang="nb-NO" sz="2400" dirty="0"/>
              <a:t>l</a:t>
            </a:r>
            <a:r>
              <a:rPr lang="nb-NO" sz="2400" dirty="0" smtClean="0"/>
              <a:t>ov om sosiale tjenester i arbeids- og velferdsforvaltningen</a:t>
            </a:r>
          </a:p>
          <a:p>
            <a:pPr marL="342900" indent="-342900" algn="ctr">
              <a:buFont typeface="Wingdings" panose="05000000000000000000" pitchFamily="2" charset="2"/>
              <a:buChar char="Ø"/>
            </a:pPr>
            <a:r>
              <a:rPr lang="nb-NO" sz="2400" dirty="0" smtClean="0"/>
              <a:t>spesialisthelsetjenesteloven</a:t>
            </a:r>
          </a:p>
          <a:p>
            <a:pPr marL="342900" indent="-342900" algn="ctr">
              <a:buFont typeface="Wingdings" panose="05000000000000000000" pitchFamily="2" charset="2"/>
              <a:buChar char="Ø"/>
            </a:pPr>
            <a:r>
              <a:rPr lang="nb-NO" sz="2400" dirty="0" smtClean="0"/>
              <a:t>psykisk helsevernloven</a:t>
            </a:r>
          </a:p>
          <a:p>
            <a:pPr algn="ctr"/>
            <a:r>
              <a:rPr lang="nb-NO" sz="2400" dirty="0" smtClean="0"/>
              <a:t> </a:t>
            </a:r>
            <a:endParaRPr lang="nb-NO" sz="2400" dirty="0"/>
          </a:p>
        </p:txBody>
      </p:sp>
    </p:spTree>
    <p:extLst>
      <p:ext uri="{BB962C8B-B14F-4D97-AF65-F5344CB8AC3E}">
        <p14:creationId xmlns:p14="http://schemas.microsoft.com/office/powerpoint/2010/main" val="617428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p:cNvSpPr txBox="1">
            <a:spLocks noGrp="1"/>
          </p:cNvSpPr>
          <p:nvPr>
            <p:ph idx="1"/>
          </p:nvPr>
        </p:nvSpPr>
        <p:spPr>
          <a:xfrm>
            <a:off x="1115616" y="1988840"/>
            <a:ext cx="6840760" cy="3108543"/>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175">
            <a:solidFill>
              <a:schemeClr val="accent5">
                <a:lumMod val="60000"/>
                <a:lumOff val="40000"/>
              </a:schemeClr>
            </a:solidFill>
          </a:ln>
        </p:spPr>
        <p:txBody>
          <a:bodyPr wrap="square" rtlCol="0">
            <a:spAutoFit/>
          </a:bodyPr>
          <a:lstStyle/>
          <a:p>
            <a:pPr algn="ctr">
              <a:spcBef>
                <a:spcPts val="0"/>
              </a:spcBef>
            </a:pPr>
            <a:endParaRPr lang="nb-NO" sz="400" dirty="0" smtClean="0"/>
          </a:p>
          <a:p>
            <a:pPr marL="0" indent="0" algn="ctr">
              <a:spcBef>
                <a:spcPts val="0"/>
              </a:spcBef>
              <a:buNone/>
            </a:pPr>
            <a:endParaRPr lang="nb-NO" sz="2400" dirty="0" smtClean="0"/>
          </a:p>
          <a:p>
            <a:pPr marL="0" indent="0" algn="ctr">
              <a:spcBef>
                <a:spcPts val="0"/>
              </a:spcBef>
              <a:buNone/>
            </a:pPr>
            <a:r>
              <a:rPr lang="nb-NO" sz="2400" dirty="0" smtClean="0"/>
              <a:t>Plikten til å </a:t>
            </a:r>
            <a:r>
              <a:rPr lang="nb-NO" sz="2400" b="1" dirty="0" smtClean="0">
                <a:solidFill>
                  <a:schemeClr val="accent5">
                    <a:lumMod val="50000"/>
                  </a:schemeClr>
                </a:solidFill>
              </a:rPr>
              <a:t>delta i arbeid med individuell </a:t>
            </a:r>
            <a:r>
              <a:rPr lang="nb-NO" sz="2400" dirty="0" smtClean="0"/>
              <a:t>plan er også beskrevet i</a:t>
            </a:r>
            <a:endParaRPr lang="nb-NO" sz="2400" dirty="0"/>
          </a:p>
          <a:p>
            <a:pPr marL="0" indent="0" algn="ctr">
              <a:spcBef>
                <a:spcPts val="0"/>
              </a:spcBef>
              <a:buNone/>
            </a:pPr>
            <a:endParaRPr lang="nb-NO" sz="2400" dirty="0" smtClean="0"/>
          </a:p>
          <a:p>
            <a:pPr algn="ctr">
              <a:spcBef>
                <a:spcPts val="0"/>
              </a:spcBef>
            </a:pPr>
            <a:r>
              <a:rPr lang="nb-NO" sz="2400" dirty="0" smtClean="0"/>
              <a:t>Opplæringsloven</a:t>
            </a:r>
          </a:p>
          <a:p>
            <a:pPr algn="ctr">
              <a:spcBef>
                <a:spcPts val="0"/>
              </a:spcBef>
            </a:pPr>
            <a:r>
              <a:rPr lang="nb-NO" sz="2400" dirty="0" err="1" smtClean="0"/>
              <a:t>Helsepersonelloven</a:t>
            </a:r>
            <a:endParaRPr lang="nb-NO" sz="2400" dirty="0" smtClean="0"/>
          </a:p>
          <a:p>
            <a:pPr algn="ctr">
              <a:spcBef>
                <a:spcPts val="0"/>
              </a:spcBef>
            </a:pPr>
            <a:r>
              <a:rPr lang="nb-NO" sz="2400" dirty="0" smtClean="0"/>
              <a:t>Forskrift om fastlegeordningen i kommunene</a:t>
            </a:r>
          </a:p>
          <a:p>
            <a:pPr marL="0" indent="0" algn="ctr">
              <a:spcBef>
                <a:spcPts val="0"/>
              </a:spcBef>
              <a:buNone/>
            </a:pPr>
            <a:endParaRPr lang="nb-NO" sz="2400" dirty="0"/>
          </a:p>
        </p:txBody>
      </p:sp>
    </p:spTree>
    <p:extLst>
      <p:ext uri="{BB962C8B-B14F-4D97-AF65-F5344CB8AC3E}">
        <p14:creationId xmlns:p14="http://schemas.microsoft.com/office/powerpoint/2010/main" val="127114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a:xfrm>
            <a:off x="457200" y="1600201"/>
            <a:ext cx="8229600" cy="3989040"/>
          </a:xfrm>
        </p:spPr>
        <p:txBody>
          <a:bodyPr/>
          <a:lstStyle/>
          <a:p>
            <a:pPr marL="0" lvl="0" indent="0">
              <a:lnSpc>
                <a:spcPct val="80000"/>
              </a:lnSpc>
              <a:spcBef>
                <a:spcPts val="500"/>
              </a:spcBef>
              <a:buSzPct val="100000"/>
              <a:buNone/>
            </a:pPr>
            <a:endParaRPr lang="nb-NO" sz="2400" b="1" dirty="0" smtClean="0">
              <a:solidFill>
                <a:srgbClr val="000000"/>
              </a:solidFill>
            </a:endParaRPr>
          </a:p>
          <a:p>
            <a:pPr marL="0" lvl="0" indent="0">
              <a:lnSpc>
                <a:spcPct val="80000"/>
              </a:lnSpc>
              <a:spcBef>
                <a:spcPts val="500"/>
              </a:spcBef>
              <a:buSzPct val="100000"/>
              <a:buNone/>
            </a:pPr>
            <a:r>
              <a:rPr lang="nb-NO" sz="2200" b="1" dirty="0" smtClean="0">
                <a:solidFill>
                  <a:srgbClr val="000000"/>
                </a:solidFill>
              </a:rPr>
              <a:t>Helse- og omsorgstjenesteloven § 7-2: </a:t>
            </a:r>
            <a:r>
              <a:rPr lang="nb-NO" sz="2200" dirty="0" smtClean="0">
                <a:solidFill>
                  <a:srgbClr val="000000"/>
                </a:solidFill>
              </a:rPr>
              <a:t>Individuell plan</a:t>
            </a:r>
          </a:p>
          <a:p>
            <a:pPr marL="0" lvl="0" indent="0">
              <a:spcBef>
                <a:spcPts val="500"/>
              </a:spcBef>
              <a:buSzPct val="100000"/>
              <a:buNone/>
            </a:pPr>
            <a:r>
              <a:rPr lang="nb-NO" sz="2000" i="1" dirty="0" smtClean="0">
                <a:solidFill>
                  <a:srgbClr val="000000"/>
                </a:solidFill>
              </a:rPr>
              <a:t>«</a:t>
            </a:r>
            <a:r>
              <a:rPr lang="nb-NO" sz="2000" i="1" dirty="0">
                <a:solidFill>
                  <a:srgbClr val="000000"/>
                </a:solidFill>
              </a:rPr>
              <a:t>Kommunen skal utarbeide en individuell plan for pasienter og brukere med behov for langvarige og koordinerte tjenester etter loven her. Kommunen skal samarbeide med andre tjenesteytere om planen for å bidra til et helhetlig tilbud for den enkelte.</a:t>
            </a:r>
            <a:endParaRPr lang="nb-NO" sz="2000" dirty="0">
              <a:solidFill>
                <a:srgbClr val="000000"/>
              </a:solidFill>
            </a:endParaRPr>
          </a:p>
          <a:p>
            <a:pPr marL="0" lvl="0" indent="0">
              <a:spcBef>
                <a:spcPts val="0"/>
              </a:spcBef>
              <a:buSzPct val="100000"/>
              <a:buNone/>
            </a:pPr>
            <a:r>
              <a:rPr lang="nb-NO" sz="2000" i="1" dirty="0">
                <a:solidFill>
                  <a:srgbClr val="000000"/>
                </a:solidFill>
              </a:rPr>
              <a:t>Dersom en pasient eller bruker har behov for tilbud både etter loven her og spesialisthelsetjenesteloven eller psykisk helsevernloven, skal kommunen sørge for at det blir utarbeidet en individuell plan, og at planarbeidet koordineres</a:t>
            </a:r>
            <a:r>
              <a:rPr lang="nb-NO" sz="2000" i="1" dirty="0" smtClean="0">
                <a:solidFill>
                  <a:srgbClr val="000000"/>
                </a:solidFill>
              </a:rPr>
              <a:t>.»</a:t>
            </a:r>
            <a:endParaRPr lang="nb-NO" sz="2000" i="1" dirty="0">
              <a:solidFill>
                <a:srgbClr val="000000"/>
              </a:solidFill>
            </a:endParaRPr>
          </a:p>
        </p:txBody>
      </p:sp>
    </p:spTree>
    <p:extLst>
      <p:ext uri="{BB962C8B-B14F-4D97-AF65-F5344CB8AC3E}">
        <p14:creationId xmlns:p14="http://schemas.microsoft.com/office/powerpoint/2010/main" val="4230635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lvl="0" indent="0">
              <a:spcBef>
                <a:spcPts val="700"/>
              </a:spcBef>
              <a:buSzPct val="100000"/>
              <a:buNone/>
            </a:pPr>
            <a:r>
              <a:rPr lang="nb-NO" sz="2200" b="1" dirty="0" smtClean="0">
                <a:solidFill>
                  <a:srgbClr val="000000"/>
                </a:solidFill>
              </a:rPr>
              <a:t>Lov </a:t>
            </a:r>
            <a:r>
              <a:rPr lang="nb-NO" sz="2200" b="1" dirty="0">
                <a:solidFill>
                  <a:srgbClr val="000000"/>
                </a:solidFill>
              </a:rPr>
              <a:t>om barneverntjenester §3-2a: </a:t>
            </a:r>
            <a:r>
              <a:rPr lang="nb-NO" sz="2200" dirty="0">
                <a:solidFill>
                  <a:srgbClr val="000000"/>
                </a:solidFill>
              </a:rPr>
              <a:t>Plikt til å utarbeide individuell plan</a:t>
            </a:r>
          </a:p>
          <a:p>
            <a:pPr marL="0" lvl="0" indent="0">
              <a:spcBef>
                <a:spcPts val="500"/>
              </a:spcBef>
              <a:buSzPct val="100000"/>
              <a:buNone/>
            </a:pPr>
            <a:r>
              <a:rPr lang="nb-NO" sz="2000" i="1" dirty="0">
                <a:solidFill>
                  <a:srgbClr val="000000"/>
                </a:solidFill>
              </a:rPr>
              <a:t>«Barneverntjenesten skal utarbeide en individuell plan for barn med behov for langvarige og koordinerte tiltak eller tjenester dersom det anses nødvendig for å skape et helhetlig tilbud for barnet, og det foreligger samtykke. Barneverntjenesten skal samarbeide om planen med andre instanser barnet mottar tiltak fra.»</a:t>
            </a:r>
          </a:p>
          <a:p>
            <a:endParaRPr lang="nb-NO" dirty="0"/>
          </a:p>
        </p:txBody>
      </p:sp>
    </p:spTree>
    <p:extLst>
      <p:ext uri="{BB962C8B-B14F-4D97-AF65-F5344CB8AC3E}">
        <p14:creationId xmlns:p14="http://schemas.microsoft.com/office/powerpoint/2010/main" val="810019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a:xfrm>
            <a:off x="457200" y="1600201"/>
            <a:ext cx="8229600" cy="3845024"/>
          </a:xfrm>
        </p:spPr>
        <p:txBody>
          <a:bodyPr>
            <a:normAutofit/>
          </a:bodyPr>
          <a:lstStyle/>
          <a:p>
            <a:pPr marL="0" lvl="0" indent="0">
              <a:spcBef>
                <a:spcPts val="700"/>
              </a:spcBef>
              <a:buSzPct val="100000"/>
              <a:buNone/>
            </a:pPr>
            <a:r>
              <a:rPr lang="nb-NO" sz="2200" b="1" dirty="0">
                <a:solidFill>
                  <a:srgbClr val="000000"/>
                </a:solidFill>
              </a:rPr>
              <a:t>Forskrift om individuell plan i arbeids- og velferds-forvaltningen §6: </a:t>
            </a:r>
            <a:r>
              <a:rPr lang="nb-NO" sz="2200" dirty="0">
                <a:solidFill>
                  <a:srgbClr val="000000"/>
                </a:solidFill>
              </a:rPr>
              <a:t>Ansvar for å utarbeide individuell plan</a:t>
            </a:r>
            <a:endParaRPr lang="nb-NO" sz="2200" i="1" dirty="0">
              <a:solidFill>
                <a:srgbClr val="000000"/>
              </a:solidFill>
            </a:endParaRPr>
          </a:p>
          <a:p>
            <a:pPr marL="0" lvl="0" indent="0">
              <a:spcBef>
                <a:spcPts val="700"/>
              </a:spcBef>
              <a:buSzPct val="100000"/>
              <a:buNone/>
            </a:pPr>
            <a:r>
              <a:rPr lang="nb-NO" sz="2000" i="1" dirty="0">
                <a:solidFill>
                  <a:srgbClr val="000000"/>
                </a:solidFill>
              </a:rPr>
              <a:t>«Kommunen i arbeids- og velferdsforvaltningen har plikt til å sørge for at individuell plan (…) utarbeides for tjenestemottakere med behov for langvarige og koordinerte tjenester eller som er deltakere i kvalifiseringsprogram. Har tjenestemottakeren behov for tjenester fra andre tjenesteytere eller etater, skal kommunen i arbeids- og velferdsforvaltningen samarbeide med disse. Kommunen i arbeids- og velferdsforvaltningen har en selvstendig plikt til å sørge for at arbeidet igangsettes uavhengig av om tjenestemottaker mottar eller har mottatt bistand fra andre deler av tjenesteapparatet</a:t>
            </a:r>
            <a:r>
              <a:rPr lang="nb-NO" sz="2000" i="1" dirty="0" smtClean="0">
                <a:solidFill>
                  <a:srgbClr val="000000"/>
                </a:solidFill>
              </a:rPr>
              <a:t>.»</a:t>
            </a:r>
            <a:endParaRPr lang="nb-NO" sz="2000" b="1" i="1" dirty="0">
              <a:solidFill>
                <a:srgbClr val="000000"/>
              </a:solidFill>
            </a:endParaRPr>
          </a:p>
        </p:txBody>
      </p:sp>
    </p:spTree>
    <p:extLst>
      <p:ext uri="{BB962C8B-B14F-4D97-AF65-F5344CB8AC3E}">
        <p14:creationId xmlns:p14="http://schemas.microsoft.com/office/powerpoint/2010/main" val="1676152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lvl="0" indent="0">
              <a:spcBef>
                <a:spcPts val="700"/>
              </a:spcBef>
              <a:buSzPct val="100000"/>
              <a:buNone/>
            </a:pPr>
            <a:r>
              <a:rPr lang="nb-NO" sz="2200" b="1" dirty="0">
                <a:solidFill>
                  <a:srgbClr val="000000"/>
                </a:solidFill>
              </a:rPr>
              <a:t>Spesialisthelsetjenesteloven § 2-5: </a:t>
            </a:r>
            <a:r>
              <a:rPr lang="nb-NO" sz="2200" dirty="0">
                <a:solidFill>
                  <a:srgbClr val="000000"/>
                </a:solidFill>
              </a:rPr>
              <a:t>Individuell plan</a:t>
            </a:r>
            <a:endParaRPr lang="nb-NO" sz="2200" b="1" dirty="0">
              <a:solidFill>
                <a:srgbClr val="000000"/>
              </a:solidFill>
            </a:endParaRPr>
          </a:p>
          <a:p>
            <a:pPr marL="0" lvl="0" indent="0">
              <a:spcBef>
                <a:spcPts val="700"/>
              </a:spcBef>
              <a:buSzPct val="100000"/>
              <a:buNone/>
            </a:pPr>
            <a:r>
              <a:rPr lang="nb-NO" sz="2000" i="1" dirty="0">
                <a:solidFill>
                  <a:srgbClr val="000000"/>
                </a:solidFill>
              </a:rPr>
              <a:t>«Helseforetaket skal samarbeide med andre tjenesteytere om planen for å bidra til et helhetlig tilbud for pasientene.</a:t>
            </a:r>
          </a:p>
          <a:p>
            <a:pPr marL="0" lvl="0" indent="0">
              <a:spcBef>
                <a:spcPts val="700"/>
              </a:spcBef>
              <a:buSzPct val="100000"/>
              <a:buNone/>
            </a:pPr>
            <a:r>
              <a:rPr lang="nb-NO" sz="2000" i="1" dirty="0">
                <a:solidFill>
                  <a:srgbClr val="000000"/>
                </a:solidFill>
              </a:rPr>
              <a:t>(…) Helseforetaket (…) skal i slike tilfeller medvirke i kommunens arbeid med individuell plan.»</a:t>
            </a:r>
          </a:p>
          <a:p>
            <a:pPr marL="0" lvl="0" indent="0">
              <a:spcBef>
                <a:spcPts val="700"/>
              </a:spcBef>
              <a:buSzPct val="100000"/>
              <a:buNone/>
            </a:pPr>
            <a:endParaRPr lang="nb-NO" sz="2400" b="1" dirty="0">
              <a:solidFill>
                <a:srgbClr val="000000"/>
              </a:solidFill>
            </a:endParaRPr>
          </a:p>
          <a:p>
            <a:pPr marL="0" lvl="0" indent="0">
              <a:spcBef>
                <a:spcPts val="700"/>
              </a:spcBef>
              <a:buSzPct val="100000"/>
              <a:buNone/>
            </a:pPr>
            <a:r>
              <a:rPr lang="nb-NO" sz="2200" b="1" dirty="0">
                <a:solidFill>
                  <a:srgbClr val="000000"/>
                </a:solidFill>
              </a:rPr>
              <a:t>Psykisk helsevernloven § 4-1: </a:t>
            </a:r>
            <a:r>
              <a:rPr lang="nb-NO" sz="2200" dirty="0">
                <a:solidFill>
                  <a:srgbClr val="000000"/>
                </a:solidFill>
              </a:rPr>
              <a:t>Individuell plan </a:t>
            </a:r>
          </a:p>
          <a:p>
            <a:pPr marL="0" lvl="0" indent="0">
              <a:spcBef>
                <a:spcPts val="700"/>
              </a:spcBef>
              <a:buSzPct val="100000"/>
              <a:buNone/>
            </a:pPr>
            <a:r>
              <a:rPr lang="nb-NO" sz="2000" i="1" dirty="0">
                <a:solidFill>
                  <a:srgbClr val="000000"/>
                </a:solidFill>
              </a:rPr>
              <a:t>«(…) Institusjonen skal samarbeide med andre tjenesteytere om planen for å bidra til et helhetlig tilbud for pasientene.</a:t>
            </a:r>
          </a:p>
          <a:p>
            <a:pPr marL="0" lvl="0" indent="0">
              <a:spcBef>
                <a:spcPts val="700"/>
              </a:spcBef>
              <a:buSzPct val="100000"/>
              <a:buNone/>
            </a:pPr>
            <a:r>
              <a:rPr lang="nb-NO" sz="2000" i="1" dirty="0">
                <a:solidFill>
                  <a:srgbClr val="000000"/>
                </a:solidFill>
              </a:rPr>
              <a:t>(…) Institusjonen (…) skal i slike tilfeller medvirke i kommunens arbeid med individuell plan</a:t>
            </a:r>
            <a:r>
              <a:rPr lang="nb-NO" sz="2000" i="1" dirty="0" smtClean="0">
                <a:solidFill>
                  <a:srgbClr val="000000"/>
                </a:solidFill>
              </a:rPr>
              <a:t>.»</a:t>
            </a:r>
            <a:endParaRPr lang="nb-NO" sz="2000" i="1" dirty="0">
              <a:solidFill>
                <a:srgbClr val="000000"/>
              </a:solidFill>
            </a:endParaRPr>
          </a:p>
        </p:txBody>
      </p:sp>
    </p:spTree>
    <p:extLst>
      <p:ext uri="{BB962C8B-B14F-4D97-AF65-F5344CB8AC3E}">
        <p14:creationId xmlns:p14="http://schemas.microsoft.com/office/powerpoint/2010/main" val="1643971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lvl="0" indent="0">
              <a:spcBef>
                <a:spcPts val="700"/>
              </a:spcBef>
              <a:buSzPct val="100000"/>
              <a:buNone/>
            </a:pPr>
            <a:r>
              <a:rPr lang="nb-NO" sz="2200" b="1" dirty="0">
                <a:solidFill>
                  <a:srgbClr val="000000"/>
                </a:solidFill>
              </a:rPr>
              <a:t>Opplæringsloven §15-5: </a:t>
            </a:r>
            <a:r>
              <a:rPr lang="nb-NO" sz="2200" dirty="0">
                <a:solidFill>
                  <a:srgbClr val="000000"/>
                </a:solidFill>
              </a:rPr>
              <a:t>Plikt til å delta i arbeidet med individuell plan</a:t>
            </a:r>
          </a:p>
          <a:p>
            <a:pPr marL="0" lvl="0" indent="0">
              <a:spcBef>
                <a:spcPts val="0"/>
              </a:spcBef>
              <a:buSzPct val="100000"/>
              <a:buNone/>
            </a:pPr>
            <a:r>
              <a:rPr lang="nb-NO" sz="2000" i="1" dirty="0">
                <a:solidFill>
                  <a:srgbClr val="000000"/>
                </a:solidFill>
              </a:rPr>
              <a:t>«Skolen skal når det er nødvendig for å ivareta </a:t>
            </a:r>
            <a:r>
              <a:rPr lang="nb-NO" sz="2000" i="1" dirty="0" err="1">
                <a:solidFill>
                  <a:srgbClr val="000000"/>
                </a:solidFill>
              </a:rPr>
              <a:t>elevanes</a:t>
            </a:r>
            <a:r>
              <a:rPr lang="nb-NO" sz="2000" i="1" dirty="0">
                <a:solidFill>
                  <a:srgbClr val="000000"/>
                </a:solidFill>
              </a:rPr>
              <a:t> behov for </a:t>
            </a:r>
            <a:r>
              <a:rPr lang="nb-NO" sz="2000" i="1" dirty="0" err="1">
                <a:solidFill>
                  <a:srgbClr val="000000"/>
                </a:solidFill>
              </a:rPr>
              <a:t>eit</a:t>
            </a:r>
            <a:r>
              <a:rPr lang="nb-NO" sz="2000" i="1" dirty="0">
                <a:solidFill>
                  <a:srgbClr val="000000"/>
                </a:solidFill>
              </a:rPr>
              <a:t> </a:t>
            </a:r>
            <a:r>
              <a:rPr lang="nb-NO" sz="2000" i="1" dirty="0" err="1">
                <a:solidFill>
                  <a:srgbClr val="000000"/>
                </a:solidFill>
              </a:rPr>
              <a:t>heilskapleg</a:t>
            </a:r>
            <a:r>
              <a:rPr lang="nb-NO" sz="2000" i="1" dirty="0">
                <a:solidFill>
                  <a:srgbClr val="000000"/>
                </a:solidFill>
              </a:rPr>
              <a:t>, koordinert og individuelt tilpassa </a:t>
            </a:r>
            <a:r>
              <a:rPr lang="nb-NO" sz="2000" i="1" dirty="0" err="1">
                <a:solidFill>
                  <a:srgbClr val="000000"/>
                </a:solidFill>
              </a:rPr>
              <a:t>tenestetilbod</a:t>
            </a:r>
            <a:r>
              <a:rPr lang="nb-NO" sz="2000" i="1" dirty="0">
                <a:solidFill>
                  <a:srgbClr val="000000"/>
                </a:solidFill>
              </a:rPr>
              <a:t>, delta i samarbeid om utarbeiding og oppfølging av tiltak og mål i individuell plan heimla etter anna lov og forskrift.»</a:t>
            </a:r>
          </a:p>
          <a:p>
            <a:pPr marL="0" lvl="0" indent="0">
              <a:spcBef>
                <a:spcPts val="700"/>
              </a:spcBef>
              <a:buSzPct val="100000"/>
              <a:buNone/>
            </a:pPr>
            <a:endParaRPr lang="nb-NO" sz="2400" b="1" dirty="0">
              <a:solidFill>
                <a:srgbClr val="000000"/>
              </a:solidFill>
            </a:endParaRPr>
          </a:p>
          <a:p>
            <a:pPr marL="0" lvl="0" indent="0">
              <a:spcBef>
                <a:spcPts val="700"/>
              </a:spcBef>
              <a:buSzPct val="100000"/>
              <a:buNone/>
            </a:pPr>
            <a:r>
              <a:rPr lang="nb-NO" sz="2200" b="1" dirty="0" err="1">
                <a:solidFill>
                  <a:srgbClr val="000000"/>
                </a:solidFill>
              </a:rPr>
              <a:t>Helsepersonelloven</a:t>
            </a:r>
            <a:r>
              <a:rPr lang="nb-NO" sz="2200" b="1" dirty="0">
                <a:solidFill>
                  <a:srgbClr val="000000"/>
                </a:solidFill>
              </a:rPr>
              <a:t> §4 annet ledd:</a:t>
            </a:r>
          </a:p>
          <a:p>
            <a:pPr marL="57150" lvl="0" indent="0">
              <a:spcBef>
                <a:spcPts val="700"/>
              </a:spcBef>
              <a:buSzPct val="100000"/>
              <a:buNone/>
            </a:pPr>
            <a:r>
              <a:rPr lang="nb-NO" sz="2000" dirty="0">
                <a:solidFill>
                  <a:srgbClr val="000000"/>
                </a:solidFill>
              </a:rPr>
              <a:t>«</a:t>
            </a:r>
            <a:r>
              <a:rPr lang="nb-NO" sz="2000" i="1" dirty="0">
                <a:solidFill>
                  <a:srgbClr val="000000"/>
                </a:solidFill>
              </a:rPr>
              <a:t>Helsepersonell har plikt til å delta i arbeid med individuell plan når en pasient eller bruker har rett til slik plan etter Pasient- og brukerrettighetsloven §2-5</a:t>
            </a:r>
            <a:r>
              <a:rPr lang="nb-NO" sz="2000" i="1" dirty="0" smtClean="0">
                <a:solidFill>
                  <a:srgbClr val="000000"/>
                </a:solidFill>
              </a:rPr>
              <a:t>.»</a:t>
            </a:r>
            <a:endParaRPr lang="nb-NO" sz="2000" i="1" dirty="0">
              <a:solidFill>
                <a:srgbClr val="000000"/>
              </a:solidFill>
            </a:endParaRPr>
          </a:p>
        </p:txBody>
      </p:sp>
    </p:spTree>
    <p:extLst>
      <p:ext uri="{BB962C8B-B14F-4D97-AF65-F5344CB8AC3E}">
        <p14:creationId xmlns:p14="http://schemas.microsoft.com/office/powerpoint/2010/main" val="417524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lvl="0" indent="0">
              <a:spcBef>
                <a:spcPts val="700"/>
              </a:spcBef>
              <a:buSzPct val="100000"/>
              <a:buNone/>
            </a:pPr>
            <a:r>
              <a:rPr lang="nb-NO" sz="2200" b="1" dirty="0">
                <a:solidFill>
                  <a:srgbClr val="000000"/>
                </a:solidFill>
              </a:rPr>
              <a:t>Forskrift om fastlegeordning i kommunene §19: </a:t>
            </a:r>
            <a:r>
              <a:rPr lang="nb-NO" sz="2200" dirty="0">
                <a:solidFill>
                  <a:srgbClr val="000000"/>
                </a:solidFill>
              </a:rPr>
              <a:t>Medisinskfaglig koordinering og samarbeid</a:t>
            </a:r>
          </a:p>
          <a:p>
            <a:pPr marL="0" lvl="0" indent="0">
              <a:spcBef>
                <a:spcPts val="700"/>
              </a:spcBef>
              <a:buSzPct val="100000"/>
              <a:buNone/>
            </a:pPr>
            <a:r>
              <a:rPr lang="nb-NO" sz="2000" i="1" dirty="0">
                <a:solidFill>
                  <a:srgbClr val="000000"/>
                </a:solidFill>
              </a:rPr>
              <a:t>«Fastlegen skal ivareta en medisinskfaglig koordineringsrolle og samarbeide med andre relevante tjenesteytere (…).</a:t>
            </a:r>
          </a:p>
          <a:p>
            <a:pPr marL="0" lvl="0" indent="0">
              <a:spcBef>
                <a:spcPts val="700"/>
              </a:spcBef>
              <a:buSzPct val="100000"/>
              <a:buNone/>
            </a:pPr>
            <a:r>
              <a:rPr lang="nb-NO" sz="2000" i="1" dirty="0">
                <a:solidFill>
                  <a:srgbClr val="000000"/>
                </a:solidFill>
              </a:rPr>
              <a:t>Dersom en (…) har behov for langvarige og koordinerte tjenester, plikter fastlegen å informere om, og medvirke til utarbeidelse av, individuell plan og koordinator i kommunen, jf. Forskrift om </a:t>
            </a:r>
            <a:r>
              <a:rPr lang="nb-NO" sz="2000" i="1" dirty="0" err="1">
                <a:solidFill>
                  <a:srgbClr val="000000"/>
                </a:solidFill>
              </a:rPr>
              <a:t>habilitering</a:t>
            </a:r>
            <a:r>
              <a:rPr lang="nb-NO" sz="2000" i="1" dirty="0">
                <a:solidFill>
                  <a:srgbClr val="000000"/>
                </a:solidFill>
              </a:rPr>
              <a:t> og rehabilitering, IP og koordinator</a:t>
            </a:r>
            <a:r>
              <a:rPr lang="nb-NO" sz="2000" i="1" dirty="0" smtClean="0">
                <a:solidFill>
                  <a:srgbClr val="000000"/>
                </a:solidFill>
              </a:rPr>
              <a:t>.»</a:t>
            </a:r>
            <a:endParaRPr lang="nb-NO" sz="2000" i="1" dirty="0">
              <a:solidFill>
                <a:srgbClr val="000000"/>
              </a:solidFill>
            </a:endParaRPr>
          </a:p>
        </p:txBody>
      </p:sp>
    </p:spTree>
    <p:extLst>
      <p:ext uri="{BB962C8B-B14F-4D97-AF65-F5344CB8AC3E}">
        <p14:creationId xmlns:p14="http://schemas.microsoft.com/office/powerpoint/2010/main" val="3680829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200" b="1" dirty="0">
                <a:solidFill>
                  <a:schemeClr val="accent6">
                    <a:lumMod val="75000"/>
                  </a:schemeClr>
                </a:solidFill>
              </a:rPr>
              <a:t>OPPGAVE</a:t>
            </a:r>
            <a:endParaRPr lang="nb-NO" sz="3200" dirty="0"/>
          </a:p>
        </p:txBody>
      </p:sp>
      <p:sp>
        <p:nvSpPr>
          <p:cNvPr id="4" name="Plassholder for innhold 2"/>
          <p:cNvSpPr>
            <a:spLocks noGrp="1"/>
          </p:cNvSpPr>
          <p:nvPr>
            <p:ph idx="1"/>
          </p:nvPr>
        </p:nvSpPr>
        <p:spPr>
          <a:xfrm>
            <a:off x="755576" y="1628800"/>
            <a:ext cx="2952328" cy="3888432"/>
          </a:xfrm>
          <a:ln>
            <a:solidFill>
              <a:schemeClr val="tx1"/>
            </a:solidFill>
          </a:ln>
        </p:spPr>
        <p:txBody>
          <a:bodyPr>
            <a:normAutofit/>
          </a:bodyPr>
          <a:lstStyle/>
          <a:p>
            <a:endParaRPr lang="nb-NO" sz="1000" dirty="0" smtClean="0"/>
          </a:p>
          <a:p>
            <a:pPr marL="0" indent="0" algn="ctr">
              <a:buNone/>
            </a:pPr>
            <a:r>
              <a:rPr lang="nb-NO" sz="2400" dirty="0" smtClean="0"/>
              <a:t>Koordinator</a:t>
            </a:r>
          </a:p>
          <a:p>
            <a:pPr marL="0" indent="0" algn="ctr">
              <a:buNone/>
            </a:pPr>
            <a:endParaRPr lang="nb-NO" sz="1000" dirty="0" smtClean="0"/>
          </a:p>
          <a:p>
            <a:pPr marL="0" indent="0" algn="ctr">
              <a:buNone/>
            </a:pPr>
            <a:r>
              <a:rPr lang="nb-NO" sz="2400" dirty="0" smtClean="0"/>
              <a:t>Hvem </a:t>
            </a:r>
            <a:r>
              <a:rPr lang="nb-NO" sz="2400" dirty="0" smtClean="0">
                <a:solidFill>
                  <a:schemeClr val="accent6">
                    <a:lumMod val="75000"/>
                  </a:schemeClr>
                </a:solidFill>
              </a:rPr>
              <a:t>kan</a:t>
            </a:r>
            <a:r>
              <a:rPr lang="nb-NO" sz="2400" dirty="0" smtClean="0"/>
              <a:t> ta på seg å være koordinator?</a:t>
            </a:r>
          </a:p>
          <a:p>
            <a:pPr marL="0" indent="0" algn="ctr">
              <a:buNone/>
            </a:pPr>
            <a:r>
              <a:rPr lang="nb-NO" sz="2400" dirty="0" smtClean="0"/>
              <a:t>Hvem har </a:t>
            </a:r>
            <a:r>
              <a:rPr lang="nb-NO" sz="2400" dirty="0" smtClean="0">
                <a:solidFill>
                  <a:schemeClr val="accent6">
                    <a:lumMod val="75000"/>
                  </a:schemeClr>
                </a:solidFill>
              </a:rPr>
              <a:t>plikt</a:t>
            </a:r>
            <a:r>
              <a:rPr lang="nb-NO" sz="2400" dirty="0" smtClean="0"/>
              <a:t>?</a:t>
            </a:r>
            <a:endParaRPr lang="nb-NO" sz="2400" dirty="0"/>
          </a:p>
          <a:p>
            <a:pPr marL="0" indent="0" algn="ctr">
              <a:buNone/>
            </a:pPr>
            <a:endParaRPr lang="nb-NO" sz="1000" dirty="0"/>
          </a:p>
          <a:p>
            <a:pPr marL="0" indent="0" algn="ctr">
              <a:buNone/>
            </a:pPr>
            <a:r>
              <a:rPr lang="nb-NO" sz="2400" dirty="0" smtClean="0"/>
              <a:t>Fordeler og ulemper med koordinator fra </a:t>
            </a:r>
            <a:r>
              <a:rPr lang="nb-NO" sz="2400" dirty="0" smtClean="0">
                <a:solidFill>
                  <a:schemeClr val="accent6">
                    <a:lumMod val="75000"/>
                  </a:schemeClr>
                </a:solidFill>
              </a:rPr>
              <a:t>ulike områder</a:t>
            </a:r>
            <a:r>
              <a:rPr lang="nb-NO" sz="2400" dirty="0" smtClean="0"/>
              <a:t>?</a:t>
            </a:r>
            <a:endParaRPr lang="nb-NO" sz="2400" dirty="0"/>
          </a:p>
        </p:txBody>
      </p:sp>
      <p:sp>
        <p:nvSpPr>
          <p:cNvPr id="6" name="Plassholder for innhold 2"/>
          <p:cNvSpPr txBox="1">
            <a:spLocks/>
          </p:cNvSpPr>
          <p:nvPr/>
        </p:nvSpPr>
        <p:spPr>
          <a:xfrm>
            <a:off x="4067944" y="1628800"/>
            <a:ext cx="2952328" cy="3888432"/>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sz="1000" dirty="0" smtClean="0"/>
          </a:p>
          <a:p>
            <a:pPr marL="0" indent="0" algn="ctr">
              <a:buFont typeface="Arial" pitchFamily="34" charset="0"/>
              <a:buNone/>
            </a:pPr>
            <a:r>
              <a:rPr lang="nb-NO" sz="2400" dirty="0" smtClean="0"/>
              <a:t>IP</a:t>
            </a:r>
          </a:p>
          <a:p>
            <a:pPr marL="0" indent="0" algn="ctr">
              <a:buFont typeface="Arial" pitchFamily="34" charset="0"/>
              <a:buNone/>
            </a:pPr>
            <a:endParaRPr lang="nb-NO" sz="2400" dirty="0" smtClean="0"/>
          </a:p>
          <a:p>
            <a:pPr marL="0" indent="0" algn="ctr">
              <a:buFont typeface="Arial" pitchFamily="34" charset="0"/>
              <a:buNone/>
            </a:pPr>
            <a:r>
              <a:rPr lang="nb-NO" sz="2400" dirty="0" smtClean="0"/>
              <a:t>Hvem i kommunen har plikt til å </a:t>
            </a:r>
            <a:r>
              <a:rPr lang="nb-NO" sz="2400" dirty="0" smtClean="0">
                <a:solidFill>
                  <a:schemeClr val="accent6">
                    <a:lumMod val="75000"/>
                  </a:schemeClr>
                </a:solidFill>
              </a:rPr>
              <a:t>utarbeide </a:t>
            </a:r>
          </a:p>
          <a:p>
            <a:pPr marL="0" indent="0" algn="ctr">
              <a:spcBef>
                <a:spcPts val="0"/>
              </a:spcBef>
              <a:buFont typeface="Arial" pitchFamily="34" charset="0"/>
              <a:buNone/>
            </a:pPr>
            <a:r>
              <a:rPr lang="nb-NO" sz="2400" dirty="0" smtClean="0"/>
              <a:t>individuell plan?</a:t>
            </a:r>
            <a:endParaRPr lang="nb-NO" sz="2400" dirty="0"/>
          </a:p>
        </p:txBody>
      </p:sp>
    </p:spTree>
    <p:extLst>
      <p:ext uri="{BB962C8B-B14F-4D97-AF65-F5344CB8AC3E}">
        <p14:creationId xmlns:p14="http://schemas.microsoft.com/office/powerpoint/2010/main" val="2693562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Hva betyr dette for deg?</a:t>
            </a:r>
            <a:endParaRPr lang="nb-NO" sz="3200" dirty="0"/>
          </a:p>
        </p:txBody>
      </p:sp>
      <p:sp>
        <p:nvSpPr>
          <p:cNvPr id="3" name="Plassholder for innhold 2"/>
          <p:cNvSpPr>
            <a:spLocks noGrp="1"/>
          </p:cNvSpPr>
          <p:nvPr>
            <p:ph idx="1"/>
          </p:nvPr>
        </p:nvSpPr>
        <p:spPr/>
        <p:txBody>
          <a:bodyPr>
            <a:normAutofit/>
          </a:bodyPr>
          <a:lstStyle/>
          <a:p>
            <a:pPr marL="0" indent="0">
              <a:buNone/>
            </a:pPr>
            <a:r>
              <a:rPr lang="nb-NO" sz="2400" b="1" dirty="0" smtClean="0"/>
              <a:t>Koordinator</a:t>
            </a:r>
          </a:p>
          <a:p>
            <a:pPr marL="0" indent="0">
              <a:buNone/>
            </a:pPr>
            <a:endParaRPr lang="nb-NO" sz="2400" dirty="0" smtClean="0"/>
          </a:p>
          <a:p>
            <a:pPr marL="0" indent="0">
              <a:buNone/>
            </a:pPr>
            <a:r>
              <a:rPr lang="nb-NO" sz="2400" i="1" dirty="0" smtClean="0"/>
              <a:t>Plikt</a:t>
            </a:r>
            <a:r>
              <a:rPr lang="nb-NO" sz="2400" dirty="0" smtClean="0"/>
              <a:t> til å ta på seg koordinatoransvar</a:t>
            </a:r>
          </a:p>
          <a:p>
            <a:r>
              <a:rPr lang="nb-NO" sz="2400" dirty="0" smtClean="0"/>
              <a:t>Ansatte i helse- og omsorgstjenesten</a:t>
            </a:r>
          </a:p>
          <a:p>
            <a:r>
              <a:rPr lang="nb-NO" sz="2400" dirty="0" smtClean="0"/>
              <a:t>Alle kommunalt ansatte (…)</a:t>
            </a:r>
          </a:p>
          <a:p>
            <a:pPr marL="0" indent="0">
              <a:buNone/>
            </a:pPr>
            <a:endParaRPr lang="nb-NO" sz="2400" dirty="0"/>
          </a:p>
          <a:p>
            <a:pPr marL="0" indent="0">
              <a:buNone/>
            </a:pPr>
            <a:r>
              <a:rPr lang="nb-NO" sz="2400" i="1" dirty="0" smtClean="0"/>
              <a:t>Kan</a:t>
            </a:r>
            <a:r>
              <a:rPr lang="nb-NO" sz="2400" dirty="0" smtClean="0"/>
              <a:t> ta på seg koordinatoransvar</a:t>
            </a:r>
          </a:p>
          <a:p>
            <a:r>
              <a:rPr lang="nb-NO" sz="2400" dirty="0" smtClean="0"/>
              <a:t>Ingen begrensninger</a:t>
            </a:r>
          </a:p>
          <a:p>
            <a:r>
              <a:rPr lang="nb-NO" sz="2400" dirty="0" smtClean="0"/>
              <a:t>Ønske fra bruker/ foresatte vektlegges</a:t>
            </a:r>
          </a:p>
          <a:p>
            <a:r>
              <a:rPr lang="nb-NO" sz="2400" dirty="0" smtClean="0"/>
              <a:t>Fordel med kunnskap til kommunens tjenester</a:t>
            </a:r>
          </a:p>
          <a:p>
            <a:pPr marL="0" indent="0">
              <a:buNone/>
            </a:pPr>
            <a:endParaRPr lang="nb-NO" sz="2400" dirty="0"/>
          </a:p>
        </p:txBody>
      </p:sp>
    </p:spTree>
    <p:extLst>
      <p:ext uri="{BB962C8B-B14F-4D97-AF65-F5344CB8AC3E}">
        <p14:creationId xmlns:p14="http://schemas.microsoft.com/office/powerpoint/2010/main" val="185597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701054136"/>
              </p:ext>
            </p:extLst>
          </p:nvPr>
        </p:nvGraphicFramePr>
        <p:xfrm>
          <a:off x="755576" y="1484784"/>
          <a:ext cx="6552728" cy="4079240"/>
        </p:xfrm>
        <a:graphic>
          <a:graphicData uri="http://schemas.openxmlformats.org/drawingml/2006/table">
            <a:tbl>
              <a:tblPr firstRow="1" bandRow="1">
                <a:tableStyleId>{7DF18680-E054-41AD-8BC1-D1AEF772440D}</a:tableStyleId>
              </a:tblPr>
              <a:tblGrid>
                <a:gridCol w="899394">
                  <a:extLst>
                    <a:ext uri="{9D8B030D-6E8A-4147-A177-3AD203B41FA5}">
                      <a16:colId xmlns:a16="http://schemas.microsoft.com/office/drawing/2014/main" val="20000"/>
                    </a:ext>
                  </a:extLst>
                </a:gridCol>
                <a:gridCol w="435719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70840">
                <a:tc>
                  <a:txBody>
                    <a:bodyPr/>
                    <a:lstStyle/>
                    <a:p>
                      <a:r>
                        <a:rPr lang="nb-NO" dirty="0" err="1" smtClean="0"/>
                        <a:t>Kl</a:t>
                      </a:r>
                      <a:endParaRPr lang="nb-NO" dirty="0"/>
                    </a:p>
                  </a:txBody>
                  <a:tcPr/>
                </a:tc>
                <a:tc>
                  <a:txBody>
                    <a:bodyPr/>
                    <a:lstStyle/>
                    <a:p>
                      <a:r>
                        <a:rPr lang="nb-NO" dirty="0" smtClean="0"/>
                        <a:t>Tema</a:t>
                      </a:r>
                      <a:endParaRPr lang="nb-NO" dirty="0"/>
                    </a:p>
                  </a:txBody>
                  <a:tcPr/>
                </a:tc>
                <a:tc>
                  <a:txBody>
                    <a:bodyPr/>
                    <a:lstStyle/>
                    <a:p>
                      <a:endParaRPr lang="nb-NO"/>
                    </a:p>
                  </a:txBody>
                  <a:tcPr/>
                </a:tc>
                <a:extLst>
                  <a:ext uri="{0D108BD9-81ED-4DB2-BD59-A6C34878D82A}">
                    <a16:rowId xmlns:a16="http://schemas.microsoft.com/office/drawing/2014/main" val="10000"/>
                  </a:ext>
                </a:extLst>
              </a:tr>
              <a:tr h="370840">
                <a:tc>
                  <a:txBody>
                    <a:bodyPr/>
                    <a:lstStyle/>
                    <a:p>
                      <a:r>
                        <a:rPr lang="nb-NO" dirty="0" smtClean="0"/>
                        <a:t>12:00</a:t>
                      </a:r>
                      <a:endParaRPr lang="nb-NO" dirty="0"/>
                    </a:p>
                  </a:txBody>
                  <a:tcPr/>
                </a:tc>
                <a:tc>
                  <a:txBody>
                    <a:bodyPr/>
                    <a:lstStyle/>
                    <a:p>
                      <a:r>
                        <a:rPr lang="nb-NO" dirty="0" smtClean="0"/>
                        <a:t>Velkommen.</a:t>
                      </a:r>
                      <a:endParaRPr lang="nb-NO" dirty="0"/>
                    </a:p>
                  </a:txBody>
                  <a:tcPr/>
                </a:tc>
                <a:tc>
                  <a:txBody>
                    <a:bodyPr/>
                    <a:lstStyle/>
                    <a:p>
                      <a:endParaRPr lang="nb-NO" dirty="0"/>
                    </a:p>
                  </a:txBody>
                  <a:tcPr/>
                </a:tc>
                <a:extLst>
                  <a:ext uri="{0D108BD9-81ED-4DB2-BD59-A6C34878D82A}">
                    <a16:rowId xmlns:a16="http://schemas.microsoft.com/office/drawing/2014/main" val="10001"/>
                  </a:ext>
                </a:extLst>
              </a:tr>
              <a:tr h="370840">
                <a:tc>
                  <a:txBody>
                    <a:bodyPr/>
                    <a:lstStyle/>
                    <a:p>
                      <a:endParaRPr lang="nb-NO" dirty="0"/>
                    </a:p>
                  </a:txBody>
                  <a:tcPr/>
                </a:tc>
                <a:tc>
                  <a:txBody>
                    <a:bodyPr/>
                    <a:lstStyle/>
                    <a:p>
                      <a:r>
                        <a:rPr lang="nb-NO" dirty="0" smtClean="0"/>
                        <a:t>Juridisk</a:t>
                      </a:r>
                      <a:r>
                        <a:rPr lang="nb-NO" baseline="0" dirty="0" smtClean="0"/>
                        <a:t> grunnlag</a:t>
                      </a:r>
                      <a:endParaRPr lang="nb-NO" dirty="0"/>
                    </a:p>
                  </a:txBody>
                  <a:tcPr/>
                </a:tc>
                <a:tc>
                  <a:txBody>
                    <a:bodyPr/>
                    <a:lstStyle/>
                    <a:p>
                      <a:endParaRPr lang="nb-NO" dirty="0"/>
                    </a:p>
                  </a:txBody>
                  <a:tcPr/>
                </a:tc>
                <a:extLst>
                  <a:ext uri="{0D108BD9-81ED-4DB2-BD59-A6C34878D82A}">
                    <a16:rowId xmlns:a16="http://schemas.microsoft.com/office/drawing/2014/main" val="10002"/>
                  </a:ext>
                </a:extLst>
              </a:tr>
              <a:tr h="370840">
                <a:tc>
                  <a:txBody>
                    <a:bodyPr/>
                    <a:lstStyle/>
                    <a:p>
                      <a:r>
                        <a:rPr lang="nb-NO" dirty="0" smtClean="0"/>
                        <a:t>12:45</a:t>
                      </a:r>
                      <a:endParaRPr lang="nb-NO" dirty="0"/>
                    </a:p>
                  </a:txBody>
                  <a:tcPr/>
                </a:tc>
                <a:tc>
                  <a:txBody>
                    <a:bodyPr/>
                    <a:lstStyle/>
                    <a:p>
                      <a:r>
                        <a:rPr lang="nb-NO" dirty="0" smtClean="0"/>
                        <a:t>Pause</a:t>
                      </a:r>
                      <a:endParaRPr lang="nb-NO" dirty="0"/>
                    </a:p>
                  </a:txBody>
                  <a:tcPr/>
                </a:tc>
                <a:tc>
                  <a:txBody>
                    <a:bodyPr/>
                    <a:lstStyle/>
                    <a:p>
                      <a:r>
                        <a:rPr lang="nb-NO" dirty="0" smtClean="0"/>
                        <a:t>15 min</a:t>
                      </a:r>
                      <a:endParaRPr lang="nb-NO" dirty="0"/>
                    </a:p>
                  </a:txBody>
                  <a:tcPr/>
                </a:tc>
                <a:extLst>
                  <a:ext uri="{0D108BD9-81ED-4DB2-BD59-A6C34878D82A}">
                    <a16:rowId xmlns:a16="http://schemas.microsoft.com/office/drawing/2014/main" val="10003"/>
                  </a:ext>
                </a:extLst>
              </a:tr>
              <a:tr h="370840">
                <a:tc>
                  <a:txBody>
                    <a:bodyPr/>
                    <a:lstStyle/>
                    <a:p>
                      <a:r>
                        <a:rPr lang="nb-NO" dirty="0" smtClean="0"/>
                        <a:t>13:00</a:t>
                      </a:r>
                      <a:endParaRPr lang="nb-N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System: Melde behov, prosedyrer</a:t>
                      </a:r>
                    </a:p>
                  </a:txBody>
                  <a:tcPr/>
                </a:tc>
                <a:tc>
                  <a:txBody>
                    <a:bodyPr/>
                    <a:lstStyle/>
                    <a:p>
                      <a:endParaRPr lang="nb-NO" dirty="0"/>
                    </a:p>
                  </a:txBody>
                  <a:tcPr/>
                </a:tc>
                <a:extLst>
                  <a:ext uri="{0D108BD9-81ED-4DB2-BD59-A6C34878D82A}">
                    <a16:rowId xmlns:a16="http://schemas.microsoft.com/office/drawing/2014/main" val="10004"/>
                  </a:ext>
                </a:extLst>
              </a:tr>
              <a:tr h="370840">
                <a:tc>
                  <a:txBody>
                    <a:bodyPr/>
                    <a:lstStyle/>
                    <a:p>
                      <a:endParaRPr lang="nb-N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Koordinatorrollen</a:t>
                      </a:r>
                    </a:p>
                  </a:txBody>
                  <a:tcPr/>
                </a:tc>
                <a:tc>
                  <a:txBody>
                    <a:bodyPr/>
                    <a:lstStyle/>
                    <a:p>
                      <a:endParaRPr lang="nb-NO" dirty="0"/>
                    </a:p>
                  </a:txBody>
                  <a:tcPr/>
                </a:tc>
                <a:extLst>
                  <a:ext uri="{0D108BD9-81ED-4DB2-BD59-A6C34878D82A}">
                    <a16:rowId xmlns:a16="http://schemas.microsoft.com/office/drawing/2014/main" val="10005"/>
                  </a:ext>
                </a:extLst>
              </a:tr>
              <a:tr h="370840">
                <a:tc>
                  <a:txBody>
                    <a:bodyPr/>
                    <a:lstStyle/>
                    <a:p>
                      <a:r>
                        <a:rPr lang="nb-NO" dirty="0" smtClean="0"/>
                        <a:t>14:00</a:t>
                      </a:r>
                      <a:endParaRPr lang="nb-NO" dirty="0"/>
                    </a:p>
                  </a:txBody>
                  <a:tcPr/>
                </a:tc>
                <a:tc>
                  <a:txBody>
                    <a:bodyPr/>
                    <a:lstStyle/>
                    <a:p>
                      <a:r>
                        <a:rPr lang="nb-NO" dirty="0" smtClean="0"/>
                        <a:t>Pause</a:t>
                      </a:r>
                      <a:endParaRPr lang="nb-NO" dirty="0"/>
                    </a:p>
                  </a:txBody>
                  <a:tcPr/>
                </a:tc>
                <a:tc>
                  <a:txBody>
                    <a:bodyPr/>
                    <a:lstStyle/>
                    <a:p>
                      <a:r>
                        <a:rPr lang="nb-NO" dirty="0" smtClean="0"/>
                        <a:t>15 min</a:t>
                      </a:r>
                      <a:endParaRPr lang="nb-NO" dirty="0"/>
                    </a:p>
                  </a:txBody>
                  <a:tcPr/>
                </a:tc>
                <a:extLst>
                  <a:ext uri="{0D108BD9-81ED-4DB2-BD59-A6C34878D82A}">
                    <a16:rowId xmlns:a16="http://schemas.microsoft.com/office/drawing/2014/main" val="10006"/>
                  </a:ext>
                </a:extLst>
              </a:tr>
              <a:tr h="370840">
                <a:tc>
                  <a:txBody>
                    <a:bodyPr/>
                    <a:lstStyle/>
                    <a:p>
                      <a:r>
                        <a:rPr lang="nb-NO" dirty="0" smtClean="0"/>
                        <a:t>14:15</a:t>
                      </a:r>
                      <a:endParaRPr lang="nb-NO" dirty="0"/>
                    </a:p>
                  </a:txBody>
                  <a:tcPr/>
                </a:tc>
                <a:tc>
                  <a:txBody>
                    <a:bodyPr/>
                    <a:lstStyle/>
                    <a:p>
                      <a:r>
                        <a:rPr lang="nb-NO" dirty="0" smtClean="0"/>
                        <a:t>Verktøy: Veileder for koordinator</a:t>
                      </a:r>
                      <a:endParaRPr lang="nb-NO" dirty="0"/>
                    </a:p>
                  </a:txBody>
                  <a:tcPr/>
                </a:tc>
                <a:tc>
                  <a:txBody>
                    <a:bodyPr/>
                    <a:lstStyle/>
                    <a:p>
                      <a:endParaRPr lang="nb-NO" dirty="0"/>
                    </a:p>
                  </a:txBody>
                  <a:tcPr/>
                </a:tc>
                <a:extLst>
                  <a:ext uri="{0D108BD9-81ED-4DB2-BD59-A6C34878D82A}">
                    <a16:rowId xmlns:a16="http://schemas.microsoft.com/office/drawing/2014/main" val="10007"/>
                  </a:ext>
                </a:extLst>
              </a:tr>
              <a:tr h="370840">
                <a:tc>
                  <a:txBody>
                    <a:bodyPr/>
                    <a:lstStyle/>
                    <a:p>
                      <a:endParaRPr lang="nb-N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Verktøy: Sjekkliste</a:t>
                      </a:r>
                    </a:p>
                  </a:txBody>
                  <a:tcPr/>
                </a:tc>
                <a:tc>
                  <a:txBody>
                    <a:bodyPr/>
                    <a:lstStyle/>
                    <a:p>
                      <a:endParaRPr lang="nb-NO" dirty="0"/>
                    </a:p>
                  </a:txBody>
                  <a:tcPr/>
                </a:tc>
                <a:extLst>
                  <a:ext uri="{0D108BD9-81ED-4DB2-BD59-A6C34878D82A}">
                    <a16:rowId xmlns:a16="http://schemas.microsoft.com/office/drawing/2014/main" val="10008"/>
                  </a:ext>
                </a:extLst>
              </a:tr>
              <a:tr h="370840">
                <a:tc>
                  <a:txBody>
                    <a:bodyPr/>
                    <a:lstStyle/>
                    <a:p>
                      <a:endParaRPr lang="nb-NO"/>
                    </a:p>
                  </a:txBody>
                  <a:tcPr/>
                </a:tc>
                <a:tc>
                  <a:txBody>
                    <a:bodyPr/>
                    <a:lstStyle/>
                    <a:p>
                      <a:r>
                        <a:rPr lang="nb-NO" dirty="0" smtClean="0"/>
                        <a:t>Verktøy: Møtevirksomhet</a:t>
                      </a:r>
                      <a:endParaRPr lang="nb-NO" dirty="0"/>
                    </a:p>
                  </a:txBody>
                  <a:tcPr/>
                </a:tc>
                <a:tc>
                  <a:txBody>
                    <a:bodyPr/>
                    <a:lstStyle/>
                    <a:p>
                      <a:endParaRPr lang="nb-NO" dirty="0"/>
                    </a:p>
                  </a:txBody>
                  <a:tcPr/>
                </a:tc>
                <a:extLst>
                  <a:ext uri="{0D108BD9-81ED-4DB2-BD59-A6C34878D82A}">
                    <a16:rowId xmlns:a16="http://schemas.microsoft.com/office/drawing/2014/main" val="10009"/>
                  </a:ext>
                </a:extLst>
              </a:tr>
              <a:tr h="370840">
                <a:tc>
                  <a:txBody>
                    <a:bodyPr/>
                    <a:lstStyle/>
                    <a:p>
                      <a:r>
                        <a:rPr lang="nb-NO" dirty="0" smtClean="0"/>
                        <a:t>15:15</a:t>
                      </a:r>
                      <a:endParaRPr lang="nb-NO" dirty="0"/>
                    </a:p>
                  </a:txBody>
                  <a:tcPr/>
                </a:tc>
                <a:tc>
                  <a:txBody>
                    <a:bodyPr/>
                    <a:lstStyle/>
                    <a:p>
                      <a:r>
                        <a:rPr lang="nb-NO" dirty="0" smtClean="0"/>
                        <a:t>Oppsummering av dagen. Evaluering.</a:t>
                      </a:r>
                      <a:endParaRPr lang="nb-NO" dirty="0"/>
                    </a:p>
                  </a:txBody>
                  <a:tcPr/>
                </a:tc>
                <a:tc>
                  <a:txBody>
                    <a:bodyPr/>
                    <a:lstStyle/>
                    <a:p>
                      <a:endParaRPr lang="nb-NO"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82061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fontScale="92500" lnSpcReduction="10000"/>
          </a:bodyPr>
          <a:lstStyle/>
          <a:p>
            <a:pPr marL="0" lvl="0" indent="0">
              <a:spcBef>
                <a:spcPts val="700"/>
              </a:spcBef>
              <a:buSzPct val="100000"/>
              <a:buNone/>
            </a:pPr>
            <a:r>
              <a:rPr lang="nb-NO" sz="2400" b="1" dirty="0">
                <a:solidFill>
                  <a:srgbClr val="000000"/>
                </a:solidFill>
              </a:rPr>
              <a:t>Individuell plan</a:t>
            </a:r>
          </a:p>
          <a:p>
            <a:pPr marL="0" lvl="0" indent="0">
              <a:spcBef>
                <a:spcPts val="700"/>
              </a:spcBef>
              <a:buSzPct val="100000"/>
              <a:buNone/>
            </a:pPr>
            <a:r>
              <a:rPr lang="nb-NO" sz="2400" i="1" dirty="0">
                <a:solidFill>
                  <a:srgbClr val="000000"/>
                </a:solidFill>
              </a:rPr>
              <a:t>Plikt</a:t>
            </a:r>
            <a:r>
              <a:rPr lang="nb-NO" sz="2400" dirty="0">
                <a:solidFill>
                  <a:srgbClr val="000000"/>
                </a:solidFill>
              </a:rPr>
              <a:t> til å utarbeide IP</a:t>
            </a:r>
          </a:p>
          <a:p>
            <a:pPr lvl="0">
              <a:spcBef>
                <a:spcPts val="700"/>
              </a:spcBef>
              <a:buSzPct val="100000"/>
            </a:pPr>
            <a:r>
              <a:rPr lang="nb-NO" sz="2400" dirty="0" smtClean="0">
                <a:solidFill>
                  <a:srgbClr val="000000"/>
                </a:solidFill>
              </a:rPr>
              <a:t>Oppnevnt koordinator i helse- </a:t>
            </a:r>
            <a:r>
              <a:rPr lang="nb-NO" sz="2400" dirty="0">
                <a:solidFill>
                  <a:srgbClr val="000000"/>
                </a:solidFill>
              </a:rPr>
              <a:t>og omsorgstjenesten (bolig/ institusjon, hjemmetjeneste, avlastning, helsesøster, ergo/ </a:t>
            </a:r>
            <a:r>
              <a:rPr lang="nb-NO" sz="2400" dirty="0" err="1">
                <a:solidFill>
                  <a:srgbClr val="000000"/>
                </a:solidFill>
              </a:rPr>
              <a:t>fysio</a:t>
            </a:r>
            <a:r>
              <a:rPr lang="nb-NO" sz="2400" dirty="0">
                <a:solidFill>
                  <a:srgbClr val="000000"/>
                </a:solidFill>
              </a:rPr>
              <a:t>, psykisk helse mm)</a:t>
            </a:r>
          </a:p>
          <a:p>
            <a:pPr lvl="0">
              <a:spcBef>
                <a:spcPts val="700"/>
              </a:spcBef>
              <a:buSzPct val="100000"/>
            </a:pPr>
            <a:r>
              <a:rPr lang="nb-NO" sz="2400" dirty="0">
                <a:solidFill>
                  <a:srgbClr val="000000"/>
                </a:solidFill>
              </a:rPr>
              <a:t>Barnevern</a:t>
            </a:r>
          </a:p>
          <a:p>
            <a:pPr lvl="0">
              <a:spcBef>
                <a:spcPts val="700"/>
              </a:spcBef>
              <a:buSzPct val="100000"/>
            </a:pPr>
            <a:r>
              <a:rPr lang="nb-NO" sz="2400" dirty="0">
                <a:solidFill>
                  <a:srgbClr val="000000"/>
                </a:solidFill>
              </a:rPr>
              <a:t>Kommunal NAV</a:t>
            </a:r>
          </a:p>
          <a:p>
            <a:pPr lvl="0">
              <a:spcBef>
                <a:spcPts val="700"/>
              </a:spcBef>
              <a:buSzPct val="100000"/>
              <a:buFont typeface="Arial" pitchFamily="34"/>
              <a:buChar char="•"/>
            </a:pPr>
            <a:endParaRPr lang="nb-NO" sz="2400" dirty="0">
              <a:solidFill>
                <a:srgbClr val="000000"/>
              </a:solidFill>
            </a:endParaRPr>
          </a:p>
          <a:p>
            <a:pPr marL="0" lvl="0" indent="0">
              <a:spcBef>
                <a:spcPts val="700"/>
              </a:spcBef>
              <a:buSzPct val="100000"/>
              <a:buNone/>
            </a:pPr>
            <a:r>
              <a:rPr lang="nb-NO" sz="2400" dirty="0">
                <a:solidFill>
                  <a:srgbClr val="000000"/>
                </a:solidFill>
              </a:rPr>
              <a:t>Ingen enhet som omfattes av lovverket kan frasi seg ansvaret for å sette i gang prosessen med å opprette en IP.  Hvis en tjenestemottaker er under behandling ved et helseforetak gjelder det samme for denne delen av helsetjenesten</a:t>
            </a:r>
            <a:r>
              <a:rPr lang="nb-NO" sz="2400" dirty="0" smtClean="0">
                <a:solidFill>
                  <a:srgbClr val="000000"/>
                </a:solidFill>
              </a:rPr>
              <a:t>.</a:t>
            </a:r>
            <a:endParaRPr lang="nb-NO" sz="2400" dirty="0">
              <a:solidFill>
                <a:srgbClr val="000000"/>
              </a:solidFill>
            </a:endParaRPr>
          </a:p>
        </p:txBody>
      </p:sp>
    </p:spTree>
    <p:extLst>
      <p:ext uri="{BB962C8B-B14F-4D97-AF65-F5344CB8AC3E}">
        <p14:creationId xmlns:p14="http://schemas.microsoft.com/office/powerpoint/2010/main" val="2311887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fontScale="92500" lnSpcReduction="10000"/>
          </a:bodyPr>
          <a:lstStyle/>
          <a:p>
            <a:pPr marL="0" lvl="0" indent="0">
              <a:spcBef>
                <a:spcPts val="700"/>
              </a:spcBef>
              <a:buSzPct val="100000"/>
              <a:buNone/>
            </a:pPr>
            <a:r>
              <a:rPr lang="nb-NO" sz="2400" b="1" dirty="0" smtClean="0">
                <a:solidFill>
                  <a:srgbClr val="000000"/>
                </a:solidFill>
              </a:rPr>
              <a:t>Samarbeid IP</a:t>
            </a:r>
            <a:endParaRPr lang="nb-NO" sz="2400" b="1" dirty="0">
              <a:solidFill>
                <a:srgbClr val="000000"/>
              </a:solidFill>
            </a:endParaRPr>
          </a:p>
          <a:p>
            <a:pPr marL="0" lvl="0" indent="0">
              <a:spcBef>
                <a:spcPts val="700"/>
              </a:spcBef>
              <a:buSzPct val="100000"/>
              <a:buNone/>
            </a:pPr>
            <a:r>
              <a:rPr lang="nb-NO" sz="2400" i="1" dirty="0">
                <a:solidFill>
                  <a:srgbClr val="000000"/>
                </a:solidFill>
              </a:rPr>
              <a:t>Plikt</a:t>
            </a:r>
            <a:r>
              <a:rPr lang="nb-NO" sz="2400" dirty="0">
                <a:solidFill>
                  <a:srgbClr val="000000"/>
                </a:solidFill>
              </a:rPr>
              <a:t> til å delta i samarbeid i planprosessen og for å oppnå de mål som settes:</a:t>
            </a:r>
          </a:p>
          <a:p>
            <a:pPr lvl="0">
              <a:spcBef>
                <a:spcPts val="0"/>
              </a:spcBef>
              <a:buSzPct val="100000"/>
              <a:buFont typeface="Arial" pitchFamily="34"/>
              <a:buChar char="•"/>
            </a:pPr>
            <a:r>
              <a:rPr lang="nb-NO" sz="2400" dirty="0">
                <a:solidFill>
                  <a:srgbClr val="000000"/>
                </a:solidFill>
              </a:rPr>
              <a:t>Helse og omsorgstjenesten </a:t>
            </a:r>
            <a:endParaRPr lang="nb-NO" sz="2400" dirty="0" smtClean="0">
              <a:solidFill>
                <a:srgbClr val="000000"/>
              </a:solidFill>
            </a:endParaRPr>
          </a:p>
          <a:p>
            <a:pPr lvl="0">
              <a:spcBef>
                <a:spcPts val="0"/>
              </a:spcBef>
              <a:buSzPct val="100000"/>
              <a:buFont typeface="Arial" pitchFamily="34"/>
              <a:buChar char="•"/>
            </a:pPr>
            <a:r>
              <a:rPr lang="nb-NO" sz="2400" dirty="0" smtClean="0">
                <a:solidFill>
                  <a:srgbClr val="000000"/>
                </a:solidFill>
              </a:rPr>
              <a:t>Fastlege </a:t>
            </a:r>
            <a:endParaRPr lang="nb-NO" sz="2400" dirty="0">
              <a:solidFill>
                <a:srgbClr val="000000"/>
              </a:solidFill>
            </a:endParaRPr>
          </a:p>
          <a:p>
            <a:pPr lvl="0">
              <a:spcBef>
                <a:spcPts val="0"/>
              </a:spcBef>
              <a:buSzPct val="100000"/>
              <a:buFont typeface="Arial" pitchFamily="34"/>
              <a:buChar char="•"/>
            </a:pPr>
            <a:r>
              <a:rPr lang="nb-NO" sz="2400" dirty="0">
                <a:solidFill>
                  <a:srgbClr val="000000"/>
                </a:solidFill>
              </a:rPr>
              <a:t>Barnevern</a:t>
            </a:r>
          </a:p>
          <a:p>
            <a:pPr lvl="0">
              <a:spcBef>
                <a:spcPts val="0"/>
              </a:spcBef>
              <a:buSzPct val="100000"/>
              <a:buFont typeface="Arial" pitchFamily="34"/>
              <a:buChar char="•"/>
            </a:pPr>
            <a:r>
              <a:rPr lang="nb-NO" sz="2400" dirty="0">
                <a:solidFill>
                  <a:srgbClr val="000000"/>
                </a:solidFill>
              </a:rPr>
              <a:t>NAV</a:t>
            </a:r>
          </a:p>
          <a:p>
            <a:pPr lvl="0">
              <a:spcBef>
                <a:spcPts val="0"/>
              </a:spcBef>
              <a:buSzPct val="100000"/>
              <a:buFont typeface="Arial" pitchFamily="34"/>
              <a:buChar char="•"/>
            </a:pPr>
            <a:r>
              <a:rPr lang="nb-NO" sz="2400" dirty="0">
                <a:solidFill>
                  <a:srgbClr val="000000"/>
                </a:solidFill>
              </a:rPr>
              <a:t>Barnehage/ grunnskole</a:t>
            </a:r>
          </a:p>
          <a:p>
            <a:pPr lvl="0">
              <a:spcBef>
                <a:spcPts val="0"/>
              </a:spcBef>
              <a:buSzPct val="100000"/>
              <a:buFont typeface="Arial" pitchFamily="34"/>
              <a:buChar char="•"/>
            </a:pPr>
            <a:r>
              <a:rPr lang="nb-NO" sz="2400" dirty="0">
                <a:solidFill>
                  <a:srgbClr val="000000"/>
                </a:solidFill>
              </a:rPr>
              <a:t>Spesialisthelsetjenesten/ psykisk helsevern</a:t>
            </a:r>
          </a:p>
          <a:p>
            <a:pPr marL="0" lvl="0" indent="0">
              <a:spcBef>
                <a:spcPts val="700"/>
              </a:spcBef>
              <a:buSzPct val="100000"/>
              <a:buNone/>
            </a:pPr>
            <a:endParaRPr lang="nb-NO" sz="2400" dirty="0">
              <a:solidFill>
                <a:srgbClr val="000000"/>
              </a:solidFill>
            </a:endParaRPr>
          </a:p>
          <a:p>
            <a:pPr marL="0" lvl="0" indent="0">
              <a:spcBef>
                <a:spcPts val="700"/>
              </a:spcBef>
              <a:buSzPct val="100000"/>
              <a:buNone/>
            </a:pPr>
            <a:r>
              <a:rPr lang="nb-NO" sz="2400" dirty="0">
                <a:solidFill>
                  <a:srgbClr val="000000"/>
                </a:solidFill>
              </a:rPr>
              <a:t>Hva kan du forvente av deltagere i et samarbeid rundt en bruker? </a:t>
            </a:r>
            <a:r>
              <a:rPr lang="nb-NO" sz="2400" dirty="0" err="1">
                <a:solidFill>
                  <a:srgbClr val="000000"/>
                </a:solidFill>
              </a:rPr>
              <a:t>Ifht</a:t>
            </a:r>
            <a:r>
              <a:rPr lang="nb-NO" sz="2400" dirty="0">
                <a:solidFill>
                  <a:srgbClr val="000000"/>
                </a:solidFill>
              </a:rPr>
              <a:t> til det daglige, men også i konkrete møtesammenhenger.</a:t>
            </a:r>
          </a:p>
          <a:p>
            <a:pPr marL="0" lvl="0" indent="0">
              <a:spcBef>
                <a:spcPts val="700"/>
              </a:spcBef>
              <a:buSzPct val="100000"/>
              <a:buNone/>
            </a:pPr>
            <a:r>
              <a:rPr lang="nb-NO" sz="2400" dirty="0">
                <a:solidFill>
                  <a:srgbClr val="000000"/>
                </a:solidFill>
              </a:rPr>
              <a:t>Delegere ansvar </a:t>
            </a:r>
            <a:r>
              <a:rPr lang="nb-NO" sz="2400" dirty="0" err="1">
                <a:solidFill>
                  <a:srgbClr val="000000"/>
                </a:solidFill>
              </a:rPr>
              <a:t>ifht</a:t>
            </a:r>
            <a:r>
              <a:rPr lang="nb-NO" sz="2400" dirty="0">
                <a:solidFill>
                  <a:srgbClr val="000000"/>
                </a:solidFill>
              </a:rPr>
              <a:t> møteledelse, referatskriving, ordstyring </a:t>
            </a:r>
            <a:r>
              <a:rPr lang="nb-NO" sz="2400" dirty="0" err="1" smtClean="0">
                <a:solidFill>
                  <a:srgbClr val="000000"/>
                </a:solidFill>
              </a:rPr>
              <a:t>o.l</a:t>
            </a:r>
            <a:endParaRPr lang="nb-NO" sz="2400" dirty="0">
              <a:solidFill>
                <a:srgbClr val="000000"/>
              </a:solidFill>
            </a:endParaRPr>
          </a:p>
        </p:txBody>
      </p:sp>
    </p:spTree>
    <p:extLst>
      <p:ext uri="{BB962C8B-B14F-4D97-AF65-F5344CB8AC3E}">
        <p14:creationId xmlns:p14="http://schemas.microsoft.com/office/powerpoint/2010/main" val="3935457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Tverrfaglig - flerfaglig</a:t>
            </a:r>
            <a:endParaRPr lang="nb-NO" sz="3200" dirty="0"/>
          </a:p>
        </p:txBody>
      </p:sp>
      <p:sp>
        <p:nvSpPr>
          <p:cNvPr id="3" name="Plassholder for innhold 2"/>
          <p:cNvSpPr>
            <a:spLocks noGrp="1"/>
          </p:cNvSpPr>
          <p:nvPr>
            <p:ph idx="1"/>
          </p:nvPr>
        </p:nvSpPr>
        <p:spPr/>
        <p:txBody>
          <a:bodyPr>
            <a:normAutofit/>
          </a:bodyPr>
          <a:lstStyle/>
          <a:p>
            <a:r>
              <a:rPr lang="nb-NO" sz="2400" i="1" dirty="0"/>
              <a:t>Tverrfaglig</a:t>
            </a:r>
            <a:r>
              <a:rPr lang="nb-NO" sz="2400" dirty="0"/>
              <a:t>: Flere yrkesgrupper med ulik fagbakgrunn går sammen om en oppgave</a:t>
            </a:r>
          </a:p>
          <a:p>
            <a:endParaRPr lang="nb-NO" sz="2400" i="1" dirty="0"/>
          </a:p>
          <a:p>
            <a:r>
              <a:rPr lang="nb-NO" sz="2400" i="1" dirty="0"/>
              <a:t>Flerfaglig</a:t>
            </a:r>
            <a:r>
              <a:rPr lang="nb-NO" sz="2400" dirty="0"/>
              <a:t>: Flere yrkesgrupper med ulik fagbakgrunn arbeider med den samme oppgaven, men på hvert sitt </a:t>
            </a:r>
            <a:r>
              <a:rPr lang="nb-NO" sz="2400" dirty="0" smtClean="0"/>
              <a:t>område</a:t>
            </a:r>
            <a:endParaRPr lang="nb-NO" sz="2400" dirty="0"/>
          </a:p>
        </p:txBody>
      </p:sp>
      <p:sp>
        <p:nvSpPr>
          <p:cNvPr id="4" name="Rektangel 3"/>
          <p:cNvSpPr/>
          <p:nvPr/>
        </p:nvSpPr>
        <p:spPr>
          <a:xfrm>
            <a:off x="1835696" y="4293096"/>
            <a:ext cx="590465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nb-NO" sz="2400" dirty="0"/>
              <a:t>Hvordan støtte oppunder hverandre slik at </a:t>
            </a:r>
            <a:r>
              <a:rPr lang="nb-NO" sz="2400" b="1" dirty="0"/>
              <a:t>brukeren</a:t>
            </a:r>
            <a:r>
              <a:rPr lang="nb-NO" sz="2400" dirty="0"/>
              <a:t> kommer i fokus og at </a:t>
            </a:r>
            <a:endParaRPr lang="nb-NO" sz="2400" dirty="0" smtClean="0"/>
          </a:p>
          <a:p>
            <a:pPr algn="ctr"/>
            <a:r>
              <a:rPr lang="nb-NO" sz="2400" b="1" dirty="0" smtClean="0"/>
              <a:t>brukeren</a:t>
            </a:r>
            <a:r>
              <a:rPr lang="nb-NO" sz="2400" dirty="0" smtClean="0"/>
              <a:t> </a:t>
            </a:r>
            <a:r>
              <a:rPr lang="nb-NO" sz="2400" dirty="0"/>
              <a:t>oppnår sine mål?</a:t>
            </a:r>
          </a:p>
        </p:txBody>
      </p:sp>
    </p:spTree>
    <p:extLst>
      <p:ext uri="{BB962C8B-B14F-4D97-AF65-F5344CB8AC3E}">
        <p14:creationId xmlns:p14="http://schemas.microsoft.com/office/powerpoint/2010/main" val="735580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ctr"/>
            <a:r>
              <a:rPr lang="nb-NO" sz="3200" dirty="0"/>
              <a:t>Samarbeid mellom kommune og spesialisthelsetjenesten</a:t>
            </a:r>
          </a:p>
        </p:txBody>
      </p:sp>
      <p:sp>
        <p:nvSpPr>
          <p:cNvPr id="3" name="Plassholder for innhold 2"/>
          <p:cNvSpPr>
            <a:spLocks noGrp="1"/>
          </p:cNvSpPr>
          <p:nvPr>
            <p:ph idx="1"/>
          </p:nvPr>
        </p:nvSpPr>
        <p:spPr/>
        <p:txBody>
          <a:bodyPr>
            <a:normAutofit/>
          </a:bodyPr>
          <a:lstStyle/>
          <a:p>
            <a:r>
              <a:rPr lang="nb-NO" sz="2400" dirty="0" smtClean="0"/>
              <a:t>Pasientflyt</a:t>
            </a:r>
          </a:p>
          <a:p>
            <a:r>
              <a:rPr lang="nb-NO" sz="2400" dirty="0" err="1" smtClean="0"/>
              <a:t>Emeldinger</a:t>
            </a:r>
            <a:endParaRPr lang="nb-NO" sz="2400" dirty="0" smtClean="0"/>
          </a:p>
          <a:p>
            <a:endParaRPr lang="nb-NO" sz="2400" dirty="0" smtClean="0"/>
          </a:p>
          <a:p>
            <a:endParaRPr lang="nb-NO" sz="2400" dirty="0"/>
          </a:p>
          <a:p>
            <a:r>
              <a:rPr lang="nb-NO" sz="2400" dirty="0" smtClean="0"/>
              <a:t>Vedtatt samhandlingsavtale</a:t>
            </a:r>
          </a:p>
          <a:p>
            <a:r>
              <a:rPr lang="nb-NO" sz="2400" dirty="0" smtClean="0"/>
              <a:t>NY Handlingsplan for </a:t>
            </a:r>
            <a:r>
              <a:rPr lang="nb-NO" sz="2400" dirty="0" err="1" smtClean="0"/>
              <a:t>koordinerande</a:t>
            </a:r>
            <a:r>
              <a:rPr lang="nb-NO" sz="2400" dirty="0" smtClean="0"/>
              <a:t> </a:t>
            </a:r>
            <a:r>
              <a:rPr lang="nb-NO" sz="2400" dirty="0" err="1" smtClean="0"/>
              <a:t>einingar</a:t>
            </a:r>
            <a:r>
              <a:rPr lang="nb-NO" sz="2400" dirty="0" smtClean="0"/>
              <a:t>, individuell plan og koordinator i Møre og Romsdal</a:t>
            </a:r>
          </a:p>
          <a:p>
            <a:endParaRPr lang="nb-NO" sz="2400" dirty="0"/>
          </a:p>
        </p:txBody>
      </p:sp>
    </p:spTree>
    <p:extLst>
      <p:ext uri="{BB962C8B-B14F-4D97-AF65-F5344CB8AC3E}">
        <p14:creationId xmlns:p14="http://schemas.microsoft.com/office/powerpoint/2010/main" val="4200691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Samhandlingsavtale</a:t>
            </a:r>
            <a:endParaRPr lang="nb-NO" sz="3200" dirty="0"/>
          </a:p>
        </p:txBody>
      </p:sp>
      <p:sp>
        <p:nvSpPr>
          <p:cNvPr id="3" name="Plassholder for innhold 2"/>
          <p:cNvSpPr>
            <a:spLocks noGrp="1"/>
          </p:cNvSpPr>
          <p:nvPr>
            <p:ph idx="1"/>
          </p:nvPr>
        </p:nvSpPr>
        <p:spPr/>
        <p:txBody>
          <a:bodyPr/>
          <a:lstStyle/>
          <a:p>
            <a:pPr marL="0" lvl="0" indent="0">
              <a:spcBef>
                <a:spcPts val="700"/>
              </a:spcBef>
              <a:buSzPct val="100000"/>
              <a:buNone/>
            </a:pPr>
            <a:endParaRPr lang="nb-NO" sz="2800" dirty="0">
              <a:solidFill>
                <a:srgbClr val="000000"/>
              </a:solidFill>
            </a:endParaRPr>
          </a:p>
          <a:p>
            <a:pPr lvl="0">
              <a:spcBef>
                <a:spcPts val="700"/>
              </a:spcBef>
              <a:buSzPct val="100000"/>
              <a:buFont typeface="Arial" pitchFamily="34"/>
              <a:buChar char="•"/>
            </a:pPr>
            <a:r>
              <a:rPr lang="nb-NO" sz="2800" i="1" dirty="0" smtClean="0">
                <a:solidFill>
                  <a:srgbClr val="000000"/>
                </a:solidFill>
              </a:rPr>
              <a:t>Hensikt</a:t>
            </a:r>
            <a:endParaRPr lang="nb-NO" sz="2800" i="1" dirty="0">
              <a:solidFill>
                <a:srgbClr val="000000"/>
              </a:solidFill>
            </a:endParaRPr>
          </a:p>
          <a:p>
            <a:pPr lvl="0">
              <a:spcBef>
                <a:spcPts val="700"/>
              </a:spcBef>
              <a:buSzPct val="100000"/>
              <a:buFont typeface="Arial" pitchFamily="34"/>
              <a:buChar char="•"/>
            </a:pPr>
            <a:endParaRPr lang="nb-NO" sz="2800" dirty="0">
              <a:solidFill>
                <a:srgbClr val="000000"/>
              </a:solidFill>
            </a:endParaRPr>
          </a:p>
          <a:p>
            <a:pPr lvl="0">
              <a:spcBef>
                <a:spcPts val="700"/>
              </a:spcBef>
              <a:buSzPct val="100000"/>
              <a:buFont typeface="Arial" pitchFamily="34"/>
              <a:buChar char="•"/>
            </a:pPr>
            <a:endParaRPr lang="nb-NO" sz="2800" dirty="0">
              <a:solidFill>
                <a:srgbClr val="000000"/>
              </a:solidFill>
            </a:endParaRPr>
          </a:p>
          <a:p>
            <a:pPr lvl="0">
              <a:spcBef>
                <a:spcPts val="700"/>
              </a:spcBef>
              <a:buSzPct val="100000"/>
              <a:buFont typeface="Arial" pitchFamily="34"/>
              <a:buChar char="•"/>
            </a:pPr>
            <a:endParaRPr lang="nb-NO" sz="2800" b="1" dirty="0" smtClean="0">
              <a:solidFill>
                <a:srgbClr val="000000"/>
              </a:solidFill>
            </a:endParaRPr>
          </a:p>
          <a:p>
            <a:pPr lvl="0">
              <a:spcBef>
                <a:spcPts val="700"/>
              </a:spcBef>
              <a:buSzPct val="100000"/>
              <a:buFont typeface="Arial" pitchFamily="34"/>
              <a:buChar char="•"/>
            </a:pPr>
            <a:r>
              <a:rPr lang="nb-NO" sz="2800" b="1" dirty="0" smtClean="0">
                <a:solidFill>
                  <a:srgbClr val="000000"/>
                </a:solidFill>
              </a:rPr>
              <a:t>Delavtale </a:t>
            </a:r>
            <a:r>
              <a:rPr lang="nb-NO" sz="2800" b="1" dirty="0">
                <a:solidFill>
                  <a:srgbClr val="000000"/>
                </a:solidFill>
              </a:rPr>
              <a:t>2</a:t>
            </a:r>
            <a:r>
              <a:rPr lang="nb-NO" sz="2800" dirty="0">
                <a:solidFill>
                  <a:srgbClr val="000000"/>
                </a:solidFill>
              </a:rPr>
              <a:t>: Samarbeid for å sikre helhetlige og sammenhengende helse- og omsorgstjenester til pasienter med behov for koordinerte tjenester</a:t>
            </a:r>
          </a:p>
          <a:p>
            <a:pPr lvl="0">
              <a:spcBef>
                <a:spcPts val="700"/>
              </a:spcBef>
              <a:buSzPct val="100000"/>
              <a:buFont typeface="Arial" pitchFamily="34"/>
              <a:buChar char="•"/>
            </a:pPr>
            <a:r>
              <a:rPr lang="nb-NO" sz="2800" i="1" dirty="0" smtClean="0">
                <a:solidFill>
                  <a:srgbClr val="000000"/>
                </a:solidFill>
              </a:rPr>
              <a:t>Formål</a:t>
            </a:r>
            <a:endParaRPr lang="nb-NO" sz="2800" i="1" dirty="0">
              <a:solidFill>
                <a:srgbClr val="000000"/>
              </a:solidFill>
            </a:endParaRPr>
          </a:p>
        </p:txBody>
      </p:sp>
      <p:pic>
        <p:nvPicPr>
          <p:cNvPr id="4" name="Bilde 3"/>
          <p:cNvPicPr/>
          <p:nvPr/>
        </p:nvPicPr>
        <p:blipFill rotWithShape="1">
          <a:blip r:embed="rId2"/>
          <a:srcRect l="29929" t="5555" r="30883" b="4762"/>
          <a:stretch/>
        </p:blipFill>
        <p:spPr bwMode="auto">
          <a:xfrm rot="723943">
            <a:off x="6516216" y="1142603"/>
            <a:ext cx="1848793" cy="2838624"/>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26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Autofit/>
          </a:bodyPr>
          <a:lstStyle/>
          <a:p>
            <a:pPr marL="0" indent="0">
              <a:buNone/>
            </a:pPr>
            <a:r>
              <a:rPr lang="nb-NO" sz="2400" dirty="0" smtClean="0"/>
              <a:t>	Helse </a:t>
            </a:r>
            <a:r>
              <a:rPr lang="nb-NO" sz="2400" dirty="0"/>
              <a:t>Møre og Romsdal</a:t>
            </a:r>
          </a:p>
          <a:p>
            <a:endParaRPr lang="nb-NO" sz="2400" dirty="0" smtClean="0"/>
          </a:p>
          <a:p>
            <a:r>
              <a:rPr lang="nb-NO" sz="2400" dirty="0" smtClean="0"/>
              <a:t>Tilby </a:t>
            </a:r>
            <a:r>
              <a:rPr lang="nb-NO" sz="2400" dirty="0"/>
              <a:t>koordinator for pasienter som kun har spesialisthelsetjenester</a:t>
            </a:r>
          </a:p>
          <a:p>
            <a:r>
              <a:rPr lang="nb-NO" sz="2400" dirty="0"/>
              <a:t>Utrede, undersøke og gi rehabiliteringstilbud til pasienter med behov for spesialisert rehabilitering</a:t>
            </a:r>
          </a:p>
          <a:p>
            <a:r>
              <a:rPr lang="nb-NO" sz="2400" dirty="0"/>
              <a:t>Melde fra ved behov for koordinator og IP, fra behandlende enhet til KE i kommune</a:t>
            </a:r>
          </a:p>
          <a:p>
            <a:r>
              <a:rPr lang="nb-NO" sz="2400" dirty="0"/>
              <a:t>Ta initiativ til samarbeidsmøter før utskriving</a:t>
            </a:r>
          </a:p>
          <a:p>
            <a:r>
              <a:rPr lang="nb-NO" sz="2400" dirty="0" smtClean="0"/>
              <a:t>Hjelpemidler</a:t>
            </a:r>
            <a:endParaRPr lang="nb-NO" sz="2400" dirty="0"/>
          </a:p>
        </p:txBody>
      </p:sp>
      <p:pic>
        <p:nvPicPr>
          <p:cNvPr id="4" name="Picture 2" descr="H:\Mine Dokumenter\arbeid\tildelingskontoret\KE\koordinatoropplæring\logo hm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678" y="1412776"/>
            <a:ext cx="57606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401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sz="2400" dirty="0"/>
              <a:t>Delta i nødvendig tverrfaglig samarbeid i ansvarsgrupper også etter at pasienten er utskrevet</a:t>
            </a:r>
          </a:p>
          <a:p>
            <a:r>
              <a:rPr lang="nb-NO" sz="2400" dirty="0" smtClean="0"/>
              <a:t>Gi </a:t>
            </a:r>
            <a:r>
              <a:rPr lang="nb-NO" sz="2400" dirty="0"/>
              <a:t>ambulante tjenester der enkeltpasienter har behov for spesialisthelsetjenester og der dette av faglige grunner må skje i egen kommune. Disse skal gis i nært samarbeid med kommunale tjenester.</a:t>
            </a:r>
          </a:p>
          <a:p>
            <a:r>
              <a:rPr lang="nb-NO" sz="2400" dirty="0"/>
              <a:t>Gi nødvendig råd og veiledning</a:t>
            </a:r>
          </a:p>
          <a:p>
            <a:r>
              <a:rPr lang="nb-NO" sz="2400" dirty="0"/>
              <a:t>Gi tilbud om undervisning og opplæring</a:t>
            </a:r>
          </a:p>
          <a:p>
            <a:r>
              <a:rPr lang="nb-NO" sz="2400" dirty="0"/>
              <a:t>Ha et system for barnekontakt. Varsle relevante instanser i kommune så tidlig som mulig.</a:t>
            </a:r>
          </a:p>
          <a:p>
            <a:endParaRPr lang="nb-NO" sz="2400" dirty="0"/>
          </a:p>
        </p:txBody>
      </p:sp>
    </p:spTree>
    <p:extLst>
      <p:ext uri="{BB962C8B-B14F-4D97-AF65-F5344CB8AC3E}">
        <p14:creationId xmlns:p14="http://schemas.microsoft.com/office/powerpoint/2010/main" val="1850209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Autofit/>
          </a:bodyPr>
          <a:lstStyle/>
          <a:p>
            <a:pPr marL="0" indent="0">
              <a:buNone/>
            </a:pPr>
            <a:r>
              <a:rPr lang="nb-NO" sz="2400" b="1" dirty="0" smtClean="0"/>
              <a:t>	</a:t>
            </a:r>
            <a:r>
              <a:rPr lang="nb-NO" sz="2400" dirty="0" smtClean="0"/>
              <a:t>Ålesund </a:t>
            </a:r>
            <a:r>
              <a:rPr lang="nb-NO" sz="2400" dirty="0"/>
              <a:t>kommune </a:t>
            </a:r>
          </a:p>
          <a:p>
            <a:endParaRPr lang="nb-NO" sz="2400" dirty="0" smtClean="0"/>
          </a:p>
          <a:p>
            <a:r>
              <a:rPr lang="nb-NO" sz="2400" dirty="0" smtClean="0"/>
              <a:t>Etablere </a:t>
            </a:r>
            <a:r>
              <a:rPr lang="nb-NO" sz="2400" dirty="0"/>
              <a:t>KE</a:t>
            </a:r>
          </a:p>
          <a:p>
            <a:r>
              <a:rPr lang="nb-NO" sz="2400" dirty="0"/>
              <a:t>Sørge for utarbeiding av IP, tilby og utnevne koordinator</a:t>
            </a:r>
          </a:p>
          <a:p>
            <a:r>
              <a:rPr lang="nb-NO" sz="2400" dirty="0"/>
              <a:t>Ha tilbud om </a:t>
            </a:r>
            <a:r>
              <a:rPr lang="nb-NO" sz="2400" dirty="0" err="1"/>
              <a:t>habilitering</a:t>
            </a:r>
            <a:r>
              <a:rPr lang="nb-NO" sz="2400" dirty="0"/>
              <a:t> og rehabilitering</a:t>
            </a:r>
          </a:p>
          <a:p>
            <a:r>
              <a:rPr lang="nb-NO" sz="2400" dirty="0"/>
              <a:t>Gi nødvendig og relevant informasjon til helsepersonell i helseforetak ved felles pasienter</a:t>
            </a:r>
          </a:p>
          <a:p>
            <a:r>
              <a:rPr lang="nb-NO" sz="2400" dirty="0"/>
              <a:t>Delta i nødvendig informasjonsutveksling og samarbeidsmøter under opphold</a:t>
            </a:r>
          </a:p>
          <a:p>
            <a:endParaRPr lang="nb-NO" sz="2400" dirty="0"/>
          </a:p>
        </p:txBody>
      </p:sp>
      <p:pic>
        <p:nvPicPr>
          <p:cNvPr id="4" name="Bilde 3" descr="H:\Mine Dokumenter\arbeid\tildelingskontoret\KE\koordinatoropplæring\alesund_kommune_main-f-outlin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432048" cy="504056"/>
          </a:xfrm>
          <a:prstGeom prst="rect">
            <a:avLst/>
          </a:prstGeom>
          <a:noFill/>
          <a:ln>
            <a:noFill/>
          </a:ln>
        </p:spPr>
      </p:pic>
    </p:spTree>
    <p:extLst>
      <p:ext uri="{BB962C8B-B14F-4D97-AF65-F5344CB8AC3E}">
        <p14:creationId xmlns:p14="http://schemas.microsoft.com/office/powerpoint/2010/main" val="3997427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sz="2400" dirty="0"/>
              <a:t>Ansvar for installering og tilpasning av nødvendige hjelpemidler</a:t>
            </a:r>
          </a:p>
          <a:p>
            <a:r>
              <a:rPr lang="nb-NO" sz="2400" dirty="0"/>
              <a:t>Ha et system for støtte og oppfølging til barn og ungdom som </a:t>
            </a:r>
            <a:r>
              <a:rPr lang="nb-NO" sz="2400" dirty="0" smtClean="0"/>
              <a:t>pårørende</a:t>
            </a:r>
            <a:endParaRPr lang="nb-NO" sz="2400" dirty="0"/>
          </a:p>
        </p:txBody>
      </p:sp>
    </p:spTree>
    <p:extLst>
      <p:ext uri="{BB962C8B-B14F-4D97-AF65-F5344CB8AC3E}">
        <p14:creationId xmlns:p14="http://schemas.microsoft.com/office/powerpoint/2010/main" val="2760520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b="1" dirty="0" smtClean="0">
                <a:solidFill>
                  <a:schemeClr val="accent6">
                    <a:lumMod val="75000"/>
                  </a:schemeClr>
                </a:solidFill>
              </a:rPr>
              <a:t>OPPGAVE</a:t>
            </a:r>
            <a:endParaRPr lang="nb-NO" sz="3200" b="1" dirty="0">
              <a:solidFill>
                <a:schemeClr val="accent6">
                  <a:lumMod val="75000"/>
                </a:schemeClr>
              </a:solidFill>
            </a:endParaRPr>
          </a:p>
        </p:txBody>
      </p:sp>
      <p:sp>
        <p:nvSpPr>
          <p:cNvPr id="3" name="Plassholder for innhold 2"/>
          <p:cNvSpPr>
            <a:spLocks noGrp="1"/>
          </p:cNvSpPr>
          <p:nvPr>
            <p:ph idx="1"/>
          </p:nvPr>
        </p:nvSpPr>
        <p:spPr>
          <a:xfrm>
            <a:off x="2627784" y="1600201"/>
            <a:ext cx="3744416" cy="3196952"/>
          </a:xfrm>
          <a:ln w="3175">
            <a:solidFill>
              <a:schemeClr val="tx1"/>
            </a:solidFill>
          </a:ln>
        </p:spPr>
        <p:txBody>
          <a:bodyPr>
            <a:normAutofit/>
          </a:bodyPr>
          <a:lstStyle/>
          <a:p>
            <a:pPr marL="0" indent="0" algn="ctr">
              <a:buNone/>
            </a:pPr>
            <a:endParaRPr lang="nb-NO" sz="800" dirty="0" smtClean="0"/>
          </a:p>
          <a:p>
            <a:pPr marL="0" indent="0" algn="ctr">
              <a:buNone/>
            </a:pPr>
            <a:endParaRPr lang="nb-NO" sz="800" dirty="0" smtClean="0"/>
          </a:p>
          <a:p>
            <a:pPr marL="0" indent="0" algn="ctr">
              <a:buNone/>
            </a:pPr>
            <a:r>
              <a:rPr lang="nb-NO" sz="2400" dirty="0" smtClean="0">
                <a:solidFill>
                  <a:schemeClr val="accent6">
                    <a:lumMod val="75000"/>
                  </a:schemeClr>
                </a:solidFill>
              </a:rPr>
              <a:t>Når</a:t>
            </a:r>
            <a:r>
              <a:rPr lang="nb-NO" sz="2400" dirty="0" smtClean="0"/>
              <a:t> har dere samhandlet med helseforetak/ annet spesialisttjeneste?</a:t>
            </a:r>
          </a:p>
          <a:p>
            <a:pPr marL="0" indent="0" algn="ctr">
              <a:buNone/>
            </a:pPr>
            <a:endParaRPr lang="nb-NO" sz="2400" dirty="0"/>
          </a:p>
          <a:p>
            <a:pPr marL="0" indent="0" algn="ctr">
              <a:buNone/>
            </a:pPr>
            <a:r>
              <a:rPr lang="nb-NO" sz="2400" dirty="0" smtClean="0">
                <a:solidFill>
                  <a:schemeClr val="accent6">
                    <a:lumMod val="75000"/>
                  </a:schemeClr>
                </a:solidFill>
              </a:rPr>
              <a:t>Hvordan</a:t>
            </a:r>
            <a:r>
              <a:rPr lang="nb-NO" sz="2400" dirty="0" smtClean="0"/>
              <a:t> har dere samhandlet?</a:t>
            </a:r>
            <a:endParaRPr lang="nb-NO" sz="2400" dirty="0"/>
          </a:p>
        </p:txBody>
      </p:sp>
    </p:spTree>
    <p:extLst>
      <p:ext uri="{BB962C8B-B14F-4D97-AF65-F5344CB8AC3E}">
        <p14:creationId xmlns:p14="http://schemas.microsoft.com/office/powerpoint/2010/main" val="3132685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Bakgrunn - Koordinatorskolen</a:t>
            </a:r>
            <a:endParaRPr lang="nb-NO" sz="3200" dirty="0"/>
          </a:p>
        </p:txBody>
      </p:sp>
      <p:sp>
        <p:nvSpPr>
          <p:cNvPr id="3" name="Plassholder for innhold 2"/>
          <p:cNvSpPr>
            <a:spLocks noGrp="1"/>
          </p:cNvSpPr>
          <p:nvPr>
            <p:ph idx="1"/>
          </p:nvPr>
        </p:nvSpPr>
        <p:spPr/>
        <p:txBody>
          <a:bodyPr>
            <a:normAutofit/>
          </a:bodyPr>
          <a:lstStyle/>
          <a:p>
            <a:r>
              <a:rPr lang="nb-NO" sz="2400" dirty="0" smtClean="0"/>
              <a:t>Prosjekt «Livsløpsgarantien»</a:t>
            </a:r>
          </a:p>
          <a:p>
            <a:r>
              <a:rPr lang="nb-NO" sz="2400" dirty="0" smtClean="0"/>
              <a:t>Ansattstemmen</a:t>
            </a:r>
          </a:p>
          <a:p>
            <a:r>
              <a:rPr lang="nb-NO" sz="2400" dirty="0" smtClean="0"/>
              <a:t>Lovverk og system forplikter oss</a:t>
            </a:r>
          </a:p>
          <a:p>
            <a:endParaRPr lang="nb-NO" sz="2400" dirty="0"/>
          </a:p>
          <a:p>
            <a:r>
              <a:rPr lang="nb-NO" sz="2400" dirty="0" smtClean="0"/>
              <a:t>Brukerstemmen – begrunnelsen for å styrke koordinatorrollen kommer i all hovedsak fra brukerstemmen:</a:t>
            </a:r>
          </a:p>
          <a:p>
            <a:pPr marL="0" indent="0">
              <a:buNone/>
            </a:pPr>
            <a:endParaRPr lang="nb-NO" sz="2400" dirty="0"/>
          </a:p>
          <a:p>
            <a:pPr marL="0" indent="0">
              <a:buNone/>
            </a:pPr>
            <a:endParaRPr lang="nb-NO" sz="2400" dirty="0"/>
          </a:p>
        </p:txBody>
      </p:sp>
      <p:sp>
        <p:nvSpPr>
          <p:cNvPr id="4" name="TekstSylinder 3"/>
          <p:cNvSpPr txBox="1"/>
          <p:nvPr/>
        </p:nvSpPr>
        <p:spPr>
          <a:xfrm>
            <a:off x="1691680" y="4509120"/>
            <a:ext cx="4608512" cy="1169551"/>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3175">
            <a:solidFill>
              <a:schemeClr val="accent5">
                <a:lumMod val="60000"/>
                <a:lumOff val="40000"/>
              </a:schemeClr>
            </a:solidFill>
          </a:ln>
        </p:spPr>
        <p:txBody>
          <a:bodyPr wrap="square" rtlCol="0">
            <a:spAutoFit/>
          </a:bodyPr>
          <a:lstStyle/>
          <a:p>
            <a:pPr algn="ctr"/>
            <a:endParaRPr lang="nb-NO" sz="800" i="1" dirty="0" smtClean="0"/>
          </a:p>
          <a:p>
            <a:pPr algn="ctr"/>
            <a:r>
              <a:rPr lang="nb-NO" i="1" dirty="0" smtClean="0"/>
              <a:t>«Det er som å pløye seg en vei i tett snøfokk.</a:t>
            </a:r>
          </a:p>
          <a:p>
            <a:pPr algn="ctr"/>
            <a:r>
              <a:rPr lang="nb-NO" i="1" dirty="0" smtClean="0"/>
              <a:t>Tillater en seg å hvile et øyeblikk, </a:t>
            </a:r>
          </a:p>
          <a:p>
            <a:pPr algn="ctr"/>
            <a:r>
              <a:rPr lang="nb-NO" i="1" dirty="0" smtClean="0"/>
              <a:t>er veien fokket igjen før en vet ordet av det.»</a:t>
            </a:r>
          </a:p>
          <a:p>
            <a:pPr algn="ctr"/>
            <a:endParaRPr lang="nb-NO" sz="800" i="1" dirty="0"/>
          </a:p>
        </p:txBody>
      </p:sp>
    </p:spTree>
    <p:extLst>
      <p:ext uri="{BB962C8B-B14F-4D97-AF65-F5344CB8AC3E}">
        <p14:creationId xmlns:p14="http://schemas.microsoft.com/office/powerpoint/2010/main" val="3486158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lstStyle/>
          <a:p>
            <a:pPr marL="0" indent="0" algn="ctr">
              <a:buNone/>
            </a:pPr>
            <a:endParaRPr lang="nb-NO" b="1" dirty="0" smtClean="0">
              <a:solidFill>
                <a:schemeClr val="accent1">
                  <a:lumMod val="75000"/>
                </a:schemeClr>
              </a:solidFill>
            </a:endParaRPr>
          </a:p>
          <a:p>
            <a:pPr marL="0" indent="0" algn="ctr">
              <a:buNone/>
            </a:pPr>
            <a:endParaRPr lang="nb-NO" b="1" dirty="0" smtClean="0">
              <a:solidFill>
                <a:schemeClr val="accent1">
                  <a:lumMod val="75000"/>
                </a:schemeClr>
              </a:solidFill>
            </a:endParaRPr>
          </a:p>
          <a:p>
            <a:pPr marL="0" indent="0" algn="ctr">
              <a:buNone/>
            </a:pPr>
            <a:r>
              <a:rPr lang="nb-NO" b="1" dirty="0" smtClean="0">
                <a:solidFill>
                  <a:schemeClr val="accent5">
                    <a:lumMod val="50000"/>
                  </a:schemeClr>
                </a:solidFill>
              </a:rPr>
              <a:t>SYSTEM:</a:t>
            </a:r>
          </a:p>
          <a:p>
            <a:pPr marL="0" indent="0" algn="ctr">
              <a:buNone/>
            </a:pPr>
            <a:r>
              <a:rPr lang="nb-NO" dirty="0" smtClean="0">
                <a:solidFill>
                  <a:schemeClr val="accent5">
                    <a:lumMod val="50000"/>
                  </a:schemeClr>
                </a:solidFill>
              </a:rPr>
              <a:t>MELDE BEHOV</a:t>
            </a:r>
          </a:p>
          <a:p>
            <a:pPr marL="0" indent="0" algn="ctr">
              <a:buNone/>
            </a:pPr>
            <a:r>
              <a:rPr lang="nb-NO" dirty="0" smtClean="0">
                <a:solidFill>
                  <a:schemeClr val="accent5">
                    <a:lumMod val="50000"/>
                  </a:schemeClr>
                </a:solidFill>
              </a:rPr>
              <a:t>PROSEDYRER</a:t>
            </a:r>
            <a:endParaRPr lang="nb-NO" dirty="0">
              <a:solidFill>
                <a:schemeClr val="accent5">
                  <a:lumMod val="50000"/>
                </a:schemeClr>
              </a:solidFill>
            </a:endParaRPr>
          </a:p>
        </p:txBody>
      </p:sp>
    </p:spTree>
    <p:extLst>
      <p:ext uri="{BB962C8B-B14F-4D97-AF65-F5344CB8AC3E}">
        <p14:creationId xmlns:p14="http://schemas.microsoft.com/office/powerpoint/2010/main" val="3306988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2051720" y="1412776"/>
            <a:ext cx="4799005" cy="5100195"/>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i="1" dirty="0">
                <a:solidFill>
                  <a:schemeClr val="tx1"/>
                </a:solidFill>
              </a:rPr>
              <a:t>Dette er en historie om fire mennesker; </a:t>
            </a:r>
            <a:endParaRPr lang="nb-NO" b="1" i="1" dirty="0" smtClean="0">
              <a:solidFill>
                <a:schemeClr val="tx1"/>
              </a:solidFill>
            </a:endParaRPr>
          </a:p>
          <a:p>
            <a:pPr algn="ctr"/>
            <a:r>
              <a:rPr lang="nb-NO" b="1" i="1" dirty="0" smtClean="0">
                <a:solidFill>
                  <a:schemeClr val="tx1"/>
                </a:solidFill>
              </a:rPr>
              <a:t>ALLE</a:t>
            </a:r>
            <a:r>
              <a:rPr lang="nb-NO" b="1" i="1" dirty="0">
                <a:solidFill>
                  <a:schemeClr val="tx1"/>
                </a:solidFill>
              </a:rPr>
              <a:t>, Noen, Enhver og Ingen</a:t>
            </a:r>
            <a:r>
              <a:rPr lang="nb-NO" i="1" dirty="0">
                <a:solidFill>
                  <a:schemeClr val="tx1"/>
                </a:solidFill>
              </a:rPr>
              <a:t>.</a:t>
            </a:r>
            <a:endParaRPr lang="nb-NO" dirty="0">
              <a:solidFill>
                <a:schemeClr val="tx1"/>
              </a:solidFill>
            </a:endParaRPr>
          </a:p>
          <a:p>
            <a:pPr algn="ctr"/>
            <a:r>
              <a:rPr lang="nb-NO" i="1" dirty="0">
                <a:solidFill>
                  <a:schemeClr val="tx1"/>
                </a:solidFill>
              </a:rPr>
              <a:t>Det var et viktig arbeid som skulle gjøres, </a:t>
            </a:r>
            <a:endParaRPr lang="nb-NO" dirty="0">
              <a:solidFill>
                <a:schemeClr val="tx1"/>
              </a:solidFill>
            </a:endParaRPr>
          </a:p>
          <a:p>
            <a:pPr algn="ctr"/>
            <a:r>
              <a:rPr lang="nb-NO" i="1" dirty="0">
                <a:solidFill>
                  <a:schemeClr val="tx1"/>
                </a:solidFill>
              </a:rPr>
              <a:t>og Alle var sikker på at Noen gjorde det. </a:t>
            </a:r>
            <a:endParaRPr lang="nb-NO" dirty="0">
              <a:solidFill>
                <a:schemeClr val="tx1"/>
              </a:solidFill>
            </a:endParaRPr>
          </a:p>
          <a:p>
            <a:pPr algn="ctr"/>
            <a:r>
              <a:rPr lang="nb-NO" i="1" dirty="0">
                <a:solidFill>
                  <a:schemeClr val="tx1"/>
                </a:solidFill>
              </a:rPr>
              <a:t>Enhver kunne ha gjort det, </a:t>
            </a:r>
            <a:endParaRPr lang="nb-NO" dirty="0">
              <a:solidFill>
                <a:schemeClr val="tx1"/>
              </a:solidFill>
            </a:endParaRPr>
          </a:p>
          <a:p>
            <a:pPr algn="ctr"/>
            <a:r>
              <a:rPr lang="nb-NO" i="1" dirty="0">
                <a:solidFill>
                  <a:schemeClr val="tx1"/>
                </a:solidFill>
              </a:rPr>
              <a:t>men Ingen gjorde det. </a:t>
            </a:r>
            <a:endParaRPr lang="nb-NO" dirty="0">
              <a:solidFill>
                <a:schemeClr val="tx1"/>
              </a:solidFill>
            </a:endParaRPr>
          </a:p>
          <a:p>
            <a:pPr algn="ctr"/>
            <a:r>
              <a:rPr lang="nb-NO" i="1" dirty="0">
                <a:solidFill>
                  <a:schemeClr val="tx1"/>
                </a:solidFill>
              </a:rPr>
              <a:t>Noen ble sinte på grunn av dette, </a:t>
            </a:r>
            <a:endParaRPr lang="nb-NO" dirty="0">
              <a:solidFill>
                <a:schemeClr val="tx1"/>
              </a:solidFill>
            </a:endParaRPr>
          </a:p>
          <a:p>
            <a:pPr algn="ctr"/>
            <a:r>
              <a:rPr lang="nb-NO" i="1" dirty="0">
                <a:solidFill>
                  <a:schemeClr val="tx1"/>
                </a:solidFill>
              </a:rPr>
              <a:t>for det var Alles jobb. </a:t>
            </a:r>
            <a:endParaRPr lang="nb-NO" i="1" dirty="0" smtClean="0">
              <a:solidFill>
                <a:schemeClr val="tx1"/>
              </a:solidFill>
            </a:endParaRPr>
          </a:p>
          <a:p>
            <a:pPr algn="ctr"/>
            <a:r>
              <a:rPr lang="nb-NO" i="1" dirty="0" smtClean="0">
                <a:solidFill>
                  <a:schemeClr val="tx1"/>
                </a:solidFill>
              </a:rPr>
              <a:t>Alle </a:t>
            </a:r>
            <a:r>
              <a:rPr lang="nb-NO" i="1" dirty="0">
                <a:solidFill>
                  <a:schemeClr val="tx1"/>
                </a:solidFill>
              </a:rPr>
              <a:t>trodde Enhver kunne utføre det, </a:t>
            </a:r>
            <a:endParaRPr lang="nb-NO" dirty="0">
              <a:solidFill>
                <a:schemeClr val="tx1"/>
              </a:solidFill>
            </a:endParaRPr>
          </a:p>
          <a:p>
            <a:pPr algn="ctr"/>
            <a:r>
              <a:rPr lang="nb-NO" i="1" dirty="0">
                <a:solidFill>
                  <a:schemeClr val="tx1"/>
                </a:solidFill>
              </a:rPr>
              <a:t>men Ingen forsto at Alle ikke kunne gjøre det. </a:t>
            </a:r>
            <a:endParaRPr lang="nb-NO" dirty="0">
              <a:solidFill>
                <a:schemeClr val="tx1"/>
              </a:solidFill>
            </a:endParaRPr>
          </a:p>
          <a:p>
            <a:pPr algn="ctr"/>
            <a:r>
              <a:rPr lang="nb-NO" i="1" dirty="0">
                <a:solidFill>
                  <a:schemeClr val="tx1"/>
                </a:solidFill>
              </a:rPr>
              <a:t>Det endte med at Alle bebreidet Noen </a:t>
            </a:r>
            <a:endParaRPr lang="nb-NO" dirty="0">
              <a:solidFill>
                <a:schemeClr val="tx1"/>
              </a:solidFill>
            </a:endParaRPr>
          </a:p>
          <a:p>
            <a:pPr algn="ctr"/>
            <a:r>
              <a:rPr lang="nb-NO" i="1" dirty="0">
                <a:solidFill>
                  <a:schemeClr val="tx1"/>
                </a:solidFill>
              </a:rPr>
              <a:t>da Ingen gjorde hva Enhver kunne ha gjort</a:t>
            </a:r>
            <a:r>
              <a:rPr lang="nb-NO" i="1" dirty="0"/>
              <a:t>.</a:t>
            </a:r>
            <a:endParaRPr lang="nb-NO" dirty="0"/>
          </a:p>
        </p:txBody>
      </p:sp>
      <p:sp>
        <p:nvSpPr>
          <p:cNvPr id="5" name="Tittel 3"/>
          <p:cNvSpPr>
            <a:spLocks noGrp="1"/>
          </p:cNvSpPr>
          <p:nvPr>
            <p:ph type="title"/>
          </p:nvPr>
        </p:nvSpPr>
        <p:spPr>
          <a:xfrm>
            <a:off x="457200" y="274638"/>
            <a:ext cx="8229600" cy="994122"/>
          </a:xfrm>
        </p:spPr>
        <p:txBody>
          <a:bodyPr>
            <a:normAutofit/>
          </a:bodyPr>
          <a:lstStyle/>
          <a:p>
            <a:pPr algn="ctr"/>
            <a:r>
              <a:rPr lang="nb-NO" sz="3200" dirty="0" smtClean="0"/>
              <a:t>Melde behov for koordinator og IP</a:t>
            </a:r>
            <a:endParaRPr lang="nb-NO" sz="3200" dirty="0"/>
          </a:p>
        </p:txBody>
      </p:sp>
    </p:spTree>
    <p:extLst>
      <p:ext uri="{BB962C8B-B14F-4D97-AF65-F5344CB8AC3E}">
        <p14:creationId xmlns:p14="http://schemas.microsoft.com/office/powerpoint/2010/main" val="3647302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Meldeplikt</a:t>
            </a:r>
            <a:endParaRPr lang="nb-NO" sz="3200" dirty="0"/>
          </a:p>
        </p:txBody>
      </p:sp>
      <p:sp>
        <p:nvSpPr>
          <p:cNvPr id="5" name="Plassholder for innhold 4"/>
          <p:cNvSpPr>
            <a:spLocks noGrp="1"/>
          </p:cNvSpPr>
          <p:nvPr>
            <p:ph idx="1"/>
          </p:nvPr>
        </p:nvSpPr>
        <p:spPr/>
        <p:txBody>
          <a:bodyPr>
            <a:normAutofit/>
          </a:bodyPr>
          <a:lstStyle/>
          <a:p>
            <a:pPr marL="0" indent="0">
              <a:buNone/>
            </a:pPr>
            <a:r>
              <a:rPr lang="nb-NO" sz="2400" b="1" dirty="0" err="1" smtClean="0"/>
              <a:t>Helsepersonelloven</a:t>
            </a:r>
            <a:r>
              <a:rPr lang="nb-NO" sz="2400" b="1" dirty="0" smtClean="0"/>
              <a:t> </a:t>
            </a:r>
            <a:r>
              <a:rPr lang="nb-NO" sz="2400" b="1" dirty="0"/>
              <a:t>38a: </a:t>
            </a:r>
            <a:r>
              <a:rPr lang="nb-NO" sz="2400" dirty="0"/>
              <a:t>Melding om behov for individuell plan og koordinator</a:t>
            </a:r>
          </a:p>
          <a:p>
            <a:pPr marL="0" indent="0">
              <a:buNone/>
            </a:pPr>
            <a:endParaRPr lang="nb-NO" sz="2200" i="1" dirty="0" smtClean="0"/>
          </a:p>
          <a:p>
            <a:pPr marL="0" indent="0">
              <a:buNone/>
            </a:pPr>
            <a:r>
              <a:rPr lang="nb-NO" sz="2200" i="1" dirty="0" smtClean="0"/>
              <a:t>«</a:t>
            </a:r>
            <a:r>
              <a:rPr lang="nb-NO" sz="2200" i="1" dirty="0"/>
              <a:t>Helsepersonell skal snarest mulig gi melding om pasienters og brukeres behov for individuell plan og koordinator, jf. pasient- og brukerrettighetsloven § 2-5, helse- og omsorgstjenesteloven §§ 7-1 og 7-2, samt spesialisthelsetjenesteloven § 2-5a. Helsepersonell som yter spesialisthelsetjenester, skal gi melding til koordinerende enhet for </a:t>
            </a:r>
            <a:r>
              <a:rPr lang="nb-NO" sz="2200" i="1" dirty="0" err="1"/>
              <a:t>habiliterings</a:t>
            </a:r>
            <a:r>
              <a:rPr lang="nb-NO" sz="2200" i="1" dirty="0"/>
              <a:t>- og rehabiliteringsvirksomhet i spesialisthelsetjenesten. Annet helsepersonell skal gi melding til koordinerende enhet for </a:t>
            </a:r>
            <a:r>
              <a:rPr lang="nb-NO" sz="2200" i="1" dirty="0" err="1"/>
              <a:t>habiliterings</a:t>
            </a:r>
            <a:r>
              <a:rPr lang="nb-NO" sz="2200" i="1" dirty="0"/>
              <a:t>- og rehabiliteringsvirksomhet i kommunen.»</a:t>
            </a:r>
            <a:endParaRPr lang="nb-NO" sz="2200" dirty="0"/>
          </a:p>
          <a:p>
            <a:endParaRPr lang="nb-NO" sz="2400" dirty="0"/>
          </a:p>
        </p:txBody>
      </p:sp>
    </p:spTree>
    <p:extLst>
      <p:ext uri="{BB962C8B-B14F-4D97-AF65-F5344CB8AC3E}">
        <p14:creationId xmlns:p14="http://schemas.microsoft.com/office/powerpoint/2010/main" val="3057303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0" indent="0">
              <a:buNone/>
            </a:pPr>
            <a:r>
              <a:rPr lang="nb-NO" sz="2400" i="1" dirty="0" smtClean="0"/>
              <a:t>Det betyr:</a:t>
            </a:r>
          </a:p>
          <a:p>
            <a:pPr marL="0" indent="0">
              <a:buNone/>
            </a:pPr>
            <a:endParaRPr lang="nb-NO" sz="2400" dirty="0" smtClean="0"/>
          </a:p>
          <a:p>
            <a:pPr marL="0" indent="0">
              <a:buNone/>
            </a:pPr>
            <a:r>
              <a:rPr lang="nb-NO" sz="2400" dirty="0"/>
              <a:t>Når dere ser en person som kan ha behov for langvarige og koordinerte helse- og omsorgstjenester, har dere en plikt til å </a:t>
            </a:r>
            <a:endParaRPr lang="nb-NO" sz="2400" dirty="0" smtClean="0"/>
          </a:p>
          <a:p>
            <a:pPr marL="457200" indent="-457200">
              <a:buAutoNum type="arabicParenR"/>
            </a:pPr>
            <a:r>
              <a:rPr lang="nb-NO" sz="2200" dirty="0" smtClean="0"/>
              <a:t>informere </a:t>
            </a:r>
            <a:r>
              <a:rPr lang="nb-NO" sz="2200" dirty="0"/>
              <a:t>bruker om </a:t>
            </a:r>
            <a:r>
              <a:rPr lang="nb-NO" sz="2200" dirty="0" smtClean="0"/>
              <a:t>ordningen med koordinator </a:t>
            </a:r>
            <a:r>
              <a:rPr lang="nb-NO" sz="2200" dirty="0"/>
              <a:t>og individuell plan, og </a:t>
            </a:r>
            <a:endParaRPr lang="nb-NO" sz="2200" dirty="0" smtClean="0"/>
          </a:p>
          <a:p>
            <a:pPr marL="457200" indent="-457200">
              <a:buAutoNum type="arabicParenR"/>
            </a:pPr>
            <a:r>
              <a:rPr lang="nb-NO" sz="2200" dirty="0" smtClean="0"/>
              <a:t>melde </a:t>
            </a:r>
            <a:r>
              <a:rPr lang="nb-NO" sz="2200" dirty="0"/>
              <a:t>inn behov for koordinator og IP – så fremt bruker ikke motsetter seg dette</a:t>
            </a:r>
            <a:r>
              <a:rPr lang="nb-NO" sz="2200" dirty="0" smtClean="0"/>
              <a:t>.</a:t>
            </a:r>
          </a:p>
          <a:p>
            <a:pPr marL="457200" indent="-457200">
              <a:buAutoNum type="arabicParenR"/>
            </a:pPr>
            <a:endParaRPr lang="nb-NO" sz="2200" dirty="0"/>
          </a:p>
        </p:txBody>
      </p:sp>
    </p:spTree>
    <p:extLst>
      <p:ext uri="{BB962C8B-B14F-4D97-AF65-F5344CB8AC3E}">
        <p14:creationId xmlns:p14="http://schemas.microsoft.com/office/powerpoint/2010/main" val="2384970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Meldesystemet i ÅK</a:t>
            </a:r>
            <a:endParaRPr lang="nb-NO" sz="3200" dirty="0"/>
          </a:p>
        </p:txBody>
      </p:sp>
      <p:sp>
        <p:nvSpPr>
          <p:cNvPr id="5" name="Plassholder for innhold 4"/>
          <p:cNvSpPr>
            <a:spLocks noGrp="1"/>
          </p:cNvSpPr>
          <p:nvPr>
            <p:ph idx="1"/>
          </p:nvPr>
        </p:nvSpPr>
        <p:spPr/>
        <p:txBody>
          <a:bodyPr>
            <a:normAutofit/>
          </a:bodyPr>
          <a:lstStyle/>
          <a:p>
            <a:pPr marL="0" indent="0">
              <a:buNone/>
            </a:pPr>
            <a:endParaRPr lang="nb-NO" sz="2400" dirty="0" smtClean="0"/>
          </a:p>
          <a:p>
            <a:r>
              <a:rPr lang="nb-NO" sz="2400" dirty="0" smtClean="0"/>
              <a:t>Meldeskjema</a:t>
            </a:r>
            <a:endParaRPr lang="nb-NO" sz="2400" dirty="0"/>
          </a:p>
          <a:p>
            <a:pPr lvl="1"/>
            <a:r>
              <a:rPr lang="nb-NO" sz="2000" dirty="0"/>
              <a:t>Bruker/ foreldre eller ansatt</a:t>
            </a:r>
          </a:p>
          <a:p>
            <a:pPr lvl="1"/>
            <a:r>
              <a:rPr lang="nb-NO" sz="2000" dirty="0"/>
              <a:t>Muntlig samtykke kan benyttes</a:t>
            </a:r>
          </a:p>
          <a:p>
            <a:r>
              <a:rPr lang="nb-NO" sz="2400" dirty="0" smtClean="0"/>
              <a:t>Fra </a:t>
            </a:r>
            <a:r>
              <a:rPr lang="nb-NO" sz="2400" dirty="0"/>
              <a:t>sykehuset</a:t>
            </a:r>
          </a:p>
          <a:p>
            <a:pPr lvl="1"/>
            <a:r>
              <a:rPr lang="nb-NO" sz="2000" dirty="0"/>
              <a:t>E-melding for inneliggende pasienter</a:t>
            </a:r>
          </a:p>
          <a:p>
            <a:pPr lvl="1"/>
            <a:r>
              <a:rPr lang="nb-NO" sz="2000" dirty="0"/>
              <a:t>Polikliniske pasienter meldes på annen måte</a:t>
            </a:r>
            <a:endParaRPr lang="nb-NO" i="1" dirty="0"/>
          </a:p>
          <a:p>
            <a:r>
              <a:rPr lang="nb-NO" sz="2400" dirty="0" err="1" smtClean="0"/>
              <a:t>Tlf</a:t>
            </a:r>
            <a:endParaRPr lang="nb-NO" sz="2400" dirty="0"/>
          </a:p>
          <a:p>
            <a:pPr marL="0" indent="0">
              <a:buNone/>
            </a:pPr>
            <a:endParaRPr lang="nb-NO" sz="2400" dirty="0"/>
          </a:p>
        </p:txBody>
      </p:sp>
      <p:pic>
        <p:nvPicPr>
          <p:cNvPr id="6" name="Bilde 5"/>
          <p:cNvPicPr/>
          <p:nvPr/>
        </p:nvPicPr>
        <p:blipFill rotWithShape="1">
          <a:blip r:embed="rId2" cstate="email">
            <a:extLst>
              <a:ext uri="{28A0092B-C50C-407E-A947-70E740481C1C}">
                <a14:useLocalDpi xmlns:a14="http://schemas.microsoft.com/office/drawing/2010/main" val="0"/>
              </a:ext>
            </a:extLst>
          </a:blip>
          <a:srcRect/>
          <a:stretch/>
        </p:blipFill>
        <p:spPr bwMode="auto">
          <a:xfrm rot="923827">
            <a:off x="5640635" y="1887134"/>
            <a:ext cx="2746846" cy="1912057"/>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681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buNone/>
            </a:pPr>
            <a:r>
              <a:rPr lang="nb-NO" sz="2400" i="1" dirty="0" smtClean="0"/>
              <a:t>På tildelingskontoret:</a:t>
            </a:r>
          </a:p>
          <a:p>
            <a:r>
              <a:rPr lang="nb-NO" sz="2200" dirty="0" smtClean="0"/>
              <a:t>Meldingen </a:t>
            </a:r>
            <a:r>
              <a:rPr lang="nb-NO" sz="2200" dirty="0"/>
              <a:t>registreres og </a:t>
            </a:r>
            <a:r>
              <a:rPr lang="nb-NO" sz="2200" dirty="0" smtClean="0"/>
              <a:t>skrives/ </a:t>
            </a:r>
            <a:r>
              <a:rPr lang="nb-NO" sz="2200" dirty="0" err="1" smtClean="0"/>
              <a:t>scannes</a:t>
            </a:r>
            <a:r>
              <a:rPr lang="nb-NO" sz="2200" dirty="0" smtClean="0"/>
              <a:t> </a:t>
            </a:r>
            <a:r>
              <a:rPr lang="nb-NO" sz="2200" dirty="0"/>
              <a:t>inni postjournal</a:t>
            </a:r>
          </a:p>
          <a:p>
            <a:r>
              <a:rPr lang="nb-NO" sz="2200" dirty="0"/>
              <a:t>Sender midlertidig svar dersom ikke saken igangsettes umiddelbart + kartleggingsskjema</a:t>
            </a:r>
          </a:p>
          <a:p>
            <a:r>
              <a:rPr lang="nb-NO" sz="2200" dirty="0"/>
              <a:t>Saksutredning</a:t>
            </a:r>
          </a:p>
          <a:p>
            <a:pPr lvl="1"/>
            <a:r>
              <a:rPr lang="nb-NO" sz="2000" dirty="0" smtClean="0"/>
              <a:t>Er </a:t>
            </a:r>
            <a:r>
              <a:rPr lang="nb-NO" sz="2000" dirty="0"/>
              <a:t>det et koordineringsbehov?</a:t>
            </a:r>
          </a:p>
          <a:p>
            <a:r>
              <a:rPr lang="nb-NO" sz="2200" dirty="0"/>
              <a:t>Vedtak</a:t>
            </a:r>
          </a:p>
          <a:p>
            <a:pPr lvl="1"/>
            <a:r>
              <a:rPr lang="nb-NO" sz="2000" dirty="0"/>
              <a:t>«Innvilget»: Skriftlig. Kopi til koordinator og fastlege</a:t>
            </a:r>
          </a:p>
          <a:p>
            <a:pPr lvl="1"/>
            <a:r>
              <a:rPr lang="nb-NO" sz="2000" dirty="0"/>
              <a:t>«Avslag»: Skriftlig med </a:t>
            </a:r>
            <a:r>
              <a:rPr lang="nb-NO" sz="2000" dirty="0" smtClean="0"/>
              <a:t>begrunnelse.</a:t>
            </a:r>
          </a:p>
          <a:p>
            <a:pPr marL="57150" indent="0">
              <a:buNone/>
            </a:pPr>
            <a:r>
              <a:rPr lang="nb-NO" sz="2200" i="1" dirty="0" smtClean="0">
                <a:solidFill>
                  <a:srgbClr val="FF0000"/>
                </a:solidFill>
              </a:rPr>
              <a:t>Utfordring</a:t>
            </a:r>
            <a:r>
              <a:rPr lang="nb-NO" sz="2200" i="1" dirty="0">
                <a:solidFill>
                  <a:srgbClr val="FF0000"/>
                </a:solidFill>
              </a:rPr>
              <a:t>: de med behov for koordinering av tjenestene, som ikke har ‘flere’ helse- og omsorgstjenester som bør ses i sammenheng</a:t>
            </a:r>
          </a:p>
          <a:p>
            <a:pPr marL="0" indent="0">
              <a:buNone/>
            </a:pPr>
            <a:endParaRPr lang="nb-NO" sz="2400" i="1" dirty="0"/>
          </a:p>
          <a:p>
            <a:endParaRPr lang="nb-NO" dirty="0"/>
          </a:p>
        </p:txBody>
      </p:sp>
    </p:spTree>
    <p:extLst>
      <p:ext uri="{BB962C8B-B14F-4D97-AF65-F5344CB8AC3E}">
        <p14:creationId xmlns:p14="http://schemas.microsoft.com/office/powerpoint/2010/main" val="285359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buNone/>
            </a:pPr>
            <a:r>
              <a:rPr lang="nb-NO" sz="2400" i="1" dirty="0" smtClean="0"/>
              <a:t>Oppnevne koordinator</a:t>
            </a:r>
          </a:p>
          <a:p>
            <a:pPr marL="0" indent="0">
              <a:buNone/>
            </a:pPr>
            <a:endParaRPr lang="nb-NO" sz="2400" dirty="0" smtClean="0"/>
          </a:p>
          <a:p>
            <a:pPr>
              <a:buFont typeface="Wingdings" panose="05000000000000000000" pitchFamily="2" charset="2"/>
              <a:buChar char="q"/>
            </a:pPr>
            <a:r>
              <a:rPr lang="nb-NO" sz="2200" dirty="0" smtClean="0"/>
              <a:t>Brukers </a:t>
            </a:r>
            <a:r>
              <a:rPr lang="nb-NO" sz="2200" dirty="0"/>
              <a:t>/ foresattes ønsker om koordinator skal vektlegges.</a:t>
            </a:r>
          </a:p>
          <a:p>
            <a:pPr>
              <a:buFont typeface="Wingdings" panose="05000000000000000000" pitchFamily="2" charset="2"/>
              <a:buChar char="q"/>
            </a:pPr>
            <a:r>
              <a:rPr lang="nb-NO" sz="2200" dirty="0"/>
              <a:t>KE plasserer koordinatoransvar i tjenestested, i samråd med teamleder </a:t>
            </a:r>
            <a:r>
              <a:rPr lang="nb-NO" sz="2200" dirty="0" err="1"/>
              <a:t>evt</a:t>
            </a:r>
            <a:r>
              <a:rPr lang="nb-NO" sz="2200" dirty="0"/>
              <a:t> virksomhetsleder. </a:t>
            </a:r>
          </a:p>
          <a:p>
            <a:pPr>
              <a:buFont typeface="Wingdings" panose="05000000000000000000" pitchFamily="2" charset="2"/>
              <a:buChar char="q"/>
            </a:pPr>
            <a:r>
              <a:rPr lang="nb-NO" sz="2200" dirty="0"/>
              <a:t>Leders ansvar å utpeke koordinator hos seg.</a:t>
            </a:r>
          </a:p>
          <a:p>
            <a:pPr>
              <a:buFont typeface="Wingdings" panose="05000000000000000000" pitchFamily="2" charset="2"/>
              <a:buChar char="q"/>
            </a:pPr>
            <a:r>
              <a:rPr lang="nb-NO" sz="2200" dirty="0"/>
              <a:t>KE fører register med bruker og koordinator.</a:t>
            </a:r>
          </a:p>
          <a:p>
            <a:pPr>
              <a:buFont typeface="Wingdings" panose="05000000000000000000" pitchFamily="2" charset="2"/>
              <a:buChar char="q"/>
            </a:pPr>
            <a:r>
              <a:rPr lang="nb-NO" sz="2200" dirty="0"/>
              <a:t>Navn på koordinator med kontaktinformasjon står i vedtaksbrev.</a:t>
            </a:r>
          </a:p>
          <a:p>
            <a:pPr>
              <a:buFont typeface="Wingdings" panose="05000000000000000000" pitchFamily="2" charset="2"/>
              <a:buChar char="q"/>
            </a:pPr>
            <a:r>
              <a:rPr lang="nb-NO" sz="2200" dirty="0"/>
              <a:t>Koordinator skal få tilsendt veileder for koordinator sammen med kopi av vedtak</a:t>
            </a:r>
            <a:r>
              <a:rPr lang="nb-NO" sz="2200" dirty="0" smtClean="0"/>
              <a:t>.</a:t>
            </a:r>
            <a:endParaRPr lang="nb-NO" sz="2200" dirty="0"/>
          </a:p>
        </p:txBody>
      </p:sp>
    </p:spTree>
    <p:extLst>
      <p:ext uri="{BB962C8B-B14F-4D97-AF65-F5344CB8AC3E}">
        <p14:creationId xmlns:p14="http://schemas.microsoft.com/office/powerpoint/2010/main" val="40195975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buNone/>
            </a:pPr>
            <a:r>
              <a:rPr lang="nb-NO" sz="2400" i="1" dirty="0" smtClean="0"/>
              <a:t>Bytte av koordinator</a:t>
            </a:r>
          </a:p>
          <a:p>
            <a:pPr>
              <a:buFont typeface="Wingdings" panose="05000000000000000000" pitchFamily="2" charset="2"/>
              <a:buChar char="q"/>
            </a:pPr>
            <a:endParaRPr lang="nb-NO" sz="2400" dirty="0"/>
          </a:p>
          <a:p>
            <a:pPr>
              <a:buFont typeface="Wingdings" panose="05000000000000000000" pitchFamily="2" charset="2"/>
              <a:buChar char="q"/>
            </a:pPr>
            <a:r>
              <a:rPr lang="nb-NO" sz="2400" dirty="0" smtClean="0"/>
              <a:t>Fyll ut </a:t>
            </a:r>
            <a:r>
              <a:rPr lang="nb-NO" sz="2400" i="1" dirty="0"/>
              <a:t>endringsskjema</a:t>
            </a:r>
            <a:r>
              <a:rPr lang="nb-NO" sz="2400" dirty="0"/>
              <a:t>, </a:t>
            </a:r>
            <a:r>
              <a:rPr lang="nb-NO" sz="2400" dirty="0" smtClean="0"/>
              <a:t>send </a:t>
            </a:r>
            <a:r>
              <a:rPr lang="nb-NO" sz="2400" dirty="0"/>
              <a:t>inn til KE.</a:t>
            </a:r>
          </a:p>
          <a:p>
            <a:pPr>
              <a:buFont typeface="Wingdings" panose="05000000000000000000" pitchFamily="2" charset="2"/>
              <a:buChar char="q"/>
            </a:pPr>
            <a:r>
              <a:rPr lang="nb-NO" sz="2400" dirty="0" smtClean="0"/>
              <a:t>KE registrerer skjema i </a:t>
            </a:r>
            <a:r>
              <a:rPr lang="nb-NO" sz="2400" dirty="0"/>
              <a:t>postjournal.</a:t>
            </a:r>
          </a:p>
          <a:p>
            <a:pPr>
              <a:buFont typeface="Wingdings" panose="05000000000000000000" pitchFamily="2" charset="2"/>
              <a:buChar char="q"/>
            </a:pPr>
            <a:r>
              <a:rPr lang="nb-NO" sz="2400" dirty="0"/>
              <a:t>Dersom ny koordinator er oppgitt i skjema (fortrinnsvis innen samme tjenestested), </a:t>
            </a:r>
            <a:r>
              <a:rPr lang="nb-NO" sz="2400" dirty="0" smtClean="0"/>
              <a:t>registrerer KE dette </a:t>
            </a:r>
            <a:r>
              <a:rPr lang="nb-NO" sz="2400" dirty="0"/>
              <a:t>+ skriftlig brev til bruker med kopi til koordinator og fastlege.</a:t>
            </a:r>
          </a:p>
          <a:p>
            <a:pPr>
              <a:buFont typeface="Wingdings" panose="05000000000000000000" pitchFamily="2" charset="2"/>
              <a:buChar char="q"/>
            </a:pPr>
            <a:r>
              <a:rPr lang="nb-NO" sz="2400" dirty="0"/>
              <a:t>Dersom ny koordinator ikke er klart, blir det nødvendig med en grundigere gjennomgang av saken. </a:t>
            </a:r>
            <a:r>
              <a:rPr lang="nb-NO" sz="2400" dirty="0" err="1"/>
              <a:t>Evt</a:t>
            </a:r>
            <a:r>
              <a:rPr lang="nb-NO" sz="2400" dirty="0"/>
              <a:t> med saksutredning, og påfølgende skriftlig </a:t>
            </a:r>
            <a:r>
              <a:rPr lang="nb-NO" sz="2400" dirty="0" smtClean="0"/>
              <a:t>brev/ vedtak </a:t>
            </a:r>
            <a:r>
              <a:rPr lang="nb-NO" sz="2400" dirty="0"/>
              <a:t>til bruker, med kopi til koordinator og fastlege.</a:t>
            </a:r>
          </a:p>
          <a:p>
            <a:endParaRPr lang="nb-NO" sz="2400" dirty="0"/>
          </a:p>
        </p:txBody>
      </p:sp>
    </p:spTree>
    <p:extLst>
      <p:ext uri="{BB962C8B-B14F-4D97-AF65-F5344CB8AC3E}">
        <p14:creationId xmlns:p14="http://schemas.microsoft.com/office/powerpoint/2010/main" val="3170938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a:xfrm>
            <a:off x="467544" y="2492896"/>
            <a:ext cx="8229600" cy="3040769"/>
          </a:xfrm>
        </p:spPr>
        <p:txBody>
          <a:bodyPr>
            <a:normAutofit/>
          </a:bodyPr>
          <a:lstStyle/>
          <a:p>
            <a:pPr marL="0" indent="0" algn="ctr">
              <a:buNone/>
            </a:pPr>
            <a:r>
              <a:rPr lang="nb-NO" sz="2400" i="1" dirty="0"/>
              <a:t>Koordinator setter i gang koordineringsarbeidet</a:t>
            </a:r>
          </a:p>
          <a:p>
            <a:endParaRPr lang="nb-NO" sz="2400" dirty="0"/>
          </a:p>
          <a:p>
            <a:r>
              <a:rPr lang="nb-NO" sz="2400" dirty="0"/>
              <a:t>Veileder</a:t>
            </a:r>
          </a:p>
          <a:p>
            <a:r>
              <a:rPr lang="nb-NO" sz="2400" dirty="0"/>
              <a:t>Sjekklista</a:t>
            </a:r>
          </a:p>
          <a:p>
            <a:r>
              <a:rPr lang="nb-NO" sz="2400" dirty="0"/>
              <a:t>Avklarer oppstart av IP</a:t>
            </a:r>
          </a:p>
          <a:p>
            <a:r>
              <a:rPr lang="nb-NO" sz="2400" dirty="0" smtClean="0"/>
              <a:t>Møtevirksomhet</a:t>
            </a:r>
            <a:endParaRPr lang="nb-NO" sz="2400" dirty="0"/>
          </a:p>
        </p:txBody>
      </p:sp>
      <p:pic>
        <p:nvPicPr>
          <p:cNvPr id="6" name="Picture 2" descr="C:\Users\mhk\Desktop\KE\koordinatoropplæring\bilder illustrasjoner\tverrfagl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861048"/>
            <a:ext cx="1712873" cy="1323960"/>
          </a:xfrm>
          <a:prstGeom prst="rect">
            <a:avLst/>
          </a:prstGeom>
          <a:noFill/>
          <a:extLst>
            <a:ext uri="{909E8E84-426E-40DD-AFC4-6F175D3DCCD1}">
              <a14:hiddenFill xmlns:a14="http://schemas.microsoft.com/office/drawing/2010/main">
                <a:solidFill>
                  <a:srgbClr val="FFFFFF"/>
                </a:solidFill>
              </a14:hiddenFill>
            </a:ext>
          </a:extLst>
        </p:spPr>
      </p:pic>
      <p:sp>
        <p:nvSpPr>
          <p:cNvPr id="7" name="Tittel 1"/>
          <p:cNvSpPr txBox="1">
            <a:spLocks/>
          </p:cNvSpPr>
          <p:nvPr/>
        </p:nvSpPr>
        <p:spPr>
          <a:xfrm>
            <a:off x="1043608" y="478895"/>
            <a:ext cx="7338396" cy="11430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lnSpcReduction="10000"/>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b-NO" sz="3200" dirty="0" smtClean="0"/>
              <a:t>Koordinator utpekt = </a:t>
            </a:r>
            <a:br>
              <a:rPr lang="nb-NO" sz="3200" dirty="0" smtClean="0"/>
            </a:br>
            <a:r>
              <a:rPr lang="nb-NO" sz="3200" dirty="0" smtClean="0"/>
              <a:t>Koordineringsarbeidet</a:t>
            </a:r>
            <a:r>
              <a:rPr lang="nb-NO" dirty="0" smtClean="0"/>
              <a:t> </a:t>
            </a:r>
            <a:r>
              <a:rPr lang="nb-NO" sz="3200" dirty="0" smtClean="0"/>
              <a:t>starter</a:t>
            </a:r>
            <a:endParaRPr lang="nb-NO" sz="3200" dirty="0"/>
          </a:p>
        </p:txBody>
      </p:sp>
    </p:spTree>
    <p:extLst>
      <p:ext uri="{BB962C8B-B14F-4D97-AF65-F5344CB8AC3E}">
        <p14:creationId xmlns:p14="http://schemas.microsoft.com/office/powerpoint/2010/main" val="9342649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normAutofit/>
          </a:bodyPr>
          <a:lstStyle/>
          <a:p>
            <a:pPr marL="0" indent="0" algn="ctr">
              <a:buNone/>
            </a:pPr>
            <a:r>
              <a:rPr lang="nb-NO" sz="2800" i="1" dirty="0" smtClean="0"/>
              <a:t>Se prosedyrer i </a:t>
            </a:r>
            <a:r>
              <a:rPr lang="nb-NO" sz="2800" i="1" dirty="0" err="1" smtClean="0"/>
              <a:t>Compilo</a:t>
            </a:r>
            <a:endParaRPr lang="nb-NO" sz="2800" i="1" dirty="0" smtClean="0"/>
          </a:p>
          <a:p>
            <a:pPr marL="0" indent="0">
              <a:buNone/>
            </a:pPr>
            <a:endParaRPr lang="nb-NO" sz="2400" dirty="0"/>
          </a:p>
          <a:p>
            <a:pPr marL="0" indent="0">
              <a:buNone/>
            </a:pPr>
            <a:endParaRPr lang="nb-NO" sz="2400" dirty="0" smtClean="0"/>
          </a:p>
        </p:txBody>
      </p:sp>
      <p:sp>
        <p:nvSpPr>
          <p:cNvPr id="6" name="Plassholder for innhold 2"/>
          <p:cNvSpPr txBox="1">
            <a:spLocks/>
          </p:cNvSpPr>
          <p:nvPr/>
        </p:nvSpPr>
        <p:spPr>
          <a:xfrm>
            <a:off x="2195736" y="2708920"/>
            <a:ext cx="4674100" cy="281413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endParaRPr lang="nb-NO" sz="2400" dirty="0" smtClean="0"/>
          </a:p>
          <a:p>
            <a:r>
              <a:rPr lang="nb-NO" sz="2400" dirty="0" smtClean="0"/>
              <a:t>Melde behov for koordinator og individuell plan</a:t>
            </a:r>
          </a:p>
          <a:p>
            <a:r>
              <a:rPr lang="nb-NO" sz="2400" dirty="0" smtClean="0"/>
              <a:t>Bruk av individuell plan</a:t>
            </a:r>
          </a:p>
          <a:p>
            <a:r>
              <a:rPr lang="nb-NO" sz="2400" dirty="0" smtClean="0"/>
              <a:t>Arkivering elektronisk individuell plan/ </a:t>
            </a:r>
            <a:r>
              <a:rPr lang="nb-NO" sz="2400" dirty="0" err="1" smtClean="0"/>
              <a:t>SamPro</a:t>
            </a:r>
            <a:endParaRPr lang="nb-NO" sz="2400" dirty="0" smtClean="0"/>
          </a:p>
          <a:p>
            <a:endParaRPr lang="nb-NO" sz="2400" dirty="0"/>
          </a:p>
        </p:txBody>
      </p:sp>
    </p:spTree>
    <p:extLst>
      <p:ext uri="{BB962C8B-B14F-4D97-AF65-F5344CB8AC3E}">
        <p14:creationId xmlns:p14="http://schemas.microsoft.com/office/powerpoint/2010/main" val="375119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nb-NO" sz="2400" dirty="0" smtClean="0"/>
              <a:t>Du som koordinator kan være med å holde denne veien åpen, gjennom:</a:t>
            </a:r>
          </a:p>
          <a:p>
            <a:pPr lvl="1" indent="-342900">
              <a:buFont typeface="Arial" panose="020B0604020202020204" pitchFamily="34" charset="0"/>
              <a:buChar char="•"/>
            </a:pPr>
            <a:r>
              <a:rPr lang="nb-NO" sz="2000" dirty="0" smtClean="0"/>
              <a:t>Å være tilgjengelig for bruker/ pårørende</a:t>
            </a:r>
          </a:p>
          <a:p>
            <a:pPr lvl="1" indent="-342900">
              <a:buFont typeface="Arial" panose="020B0604020202020204" pitchFamily="34" charset="0"/>
              <a:buChar char="•"/>
            </a:pPr>
            <a:r>
              <a:rPr lang="nb-NO" sz="2000" dirty="0" smtClean="0"/>
              <a:t>Å bidra til koordinering av tjenestene</a:t>
            </a:r>
            <a:endParaRPr lang="nb-NO" sz="2000" dirty="0"/>
          </a:p>
          <a:p>
            <a:pPr marL="400050" lvl="1" indent="0">
              <a:buNone/>
            </a:pPr>
            <a:endParaRPr lang="nb-NO" sz="2000" dirty="0"/>
          </a:p>
          <a:p>
            <a:pPr marL="0" indent="0">
              <a:buNone/>
            </a:pPr>
            <a:r>
              <a:rPr lang="nb-NO" sz="2400" dirty="0" smtClean="0"/>
              <a:t>Med dette vil foreldre og brukere oppleve:</a:t>
            </a:r>
          </a:p>
          <a:p>
            <a:pPr lvl="1" indent="-342900">
              <a:buFont typeface="Arial" panose="020B0604020202020204" pitchFamily="34" charset="0"/>
              <a:buChar char="•"/>
            </a:pPr>
            <a:r>
              <a:rPr lang="nb-NO" sz="2000" dirty="0" smtClean="0"/>
              <a:t>At det finnes et system i kommunen som bidrar til å ivareta koordinering av ulike oppgaver</a:t>
            </a:r>
          </a:p>
          <a:p>
            <a:pPr lvl="1" indent="-342900">
              <a:buFont typeface="Arial" panose="020B0604020202020204" pitchFamily="34" charset="0"/>
              <a:buChar char="•"/>
            </a:pPr>
            <a:r>
              <a:rPr lang="nb-NO" sz="2000" dirty="0" smtClean="0"/>
              <a:t>Respekt</a:t>
            </a:r>
          </a:p>
          <a:p>
            <a:pPr lvl="1" indent="-342900">
              <a:buFont typeface="Arial" panose="020B0604020202020204" pitchFamily="34" charset="0"/>
              <a:buChar char="•"/>
            </a:pPr>
            <a:r>
              <a:rPr lang="nb-NO" sz="2000" dirty="0" smtClean="0"/>
              <a:t>At vi sørger for en ansvarsavklaring</a:t>
            </a:r>
          </a:p>
          <a:p>
            <a:pPr lvl="1" indent="-342900">
              <a:buFont typeface="Arial" panose="020B0604020202020204" pitchFamily="34" charset="0"/>
              <a:buChar char="•"/>
            </a:pPr>
            <a:r>
              <a:rPr lang="nb-NO" sz="2000" dirty="0" smtClean="0"/>
              <a:t>At det bidrar til forutsigbarhet</a:t>
            </a:r>
            <a:endParaRPr lang="nb-NO" sz="2000" dirty="0"/>
          </a:p>
        </p:txBody>
      </p:sp>
    </p:spTree>
    <p:extLst>
      <p:ext uri="{BB962C8B-B14F-4D97-AF65-F5344CB8AC3E}">
        <p14:creationId xmlns:p14="http://schemas.microsoft.com/office/powerpoint/2010/main" val="14595947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b="1" dirty="0" smtClean="0"/>
              <a:t>Les mer om dette:</a:t>
            </a:r>
            <a:endParaRPr lang="nb-NO" sz="3200" b="1" dirty="0"/>
          </a:p>
        </p:txBody>
      </p:sp>
      <p:sp>
        <p:nvSpPr>
          <p:cNvPr id="5" name="Plassholder for innhold 4"/>
          <p:cNvSpPr>
            <a:spLocks noGrp="1"/>
          </p:cNvSpPr>
          <p:nvPr>
            <p:ph idx="1"/>
          </p:nvPr>
        </p:nvSpPr>
        <p:spPr/>
        <p:txBody>
          <a:bodyPr>
            <a:normAutofit/>
          </a:bodyPr>
          <a:lstStyle/>
          <a:p>
            <a:pPr marL="0" indent="0">
              <a:buNone/>
            </a:pPr>
            <a:r>
              <a:rPr lang="nb-NO" sz="2400" i="1" dirty="0" smtClean="0"/>
              <a:t>Samtykke</a:t>
            </a:r>
          </a:p>
          <a:p>
            <a:pPr marL="0" indent="0">
              <a:buNone/>
            </a:pPr>
            <a:endParaRPr lang="nb-NO" sz="2600" i="1" dirty="0" smtClean="0"/>
          </a:p>
          <a:p>
            <a:pPr marL="0" indent="0">
              <a:buNone/>
            </a:pPr>
            <a:r>
              <a:rPr lang="nb-NO" sz="2200" dirty="0" smtClean="0"/>
              <a:t>Samtykke er viktig i arbeidet som koordinator, og i arbeid med individuell plan</a:t>
            </a:r>
          </a:p>
          <a:p>
            <a:pPr marL="457200" indent="-457200">
              <a:buFont typeface="+mj-lt"/>
              <a:buAutoNum type="arabicPeriod"/>
            </a:pPr>
            <a:r>
              <a:rPr lang="nb-NO" sz="2200" dirty="0" smtClean="0"/>
              <a:t>Samtykke til å sende melding om behov for koordinator og IP. Ligger i meldeskjema.</a:t>
            </a:r>
          </a:p>
          <a:p>
            <a:pPr marL="457200" indent="-457200">
              <a:buFont typeface="+mj-lt"/>
              <a:buAutoNum type="arabicPeriod"/>
            </a:pPr>
            <a:r>
              <a:rPr lang="nb-NO" sz="2200" dirty="0" smtClean="0"/>
              <a:t>Samtykke til å samhandle. Ligger i meldeskjema, og i samtykke i </a:t>
            </a:r>
            <a:r>
              <a:rPr lang="nb-NO" sz="2200" dirty="0" err="1" smtClean="0"/>
              <a:t>SamPro</a:t>
            </a:r>
            <a:r>
              <a:rPr lang="nb-NO" sz="2200" dirty="0" smtClean="0"/>
              <a:t>.</a:t>
            </a:r>
          </a:p>
          <a:p>
            <a:pPr marL="457200" indent="-457200">
              <a:buFont typeface="+mj-lt"/>
              <a:buAutoNum type="arabicPeriod"/>
            </a:pPr>
            <a:r>
              <a:rPr lang="nb-NO" sz="2200" dirty="0" smtClean="0"/>
              <a:t>Samtykke til utarbeiding av IP – inkludert samtykke for den enkelte deltaker. Ligger i samtykke i </a:t>
            </a:r>
            <a:r>
              <a:rPr lang="nb-NO" sz="2200" dirty="0" err="1" smtClean="0"/>
              <a:t>SamPro</a:t>
            </a:r>
            <a:r>
              <a:rPr lang="nb-NO" sz="2200" dirty="0" smtClean="0"/>
              <a:t>.</a:t>
            </a:r>
          </a:p>
          <a:p>
            <a:endParaRPr lang="nb-NO" sz="2400" dirty="0"/>
          </a:p>
        </p:txBody>
      </p:sp>
    </p:spTree>
    <p:extLst>
      <p:ext uri="{BB962C8B-B14F-4D97-AF65-F5344CB8AC3E}">
        <p14:creationId xmlns:p14="http://schemas.microsoft.com/office/powerpoint/2010/main" val="2796488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fontScale="92500"/>
          </a:bodyPr>
          <a:lstStyle/>
          <a:p>
            <a:pPr marL="0" indent="0">
              <a:buNone/>
            </a:pPr>
            <a:r>
              <a:rPr lang="nb-NO" sz="2600" i="1" dirty="0" smtClean="0"/>
              <a:t>Verge - vergemål</a:t>
            </a:r>
            <a:endParaRPr lang="nb-NO" sz="2600" i="1" dirty="0"/>
          </a:p>
          <a:p>
            <a:pPr marL="0" indent="0">
              <a:buNone/>
            </a:pPr>
            <a:endParaRPr lang="nb-NO" sz="2400" dirty="0" smtClean="0"/>
          </a:p>
          <a:p>
            <a:pPr marL="0" indent="0">
              <a:buNone/>
            </a:pPr>
            <a:r>
              <a:rPr lang="nb-NO" sz="2400" dirty="0" smtClean="0"/>
              <a:t>Når det er behov for verge</a:t>
            </a:r>
          </a:p>
          <a:p>
            <a:r>
              <a:rPr lang="nb-NO" sz="2400" i="1" dirty="0" smtClean="0"/>
              <a:t>Meldeplikt</a:t>
            </a:r>
            <a:r>
              <a:rPr lang="nb-NO" sz="2400" dirty="0" smtClean="0"/>
              <a:t> (helsepersonell) - </a:t>
            </a:r>
            <a:r>
              <a:rPr lang="nb-NO" sz="2400" i="1" dirty="0" smtClean="0"/>
              <a:t>begjæringsrett</a:t>
            </a:r>
            <a:r>
              <a:rPr lang="nb-NO" sz="2400" dirty="0" smtClean="0"/>
              <a:t> (andre, eks. familie).</a:t>
            </a:r>
          </a:p>
          <a:p>
            <a:r>
              <a:rPr lang="nb-NO" sz="2400" dirty="0" smtClean="0"/>
              <a:t>Begrepet hjelpeverge eksisterer ikke lenger.</a:t>
            </a:r>
          </a:p>
          <a:p>
            <a:r>
              <a:rPr lang="nb-NO" sz="2400" dirty="0" smtClean="0"/>
              <a:t>Du kan ha verge i forhold til økonomiske eller personlige områder.</a:t>
            </a:r>
          </a:p>
          <a:p>
            <a:r>
              <a:rPr lang="nb-NO" sz="2400" dirty="0" smtClean="0"/>
              <a:t>Les mer på </a:t>
            </a:r>
            <a:r>
              <a:rPr lang="nb-NO" sz="2400" dirty="0">
                <a:hlinkClick r:id="rId2"/>
              </a:rPr>
              <a:t>http://www.fylkesmannen.no/Helse-omsorg-og-sosialtjenester/Vergemal/</a:t>
            </a:r>
            <a:endParaRPr lang="nb-NO" sz="2400" dirty="0"/>
          </a:p>
          <a:p>
            <a:r>
              <a:rPr lang="nb-NO" sz="2400" dirty="0" smtClean="0"/>
              <a:t>Les mer på Vergemålsportalen - </a:t>
            </a:r>
            <a:r>
              <a:rPr lang="nb-NO" sz="2400" dirty="0" smtClean="0">
                <a:hlinkClick r:id="rId3"/>
              </a:rPr>
              <a:t>http://vergemal.no</a:t>
            </a:r>
            <a:r>
              <a:rPr lang="nb-NO" sz="2400" dirty="0" smtClean="0"/>
              <a:t> (behov for verge/ vergemål for voksne)</a:t>
            </a:r>
          </a:p>
          <a:p>
            <a:r>
              <a:rPr lang="nb-NO" sz="2400" dirty="0" smtClean="0"/>
              <a:t>Prosedyre (</a:t>
            </a:r>
            <a:r>
              <a:rPr lang="nb-NO" sz="2400" dirty="0" err="1" smtClean="0"/>
              <a:t>Compilo</a:t>
            </a:r>
            <a:r>
              <a:rPr lang="nb-NO" sz="2400" dirty="0" smtClean="0"/>
              <a:t>): </a:t>
            </a:r>
            <a:r>
              <a:rPr lang="nb-NO" sz="2400" i="1" dirty="0" smtClean="0"/>
              <a:t>Meldeplikt ved behov for verge</a:t>
            </a:r>
          </a:p>
          <a:p>
            <a:pPr marL="0" indent="0">
              <a:buNone/>
            </a:pPr>
            <a:endParaRPr lang="nb-NO" sz="2000" dirty="0"/>
          </a:p>
        </p:txBody>
      </p:sp>
    </p:spTree>
    <p:extLst>
      <p:ext uri="{BB962C8B-B14F-4D97-AF65-F5344CB8AC3E}">
        <p14:creationId xmlns:p14="http://schemas.microsoft.com/office/powerpoint/2010/main" val="2009922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buNone/>
            </a:pPr>
            <a:r>
              <a:rPr lang="nb-NO" sz="2400" i="1" dirty="0" smtClean="0"/>
              <a:t>Samtykkekompetanse</a:t>
            </a:r>
            <a:endParaRPr lang="nb-NO" sz="2200" dirty="0" smtClean="0"/>
          </a:p>
          <a:p>
            <a:r>
              <a:rPr lang="nb-NO" sz="2200" dirty="0" smtClean="0"/>
              <a:t>Det er lege som skal vurdere samtykkekompetanse til den enkelte.</a:t>
            </a:r>
          </a:p>
          <a:p>
            <a:r>
              <a:rPr lang="nb-NO" sz="2200" dirty="0" smtClean="0"/>
              <a:t>Les mer på </a:t>
            </a:r>
            <a:r>
              <a:rPr lang="nb-NO" sz="2200" dirty="0">
                <a:hlinkClick r:id="rId2"/>
              </a:rPr>
              <a:t>http://vergemal.no/Voksne/Hva-er-samtykkekompetanse-og-hvilken-betydning-har-det-i-forhold-til-vergemal</a:t>
            </a:r>
            <a:r>
              <a:rPr lang="nb-NO" sz="2200" dirty="0" smtClean="0">
                <a:hlinkClick r:id="rId2"/>
              </a:rPr>
              <a:t>/</a:t>
            </a:r>
            <a:endParaRPr lang="nb-NO" sz="2200" dirty="0" smtClean="0"/>
          </a:p>
          <a:p>
            <a:endParaRPr lang="nb-NO" sz="2200" dirty="0"/>
          </a:p>
          <a:p>
            <a:pPr marL="0" indent="0">
              <a:buNone/>
            </a:pPr>
            <a:r>
              <a:rPr lang="nb-NO" sz="2400" i="1" dirty="0" smtClean="0"/>
              <a:t>Taushetsplikt</a:t>
            </a:r>
          </a:p>
          <a:p>
            <a:r>
              <a:rPr lang="nb-NO" sz="2200" dirty="0" err="1" smtClean="0"/>
              <a:t>Helsepersonelloven</a:t>
            </a:r>
            <a:r>
              <a:rPr lang="nb-NO" sz="2200" dirty="0" smtClean="0"/>
              <a:t> kap.5: Taushetsplikt og opplysningsrett</a:t>
            </a:r>
          </a:p>
          <a:p>
            <a:r>
              <a:rPr lang="nb-NO" sz="2200" dirty="0" err="1" smtClean="0"/>
              <a:t>Helsepersonelloven</a:t>
            </a:r>
            <a:r>
              <a:rPr lang="nb-NO" sz="2200" dirty="0" smtClean="0"/>
              <a:t> kap.6: Opplysningsplikt </a:t>
            </a:r>
            <a:r>
              <a:rPr lang="nb-NO" sz="2200" dirty="0" err="1" smtClean="0"/>
              <a:t>m.v</a:t>
            </a:r>
            <a:r>
              <a:rPr lang="nb-NO" sz="2200" dirty="0" smtClean="0"/>
              <a:t> (unntak fra taushetsplikten)</a:t>
            </a:r>
          </a:p>
          <a:p>
            <a:r>
              <a:rPr lang="nb-NO" sz="2200" dirty="0" smtClean="0"/>
              <a:t>Les mer </a:t>
            </a:r>
            <a:r>
              <a:rPr lang="nb-NO" sz="2200" dirty="0"/>
              <a:t>på </a:t>
            </a:r>
            <a:r>
              <a:rPr lang="nb-NO" sz="2200" dirty="0">
                <a:hlinkClick r:id="rId3"/>
              </a:rPr>
              <a:t>https://</a:t>
            </a:r>
            <a:r>
              <a:rPr lang="nb-NO" sz="2200" dirty="0" smtClean="0">
                <a:hlinkClick r:id="rId3"/>
              </a:rPr>
              <a:t>lovdata.no/dokument/NL/lov/1999-07-02-64</a:t>
            </a:r>
            <a:r>
              <a:rPr lang="nb-NO" sz="2200" dirty="0" smtClean="0"/>
              <a:t> </a:t>
            </a:r>
            <a:endParaRPr lang="nb-NO" sz="2200" dirty="0"/>
          </a:p>
        </p:txBody>
      </p:sp>
    </p:spTree>
    <p:extLst>
      <p:ext uri="{BB962C8B-B14F-4D97-AF65-F5344CB8AC3E}">
        <p14:creationId xmlns:p14="http://schemas.microsoft.com/office/powerpoint/2010/main" val="2448804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buNone/>
            </a:pPr>
            <a:r>
              <a:rPr lang="nb-NO" sz="2400" i="1" dirty="0" smtClean="0"/>
              <a:t>Barn som pårørende </a:t>
            </a:r>
            <a:r>
              <a:rPr lang="nb-NO" sz="2400" dirty="0" smtClean="0"/>
              <a:t>– barneansvarlig</a:t>
            </a:r>
          </a:p>
          <a:p>
            <a:pPr marL="0" indent="0">
              <a:buNone/>
            </a:pPr>
            <a:endParaRPr lang="nb-NO" sz="2000" dirty="0"/>
          </a:p>
          <a:p>
            <a:pPr marL="0" indent="0">
              <a:buNone/>
            </a:pPr>
            <a:r>
              <a:rPr lang="nb-NO" sz="2200" dirty="0" smtClean="0"/>
              <a:t>Kommunen skal ha et system for å gi nødvendig støtte og oppfølging til barn og ungdom som er pårørende av psykisk syke, rusmiddelavhengige eller somatisk syke eller skadde pasienter.</a:t>
            </a:r>
          </a:p>
          <a:p>
            <a:pPr marL="0" indent="0">
              <a:buNone/>
            </a:pPr>
            <a:endParaRPr lang="nb-NO" sz="2200" dirty="0"/>
          </a:p>
          <a:p>
            <a:pPr marL="0" indent="0">
              <a:buNone/>
            </a:pPr>
            <a:r>
              <a:rPr lang="nb-NO" sz="2200" dirty="0" smtClean="0"/>
              <a:t>23 barneansvarlige i Ålesund kommune pr. juni 16, innen:</a:t>
            </a:r>
          </a:p>
          <a:p>
            <a:pPr lvl="1">
              <a:spcBef>
                <a:spcPts val="0"/>
              </a:spcBef>
              <a:buFontTx/>
              <a:buChar char="-"/>
            </a:pPr>
            <a:r>
              <a:rPr lang="nb-NO" sz="2000" dirty="0" smtClean="0"/>
              <a:t>Psykisk helse, hjemmetjenestene, krisesenteret, kreftkoordinator, tildelingskontoret, bo- og miljøtjenesten, sykehjem og helsestasjon.</a:t>
            </a:r>
          </a:p>
          <a:p>
            <a:pPr marL="0" indent="0">
              <a:spcBef>
                <a:spcPts val="0"/>
              </a:spcBef>
              <a:buNone/>
            </a:pPr>
            <a:endParaRPr lang="nb-NO" sz="2400" dirty="0"/>
          </a:p>
          <a:p>
            <a:pPr marL="457200" indent="-457200">
              <a:spcBef>
                <a:spcPts val="0"/>
              </a:spcBef>
              <a:buAutoNum type="arabicPeriod"/>
            </a:pPr>
            <a:r>
              <a:rPr lang="nb-NO" sz="2200" dirty="0" smtClean="0"/>
              <a:t>Barns behov for informasjon</a:t>
            </a:r>
          </a:p>
          <a:p>
            <a:pPr marL="457200" indent="-457200">
              <a:spcBef>
                <a:spcPts val="0"/>
              </a:spcBef>
              <a:buAutoNum type="arabicPeriod"/>
            </a:pPr>
            <a:r>
              <a:rPr lang="nb-NO" sz="2200" dirty="0" smtClean="0"/>
              <a:t>Meldeplikt til barnevern</a:t>
            </a:r>
          </a:p>
        </p:txBody>
      </p:sp>
    </p:spTree>
    <p:extLst>
      <p:ext uri="{BB962C8B-B14F-4D97-AF65-F5344CB8AC3E}">
        <p14:creationId xmlns:p14="http://schemas.microsoft.com/office/powerpoint/2010/main" val="1173167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sz="3200" b="1" dirty="0">
                <a:solidFill>
                  <a:schemeClr val="accent6">
                    <a:lumMod val="75000"/>
                  </a:schemeClr>
                </a:solidFill>
              </a:rPr>
              <a:t>OPPGAVE</a:t>
            </a:r>
            <a:endParaRPr lang="nb-NO" sz="3200" dirty="0"/>
          </a:p>
        </p:txBody>
      </p:sp>
      <p:sp>
        <p:nvSpPr>
          <p:cNvPr id="4" name="Plassholder for innhold 2"/>
          <p:cNvSpPr>
            <a:spLocks noGrp="1"/>
          </p:cNvSpPr>
          <p:nvPr>
            <p:ph idx="1"/>
          </p:nvPr>
        </p:nvSpPr>
        <p:spPr>
          <a:xfrm>
            <a:off x="2195736" y="1600200"/>
            <a:ext cx="4824536" cy="4525963"/>
          </a:xfrm>
          <a:ln>
            <a:solidFill>
              <a:schemeClr val="tx1"/>
            </a:solidFill>
          </a:ln>
        </p:spPr>
        <p:txBody>
          <a:bodyPr>
            <a:normAutofit/>
          </a:bodyPr>
          <a:lstStyle/>
          <a:p>
            <a:endParaRPr lang="nb-NO" sz="2400" dirty="0" smtClean="0"/>
          </a:p>
          <a:p>
            <a:pPr marL="0" indent="0" algn="ctr">
              <a:buNone/>
            </a:pPr>
            <a:r>
              <a:rPr lang="nb-NO" sz="2400" dirty="0" smtClean="0"/>
              <a:t>Hva er/ kan være </a:t>
            </a:r>
          </a:p>
          <a:p>
            <a:pPr marL="0" indent="0" algn="ctr">
              <a:buNone/>
            </a:pPr>
            <a:r>
              <a:rPr lang="nb-NO" sz="2400" dirty="0" smtClean="0">
                <a:solidFill>
                  <a:schemeClr val="accent6">
                    <a:lumMod val="75000"/>
                  </a:schemeClr>
                </a:solidFill>
              </a:rPr>
              <a:t>hovedutfordringen</a:t>
            </a:r>
            <a:r>
              <a:rPr lang="nb-NO" sz="2400" dirty="0" smtClean="0"/>
              <a:t> </a:t>
            </a:r>
          </a:p>
          <a:p>
            <a:pPr marL="0" indent="0" algn="ctr">
              <a:buNone/>
            </a:pPr>
            <a:r>
              <a:rPr lang="nb-NO" sz="2400" dirty="0" smtClean="0"/>
              <a:t>i det å være </a:t>
            </a:r>
            <a:r>
              <a:rPr lang="nb-NO" sz="2400" dirty="0" smtClean="0">
                <a:solidFill>
                  <a:schemeClr val="accent6">
                    <a:lumMod val="75000"/>
                  </a:schemeClr>
                </a:solidFill>
              </a:rPr>
              <a:t>koordinator</a:t>
            </a:r>
            <a:r>
              <a:rPr lang="nb-NO" sz="2400" dirty="0" smtClean="0"/>
              <a:t>?</a:t>
            </a:r>
          </a:p>
          <a:p>
            <a:pPr marL="1371600" lvl="3" indent="0">
              <a:buNone/>
            </a:pPr>
            <a:r>
              <a:rPr lang="nb-NO" sz="2400" dirty="0" smtClean="0"/>
              <a:t>1. …</a:t>
            </a:r>
          </a:p>
          <a:p>
            <a:pPr marL="1371600" lvl="3" indent="0">
              <a:buNone/>
            </a:pPr>
            <a:r>
              <a:rPr lang="nb-NO" sz="2400" dirty="0" smtClean="0"/>
              <a:t>2. …</a:t>
            </a:r>
          </a:p>
          <a:p>
            <a:pPr marL="1371600" lvl="3" indent="0">
              <a:buNone/>
            </a:pPr>
            <a:r>
              <a:rPr lang="nb-NO" sz="2400" dirty="0" smtClean="0"/>
              <a:t>3. …</a:t>
            </a:r>
            <a:endParaRPr lang="nb-NO" sz="2400" dirty="0"/>
          </a:p>
        </p:txBody>
      </p:sp>
    </p:spTree>
    <p:extLst>
      <p:ext uri="{BB962C8B-B14F-4D97-AF65-F5344CB8AC3E}">
        <p14:creationId xmlns:p14="http://schemas.microsoft.com/office/powerpoint/2010/main" val="2908444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lstStyle/>
          <a:p>
            <a:pPr marL="0" indent="0" algn="ctr">
              <a:buNone/>
            </a:pPr>
            <a:endParaRPr lang="nb-NO" b="1" dirty="0" smtClean="0">
              <a:solidFill>
                <a:schemeClr val="accent1">
                  <a:lumMod val="75000"/>
                </a:schemeClr>
              </a:solidFill>
            </a:endParaRPr>
          </a:p>
          <a:p>
            <a:pPr marL="0" indent="0" algn="ctr">
              <a:buNone/>
            </a:pPr>
            <a:r>
              <a:rPr lang="nb-NO" b="1" dirty="0" smtClean="0">
                <a:solidFill>
                  <a:schemeClr val="accent5">
                    <a:lumMod val="50000"/>
                  </a:schemeClr>
                </a:solidFill>
              </a:rPr>
              <a:t>KOORDINATORROLLEN</a:t>
            </a:r>
          </a:p>
          <a:p>
            <a:pPr marL="0" indent="0" algn="ctr">
              <a:buNone/>
            </a:pPr>
            <a:r>
              <a:rPr lang="nb-NO" dirty="0" smtClean="0">
                <a:solidFill>
                  <a:schemeClr val="accent5">
                    <a:lumMod val="50000"/>
                  </a:schemeClr>
                </a:solidFill>
              </a:rPr>
              <a:t>VERDIER</a:t>
            </a:r>
          </a:p>
          <a:p>
            <a:pPr marL="0" indent="0" algn="ctr">
              <a:buNone/>
            </a:pPr>
            <a:r>
              <a:rPr lang="nb-NO" dirty="0" smtClean="0">
                <a:solidFill>
                  <a:schemeClr val="accent5">
                    <a:lumMod val="50000"/>
                  </a:schemeClr>
                </a:solidFill>
              </a:rPr>
              <a:t>ROLLE</a:t>
            </a:r>
          </a:p>
          <a:p>
            <a:pPr marL="0" indent="0" algn="ctr">
              <a:buNone/>
            </a:pPr>
            <a:r>
              <a:rPr lang="nb-NO" dirty="0" smtClean="0">
                <a:solidFill>
                  <a:schemeClr val="accent5">
                    <a:lumMod val="50000"/>
                  </a:schemeClr>
                </a:solidFill>
              </a:rPr>
              <a:t>OPPGAVER</a:t>
            </a:r>
          </a:p>
          <a:p>
            <a:pPr marL="0" indent="0" algn="ctr">
              <a:buNone/>
            </a:pPr>
            <a:endParaRPr lang="nb-NO" dirty="0" smtClean="0"/>
          </a:p>
        </p:txBody>
      </p:sp>
    </p:spTree>
    <p:extLst>
      <p:ext uri="{BB962C8B-B14F-4D97-AF65-F5344CB8AC3E}">
        <p14:creationId xmlns:p14="http://schemas.microsoft.com/office/powerpoint/2010/main" val="2459796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Verdier – hvorfor det?</a:t>
            </a:r>
            <a:endParaRPr lang="nb-NO" sz="3200" dirty="0"/>
          </a:p>
        </p:txBody>
      </p:sp>
      <p:sp>
        <p:nvSpPr>
          <p:cNvPr id="5" name="Plassholder for innhold 4"/>
          <p:cNvSpPr>
            <a:spLocks noGrp="1"/>
          </p:cNvSpPr>
          <p:nvPr>
            <p:ph idx="1"/>
          </p:nvPr>
        </p:nvSpPr>
        <p:spPr/>
        <p:txBody>
          <a:bodyPr>
            <a:normAutofit/>
          </a:bodyPr>
          <a:lstStyle/>
          <a:p>
            <a:r>
              <a:rPr lang="nb-NO" sz="2400" dirty="0"/>
              <a:t>Gjennom vår profesjonalitet realiserer vi verdier – </a:t>
            </a:r>
            <a:r>
              <a:rPr lang="nb-NO" sz="2400" dirty="0" smtClean="0"/>
              <a:t>uansett.</a:t>
            </a:r>
            <a:endParaRPr lang="nb-NO" sz="2400" dirty="0"/>
          </a:p>
          <a:p>
            <a:pPr lvl="0"/>
            <a:r>
              <a:rPr lang="nb-NO" sz="2400" dirty="0"/>
              <a:t>«Verdier» er verdiløse om de bare er ord uten konkrete, praktiske </a:t>
            </a:r>
            <a:r>
              <a:rPr lang="nb-NO" sz="2400" dirty="0" smtClean="0"/>
              <a:t>konsekvenser – altså det vi gjør som profesjonelle/ utøvere i tjenesten vår.</a:t>
            </a:r>
            <a:endParaRPr lang="nb-NO" sz="2400" dirty="0"/>
          </a:p>
          <a:p>
            <a:pPr lvl="0"/>
            <a:r>
              <a:rPr lang="nb-NO" sz="2400" dirty="0"/>
              <a:t>Det spiller liten rolle hvilke verdier vi sier og tror vi har om bruker/foreldre opplever at det er andre verdier som faktisk </a:t>
            </a:r>
            <a:r>
              <a:rPr lang="nb-NO" sz="2400" dirty="0" smtClean="0"/>
              <a:t>realiseres.</a:t>
            </a:r>
            <a:endParaRPr lang="nb-NO" sz="2400" dirty="0"/>
          </a:p>
          <a:p>
            <a:pPr lvl="0"/>
            <a:endParaRPr lang="nb-NO" sz="2400" dirty="0" smtClean="0"/>
          </a:p>
          <a:p>
            <a:pPr lvl="0"/>
            <a:r>
              <a:rPr lang="nb-NO" sz="2400" dirty="0" smtClean="0"/>
              <a:t>Re/</a:t>
            </a:r>
            <a:r>
              <a:rPr lang="nb-NO" sz="2400" dirty="0" err="1" smtClean="0"/>
              <a:t>habilitering</a:t>
            </a:r>
            <a:r>
              <a:rPr lang="nb-NO" sz="2400" dirty="0" smtClean="0"/>
              <a:t> </a:t>
            </a:r>
            <a:r>
              <a:rPr lang="nb-NO" sz="2400" dirty="0"/>
              <a:t>krever tverrfaglig samarbeid – og da med felles </a:t>
            </a:r>
            <a:r>
              <a:rPr lang="nb-NO" sz="2400" dirty="0" smtClean="0"/>
              <a:t>verdigrunnlag.</a:t>
            </a:r>
            <a:endParaRPr lang="nb-NO" sz="2400" dirty="0"/>
          </a:p>
        </p:txBody>
      </p:sp>
    </p:spTree>
    <p:extLst>
      <p:ext uri="{BB962C8B-B14F-4D97-AF65-F5344CB8AC3E}">
        <p14:creationId xmlns:p14="http://schemas.microsoft.com/office/powerpoint/2010/main" val="2997728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Verdigrunnlag</a:t>
            </a:r>
            <a:endParaRPr lang="nb-NO" sz="3200" dirty="0"/>
          </a:p>
        </p:txBody>
      </p:sp>
      <p:sp>
        <p:nvSpPr>
          <p:cNvPr id="5" name="Plassholder for innhold 4"/>
          <p:cNvSpPr>
            <a:spLocks noGrp="1"/>
          </p:cNvSpPr>
          <p:nvPr>
            <p:ph idx="1"/>
          </p:nvPr>
        </p:nvSpPr>
        <p:spPr/>
        <p:txBody>
          <a:bodyPr/>
          <a:lstStyle/>
          <a:p>
            <a:r>
              <a:rPr lang="nb-NO" sz="2400" dirty="0"/>
              <a:t>«Livsløpsgarantien» og strategiarbeidet til Folkehelse og velferd i ÅK bygger på det samme:</a:t>
            </a:r>
            <a:endParaRPr lang="nb-NO" sz="2000" dirty="0"/>
          </a:p>
          <a:p>
            <a:pPr lvl="1"/>
            <a:r>
              <a:rPr lang="nb-NO" sz="2000" dirty="0"/>
              <a:t>Retten mennesker med utviklingshemning i Ålesund har, til et selvstendig liv, ut fra sine egne forutsetninger</a:t>
            </a:r>
          </a:p>
          <a:p>
            <a:pPr lvl="1"/>
            <a:r>
              <a:rPr lang="nb-NO" sz="2000" dirty="0"/>
              <a:t>Egne valg på flest mulig arenaer og i sosialt verdsatte roller</a:t>
            </a:r>
          </a:p>
          <a:p>
            <a:endParaRPr lang="nb-NO" sz="2400" dirty="0"/>
          </a:p>
          <a:p>
            <a:r>
              <a:rPr lang="nb-NO" sz="2400" dirty="0"/>
              <a:t>Kommunen som tjenesteansvarlig, skal legge grunnlag for, sikre og sørge for i samhandling med bruker/pårørende</a:t>
            </a:r>
          </a:p>
          <a:p>
            <a:endParaRPr lang="nb-NO" sz="2400" dirty="0"/>
          </a:p>
          <a:p>
            <a:r>
              <a:rPr lang="nb-NO" sz="2400" dirty="0"/>
              <a:t>Brukermedvirkning og størst mulig grad av valgfrihet skal alltid gjelde</a:t>
            </a:r>
          </a:p>
          <a:p>
            <a:endParaRPr lang="nb-NO" dirty="0"/>
          </a:p>
        </p:txBody>
      </p:sp>
    </p:spTree>
    <p:extLst>
      <p:ext uri="{BB962C8B-B14F-4D97-AF65-F5344CB8AC3E}">
        <p14:creationId xmlns:p14="http://schemas.microsoft.com/office/powerpoint/2010/main" val="522444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lgn="ctr">
              <a:buNone/>
            </a:pPr>
            <a:r>
              <a:rPr lang="nb-NO" sz="2400" dirty="0" smtClean="0"/>
              <a:t>Ålesund kommunes verdigrunnlag</a:t>
            </a:r>
          </a:p>
          <a:p>
            <a:pPr marL="0" indent="0" algn="ctr">
              <a:buNone/>
            </a:pPr>
            <a:r>
              <a:rPr lang="nb-NO" sz="2000" i="1" dirty="0" smtClean="0"/>
              <a:t>Respekt – Redelighet – Initiativ – Humor og arbeidsglede</a:t>
            </a:r>
          </a:p>
          <a:p>
            <a:pPr marL="0" indent="0" algn="ctr">
              <a:buNone/>
            </a:pPr>
            <a:endParaRPr lang="nb-NO" sz="2000" i="1" dirty="0"/>
          </a:p>
          <a:p>
            <a:pPr marL="0" indent="0" algn="ctr">
              <a:buNone/>
            </a:pPr>
            <a:endParaRPr lang="nb-NO" sz="2000" i="1" dirty="0"/>
          </a:p>
        </p:txBody>
      </p:sp>
      <p:sp>
        <p:nvSpPr>
          <p:cNvPr id="6" name="Avrundet rektangel 5"/>
          <p:cNvSpPr/>
          <p:nvPr/>
        </p:nvSpPr>
        <p:spPr>
          <a:xfrm>
            <a:off x="1069532" y="2780928"/>
            <a:ext cx="7272808"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000" i="1" dirty="0">
                <a:solidFill>
                  <a:schemeClr val="tx1"/>
                </a:solidFill>
                <a:latin typeface="+mj-lt"/>
              </a:rPr>
              <a:t>Ålesund kommunes verdigrunnlag skal gi uttrykk for holdninger som vi som ansatte i Ålesund kommune forplikter oss til å tilstrebe i det daglige arbeidet. Verdiene skal gi ansatte i Ålesund kommune et felles utgangspunkt og være rettesnor for våre vurderinger, valg </a:t>
            </a:r>
            <a:r>
              <a:rPr lang="nb-NO" sz="2000" i="1" dirty="0" smtClean="0">
                <a:solidFill>
                  <a:schemeClr val="tx1"/>
                </a:solidFill>
                <a:latin typeface="+mj-lt"/>
              </a:rPr>
              <a:t>og </a:t>
            </a:r>
            <a:r>
              <a:rPr lang="nb-NO" sz="2000" i="1" dirty="0">
                <a:solidFill>
                  <a:schemeClr val="tx1"/>
                </a:solidFill>
                <a:latin typeface="+mj-lt"/>
              </a:rPr>
              <a:t>handlinger</a:t>
            </a:r>
            <a:r>
              <a:rPr lang="nb-NO" sz="2000" i="1" dirty="0" smtClean="0">
                <a:solidFill>
                  <a:schemeClr val="tx1"/>
                </a:solidFill>
                <a:latin typeface="+mj-lt"/>
              </a:rPr>
              <a:t>. Verdigrunnlaget </a:t>
            </a:r>
            <a:r>
              <a:rPr lang="nb-NO" sz="2000" i="1" dirty="0">
                <a:solidFill>
                  <a:schemeClr val="tx1"/>
                </a:solidFill>
                <a:latin typeface="+mj-lt"/>
              </a:rPr>
              <a:t>skal avspeile noe vi ønsker å strekke oss mot, og hvordan Ålesund kommune ønsker å fremstå som arbeidsgiver for sine ansatte, og som leverandør av viktige samfunnstjenester for sine innbyggere.</a:t>
            </a:r>
            <a:endParaRPr lang="nb-NO" sz="2000" dirty="0">
              <a:solidFill>
                <a:schemeClr val="tx1"/>
              </a:solidFill>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041" y="1556792"/>
            <a:ext cx="142259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8625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ctr"/>
            <a:r>
              <a:rPr lang="nb-NO" sz="3200" dirty="0" smtClean="0"/>
              <a:t>En koordinator?</a:t>
            </a:r>
            <a:endParaRPr lang="nb-NO" sz="3200" dirty="0"/>
          </a:p>
        </p:txBody>
      </p:sp>
      <p:sp>
        <p:nvSpPr>
          <p:cNvPr id="5" name="Plassholder for innhold 4"/>
          <p:cNvSpPr>
            <a:spLocks noGrp="1"/>
          </p:cNvSpPr>
          <p:nvPr>
            <p:ph idx="1"/>
          </p:nvPr>
        </p:nvSpPr>
        <p:spPr/>
        <p:txBody>
          <a:bodyPr>
            <a:normAutofit/>
          </a:bodyPr>
          <a:lstStyle/>
          <a:p>
            <a:r>
              <a:rPr lang="nb-NO" sz="2400" i="1" dirty="0" smtClean="0"/>
              <a:t>«En koordinator med engasjement, robusthet og kompetanse er det vi ønsker oss.»</a:t>
            </a:r>
          </a:p>
          <a:p>
            <a:endParaRPr lang="nb-NO" sz="2400" i="1" dirty="0"/>
          </a:p>
          <a:p>
            <a:r>
              <a:rPr lang="nb-NO" sz="2400" i="1" dirty="0" smtClean="0"/>
              <a:t>«En god person i hjelpeapparatet: Det kunne oppstå en trygghetens kreativitet når det gjaldt planlegging og tilrettelegging. Ikke alt kunne gjennomføres, men bevisstheten om at den slik person fantes i verden, var viktig for å mestre </a:t>
            </a:r>
            <a:r>
              <a:rPr lang="nb-NO" sz="2400" i="1" dirty="0" err="1" smtClean="0"/>
              <a:t>tilværelsen</a:t>
            </a:r>
            <a:r>
              <a:rPr lang="nb-NO" sz="2400" i="1" dirty="0" smtClean="0"/>
              <a:t>»</a:t>
            </a:r>
            <a:endParaRPr lang="nb-NO" sz="2400" i="1" dirty="0"/>
          </a:p>
        </p:txBody>
      </p:sp>
    </p:spTree>
    <p:extLst>
      <p:ext uri="{BB962C8B-B14F-4D97-AF65-F5344CB8AC3E}">
        <p14:creationId xmlns:p14="http://schemas.microsoft.com/office/powerpoint/2010/main" val="253293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sp>
        <p:nvSpPr>
          <p:cNvPr id="3" name="Plassholder for innhold 2"/>
          <p:cNvSpPr>
            <a:spLocks noGrp="1"/>
          </p:cNvSpPr>
          <p:nvPr>
            <p:ph idx="4294967295"/>
          </p:nvPr>
        </p:nvSpPr>
        <p:spPr>
          <a:xfrm>
            <a:off x="827584" y="1600200"/>
            <a:ext cx="7402016" cy="4525963"/>
          </a:xfrm>
        </p:spPr>
        <p:txBody>
          <a:bodyPr>
            <a:normAutofit/>
          </a:bodyPr>
          <a:lstStyle/>
          <a:p>
            <a:pPr marL="0" indent="0">
              <a:buNone/>
            </a:pPr>
            <a:r>
              <a:rPr lang="nb-NO" sz="2200" dirty="0" smtClean="0"/>
              <a:t>«Det viser seg at</a:t>
            </a:r>
          </a:p>
          <a:p>
            <a:pPr lvl="1" indent="-342900">
              <a:buFont typeface="Arial" panose="020B0604020202020204" pitchFamily="34" charset="0"/>
              <a:buChar char="•"/>
            </a:pPr>
            <a:r>
              <a:rPr lang="nb-NO" sz="2200" dirty="0" smtClean="0"/>
              <a:t>et godt organisert, koordinert og individuelt tilrettelagt tjenestetilbud som avlaster foreldrene i denne rollen, bidrar til </a:t>
            </a:r>
          </a:p>
          <a:p>
            <a:pPr lvl="2" indent="-342900">
              <a:buFont typeface="Wingdings" panose="05000000000000000000" pitchFamily="2" charset="2"/>
              <a:buChar char="ü"/>
            </a:pPr>
            <a:r>
              <a:rPr lang="nb-NO" sz="2000" dirty="0" smtClean="0"/>
              <a:t>gode overganger mellom livsfasene</a:t>
            </a:r>
          </a:p>
          <a:p>
            <a:pPr lvl="2" indent="-342900">
              <a:buFont typeface="Wingdings" panose="05000000000000000000" pitchFamily="2" charset="2"/>
              <a:buChar char="ü"/>
            </a:pPr>
            <a:r>
              <a:rPr lang="nb-NO" sz="2000" dirty="0"/>
              <a:t>s</a:t>
            </a:r>
            <a:r>
              <a:rPr lang="nb-NO" sz="2000" dirty="0" smtClean="0"/>
              <a:t>amhandling og kompetanse i tjenestene</a:t>
            </a:r>
          </a:p>
          <a:p>
            <a:pPr lvl="2" indent="-342900">
              <a:buFont typeface="Wingdings" panose="05000000000000000000" pitchFamily="2" charset="2"/>
              <a:buChar char="ü"/>
            </a:pPr>
            <a:r>
              <a:rPr lang="nb-NO" sz="2000" dirty="0"/>
              <a:t>b</a:t>
            </a:r>
            <a:r>
              <a:rPr lang="nb-NO" sz="2000" dirty="0" smtClean="0"/>
              <a:t>rukermedvirkning</a:t>
            </a:r>
          </a:p>
          <a:p>
            <a:pPr lvl="2" indent="-342900">
              <a:buFont typeface="Wingdings" panose="05000000000000000000" pitchFamily="2" charset="2"/>
              <a:buChar char="ü"/>
            </a:pPr>
            <a:r>
              <a:rPr lang="nb-NO" sz="2000" dirty="0" smtClean="0"/>
              <a:t>selvbestemmelse i nær forståelse og kontakt med foreldre og pårørende</a:t>
            </a:r>
          </a:p>
          <a:p>
            <a:pPr marL="800100" lvl="2" indent="0">
              <a:buNone/>
            </a:pPr>
            <a:r>
              <a:rPr lang="nb-NO" sz="2200" dirty="0" smtClean="0"/>
              <a:t>		har stor betydning for familiens liv.»</a:t>
            </a:r>
          </a:p>
        </p:txBody>
      </p:sp>
      <p:pic>
        <p:nvPicPr>
          <p:cNvPr id="4" name="Picture 2"/>
          <p:cNvPicPr>
            <a:picLocks noChangeAspect="1"/>
          </p:cNvPicPr>
          <p:nvPr/>
        </p:nvPicPr>
        <p:blipFill>
          <a:blip r:embed="rId2"/>
          <a:srcRect/>
          <a:stretch>
            <a:fillRect/>
          </a:stretch>
        </p:blipFill>
        <p:spPr>
          <a:xfrm rot="20842846">
            <a:off x="239478" y="4135982"/>
            <a:ext cx="1413073" cy="2348549"/>
          </a:xfrm>
          <a:prstGeom prst="rect">
            <a:avLst/>
          </a:prstGeom>
          <a:noFill/>
          <a:ln>
            <a:noFill/>
          </a:ln>
        </p:spPr>
      </p:pic>
    </p:spTree>
    <p:extLst>
      <p:ext uri="{BB962C8B-B14F-4D97-AF65-F5344CB8AC3E}">
        <p14:creationId xmlns:p14="http://schemas.microsoft.com/office/powerpoint/2010/main" val="2158096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ctr"/>
            <a:r>
              <a:rPr lang="nb-NO" sz="3200" dirty="0" smtClean="0"/>
              <a:t>«Krumtapp og balansekunstner»</a:t>
            </a:r>
            <a:endParaRPr lang="nb-NO" sz="3200" dirty="0"/>
          </a:p>
        </p:txBody>
      </p:sp>
      <p:sp>
        <p:nvSpPr>
          <p:cNvPr id="7" name="Plassholder for innhold 6"/>
          <p:cNvSpPr>
            <a:spLocks noGrp="1"/>
          </p:cNvSpPr>
          <p:nvPr>
            <p:ph idx="1"/>
          </p:nvPr>
        </p:nvSpPr>
        <p:spPr/>
        <p:txBody>
          <a:bodyPr>
            <a:normAutofit/>
          </a:bodyPr>
          <a:lstStyle/>
          <a:p>
            <a:r>
              <a:rPr lang="nb-NO" sz="2400" i="1" dirty="0"/>
              <a:t>Individuell plan: Et sesam, sesam</a:t>
            </a:r>
            <a:r>
              <a:rPr lang="nb-NO" sz="2400" i="1" dirty="0" smtClean="0"/>
              <a:t>? </a:t>
            </a:r>
            <a:r>
              <a:rPr lang="nb-NO" sz="2400" dirty="0" smtClean="0"/>
              <a:t>(2003)</a:t>
            </a:r>
          </a:p>
          <a:p>
            <a:r>
              <a:rPr lang="nb-NO" sz="2400" i="1" dirty="0" smtClean="0"/>
              <a:t>Individuell plan – Samspill og unoter </a:t>
            </a:r>
            <a:r>
              <a:rPr lang="nb-NO" sz="2400" dirty="0" smtClean="0"/>
              <a:t>(2015)</a:t>
            </a:r>
          </a:p>
          <a:p>
            <a:r>
              <a:rPr lang="nb-NO" sz="2400" dirty="0"/>
              <a:t>Hanne Thommesen, Trine Normann og Johans Tveit Sandvin</a:t>
            </a:r>
            <a:endParaRPr lang="nb-NO" sz="2400" i="1" dirty="0"/>
          </a:p>
          <a:p>
            <a:endParaRPr lang="nb-NO" sz="2400" dirty="0" smtClean="0"/>
          </a:p>
          <a:p>
            <a:r>
              <a:rPr lang="nb-NO" sz="2400" dirty="0"/>
              <a:t>Koordinatorrollen kan være variert, innholdsrik, utfordrende og spennende, men også komplisert i en praktisk hverdag.</a:t>
            </a:r>
          </a:p>
          <a:p>
            <a:r>
              <a:rPr lang="nb-NO" sz="2400" dirty="0" smtClean="0"/>
              <a:t>De benytter begrepet </a:t>
            </a:r>
            <a:r>
              <a:rPr lang="nb-NO" sz="2400" dirty="0"/>
              <a:t>rolle, </a:t>
            </a:r>
            <a:r>
              <a:rPr lang="nb-NO" sz="2400" dirty="0" smtClean="0"/>
              <a:t>fordi det ikke </a:t>
            </a:r>
            <a:r>
              <a:rPr lang="nb-NO" sz="2400" dirty="0"/>
              <a:t>handler om en ny yrkesgruppe eller profesjon. Å være </a:t>
            </a:r>
            <a:r>
              <a:rPr lang="nb-NO" sz="2400" dirty="0" smtClean="0"/>
              <a:t>koordinator </a:t>
            </a:r>
            <a:r>
              <a:rPr lang="nb-NO" sz="2400" dirty="0"/>
              <a:t>er en av flere roller som tjenesteytere med ulik fagbakgrunn har påtatt seg eller blitt pålagt</a:t>
            </a:r>
            <a:r>
              <a:rPr lang="nb-NO" sz="2400" dirty="0" smtClean="0"/>
              <a:t>.</a:t>
            </a:r>
            <a:endParaRPr lang="nb-NO" sz="2400" dirty="0"/>
          </a:p>
        </p:txBody>
      </p:sp>
    </p:spTree>
    <p:extLst>
      <p:ext uri="{BB962C8B-B14F-4D97-AF65-F5344CB8AC3E}">
        <p14:creationId xmlns:p14="http://schemas.microsoft.com/office/powerpoint/2010/main" val="840868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r>
              <a:rPr lang="nb-NO" sz="2400" dirty="0" smtClean="0"/>
              <a:t>Koordinator kan oppfattes som den med hovedansvar for å innfri formålet med individuell plan.</a:t>
            </a:r>
          </a:p>
          <a:p>
            <a:endParaRPr lang="nb-NO" sz="2400" dirty="0"/>
          </a:p>
          <a:p>
            <a:pPr marL="0" indent="0">
              <a:buNone/>
            </a:pPr>
            <a:r>
              <a:rPr lang="nb-NO" sz="2400" dirty="0" smtClean="0"/>
              <a:t>Ser en på </a:t>
            </a:r>
            <a:r>
              <a:rPr lang="nb-NO" sz="2400" b="1" dirty="0" smtClean="0">
                <a:solidFill>
                  <a:schemeClr val="accent6">
                    <a:lumMod val="75000"/>
                  </a:schemeClr>
                </a:solidFill>
              </a:rPr>
              <a:t>arbeidsoppgavene</a:t>
            </a:r>
            <a:r>
              <a:rPr lang="nb-NO" sz="2400" dirty="0" smtClean="0"/>
              <a:t> til en koordinator, er det flere ting som informantene i, og forfatterne av, boka trekker fram som viktige:</a:t>
            </a:r>
          </a:p>
          <a:p>
            <a:pPr marL="457200" indent="-457200">
              <a:buAutoNum type="arabicPeriod"/>
            </a:pPr>
            <a:r>
              <a:rPr lang="nb-NO" sz="2400" dirty="0" smtClean="0"/>
              <a:t>Man starter gjerne koordineringsarbeid med rydding, enten i tanke- og følelsesmessig kaos, eller rydding av mer praktisk og økonomisk art. De understreker at det er mange som ikke makter å ta tak i framtidsplaner før de har fått hjelp til å rydde i kaoset.</a:t>
            </a:r>
          </a:p>
        </p:txBody>
      </p:sp>
    </p:spTree>
    <p:extLst>
      <p:ext uri="{BB962C8B-B14F-4D97-AF65-F5344CB8AC3E}">
        <p14:creationId xmlns:p14="http://schemas.microsoft.com/office/powerpoint/2010/main" val="26457959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457200" indent="-457200">
              <a:buFont typeface="+mj-lt"/>
              <a:buAutoNum type="arabicPeriod" startAt="2"/>
            </a:pPr>
            <a:r>
              <a:rPr lang="nb-NO" sz="2400" dirty="0"/>
              <a:t>Alle koordinatorer understreker betydningen av </a:t>
            </a:r>
            <a:r>
              <a:rPr lang="nb-NO" sz="2400" dirty="0" smtClean="0"/>
              <a:t>å kunne lytte, men </a:t>
            </a:r>
            <a:r>
              <a:rPr lang="nb-NO" sz="2400" i="1" dirty="0" smtClean="0"/>
              <a:t>«lytte på en ny måte». </a:t>
            </a:r>
            <a:r>
              <a:rPr lang="nb-NO" sz="2400" dirty="0" smtClean="0"/>
              <a:t>Det dreier seg om kunsten å </a:t>
            </a:r>
            <a:r>
              <a:rPr lang="nb-NO" sz="2400" i="1" dirty="0" smtClean="0"/>
              <a:t>«tømme hodet»</a:t>
            </a:r>
            <a:r>
              <a:rPr lang="nb-NO" sz="2400" dirty="0" smtClean="0"/>
              <a:t> for forutinntatte faglig løsninger på brukerens problem, slik at en gir rom og oppmerksomhet til det brukeren har å fortelle om hva han eller hun tenker, ønsker eller vil.</a:t>
            </a:r>
          </a:p>
          <a:p>
            <a:pPr marL="457200" indent="-457200">
              <a:buFont typeface="+mj-lt"/>
              <a:buAutoNum type="arabicPeriod" startAt="2"/>
            </a:pPr>
            <a:endParaRPr lang="nb-NO" sz="2400" dirty="0" smtClean="0"/>
          </a:p>
          <a:p>
            <a:pPr marL="457200" indent="-457200">
              <a:buFont typeface="+mj-lt"/>
              <a:buAutoNum type="arabicPeriod" startAt="2"/>
            </a:pPr>
            <a:r>
              <a:rPr lang="nb-NO" sz="2400" dirty="0" smtClean="0"/>
              <a:t>Forfatterne snakker om to dimensjoner i det å være koordinator: </a:t>
            </a:r>
            <a:r>
              <a:rPr lang="nb-NO" sz="2400" dirty="0" smtClean="0">
                <a:solidFill>
                  <a:schemeClr val="accent6">
                    <a:lumMod val="75000"/>
                  </a:schemeClr>
                </a:solidFill>
              </a:rPr>
              <a:t>a) </a:t>
            </a:r>
            <a:r>
              <a:rPr lang="nb-NO" sz="2400" dirty="0" smtClean="0"/>
              <a:t>personlig engasjement, nærhet til bruker og </a:t>
            </a:r>
            <a:r>
              <a:rPr lang="nb-NO" sz="2400" dirty="0" smtClean="0">
                <a:solidFill>
                  <a:schemeClr val="accent6">
                    <a:lumMod val="75000"/>
                  </a:schemeClr>
                </a:solidFill>
              </a:rPr>
              <a:t>b) </a:t>
            </a:r>
            <a:r>
              <a:rPr lang="nb-NO" sz="2400" dirty="0" smtClean="0"/>
              <a:t>det profesjonelle håndverk.</a:t>
            </a:r>
          </a:p>
        </p:txBody>
      </p:sp>
    </p:spTree>
    <p:extLst>
      <p:ext uri="{BB962C8B-B14F-4D97-AF65-F5344CB8AC3E}">
        <p14:creationId xmlns:p14="http://schemas.microsoft.com/office/powerpoint/2010/main" val="2138380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457200" indent="-457200">
              <a:buFont typeface="+mj-lt"/>
              <a:buAutoNum type="arabicPeriod" startAt="4"/>
            </a:pPr>
            <a:r>
              <a:rPr lang="nb-NO" sz="2400" dirty="0" smtClean="0"/>
              <a:t>Noen </a:t>
            </a:r>
            <a:r>
              <a:rPr lang="nb-NO" sz="2400" dirty="0"/>
              <a:t>av de viktigste oppgavene beskrives å </a:t>
            </a:r>
            <a:r>
              <a:rPr lang="nb-NO" sz="2400" dirty="0" smtClean="0">
                <a:solidFill>
                  <a:schemeClr val="accent6">
                    <a:lumMod val="75000"/>
                  </a:schemeClr>
                </a:solidFill>
              </a:rPr>
              <a:t>a) </a:t>
            </a:r>
            <a:r>
              <a:rPr lang="nb-NO" sz="2400" dirty="0" smtClean="0"/>
              <a:t>få </a:t>
            </a:r>
            <a:r>
              <a:rPr lang="nb-NO" sz="2400" dirty="0"/>
              <a:t>fram brukerens egne ressurser, og ressurser i nærmiljøet og i </a:t>
            </a:r>
            <a:r>
              <a:rPr lang="nb-NO" sz="2400" dirty="0" smtClean="0"/>
              <a:t>tjenesteapparatet, og </a:t>
            </a:r>
            <a:r>
              <a:rPr lang="nb-NO" sz="2400" dirty="0" smtClean="0">
                <a:solidFill>
                  <a:schemeClr val="accent6">
                    <a:lumMod val="75000"/>
                  </a:schemeClr>
                </a:solidFill>
              </a:rPr>
              <a:t>b) </a:t>
            </a:r>
            <a:r>
              <a:rPr lang="nb-NO" sz="2400" dirty="0" smtClean="0"/>
              <a:t>være veileder, komme med innspill og gi informasjon om systemet.</a:t>
            </a:r>
          </a:p>
          <a:p>
            <a:pPr marL="457200" indent="-457200">
              <a:buFont typeface="+mj-lt"/>
              <a:buAutoNum type="arabicPeriod" startAt="4"/>
            </a:pPr>
            <a:endParaRPr lang="nb-NO" sz="2400" dirty="0"/>
          </a:p>
          <a:p>
            <a:pPr marL="457200" indent="-457200">
              <a:buFont typeface="+mj-lt"/>
              <a:buAutoNum type="arabicPeriod" startAt="4"/>
            </a:pPr>
            <a:r>
              <a:rPr lang="nb-NO" sz="2400" dirty="0" smtClean="0"/>
              <a:t>Det å være koordinator er en balansegang. </a:t>
            </a:r>
            <a:r>
              <a:rPr lang="nb-NO" sz="2400" dirty="0"/>
              <a:t>På den ene siden skal man gi støtte og oppmuntring  til økt selvfølelse og handlekraft hos bruker, og på den andre siden overta ansvar</a:t>
            </a:r>
            <a:r>
              <a:rPr lang="nb-NO" sz="2400" dirty="0" smtClean="0"/>
              <a:t>. Det blir i boka lagt vekt på å trå forsiktig, for ikke å skape en avhengighet som kan bli vanskelig å komme løs fra for begge parter. </a:t>
            </a:r>
          </a:p>
          <a:p>
            <a:pPr marL="0" indent="0">
              <a:buNone/>
            </a:pPr>
            <a:endParaRPr lang="nb-NO" sz="2000" dirty="0" smtClean="0"/>
          </a:p>
          <a:p>
            <a:pPr marL="457200" indent="-457200">
              <a:buFont typeface="+mj-lt"/>
              <a:buAutoNum type="arabicPeriod" startAt="4"/>
            </a:pPr>
            <a:endParaRPr lang="nb-NO" sz="2400" dirty="0"/>
          </a:p>
          <a:p>
            <a:endParaRPr lang="nb-NO" sz="2400" dirty="0"/>
          </a:p>
        </p:txBody>
      </p:sp>
    </p:spTree>
    <p:extLst>
      <p:ext uri="{BB962C8B-B14F-4D97-AF65-F5344CB8AC3E}">
        <p14:creationId xmlns:p14="http://schemas.microsoft.com/office/powerpoint/2010/main" val="3679360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457200" indent="-457200">
              <a:buFont typeface="+mj-lt"/>
              <a:buAutoNum type="arabicPeriod" startAt="6"/>
            </a:pPr>
            <a:r>
              <a:rPr lang="nb-NO" sz="2400" dirty="0" smtClean="0"/>
              <a:t>Å være brukerens «advokat» eller «ambassadør» innebærer å balansere mellom lojalitet til bruker, og lojalitet til «systemet».</a:t>
            </a:r>
          </a:p>
          <a:p>
            <a:pPr marL="457200" indent="-457200">
              <a:buFont typeface="+mj-lt"/>
              <a:buAutoNum type="arabicPeriod" startAt="6"/>
            </a:pPr>
            <a:endParaRPr lang="nb-NO" sz="2400" dirty="0"/>
          </a:p>
          <a:p>
            <a:pPr marL="0" indent="0">
              <a:buNone/>
            </a:pPr>
            <a:endParaRPr lang="nb-NO" sz="2400" dirty="0"/>
          </a:p>
          <a:p>
            <a:pPr marL="0" indent="0" algn="ctr">
              <a:buNone/>
            </a:pPr>
            <a:r>
              <a:rPr lang="nb-NO" sz="2400" dirty="0" smtClean="0"/>
              <a:t>Til slutt: «</a:t>
            </a:r>
            <a:r>
              <a:rPr lang="nb-NO" sz="2400" i="1" dirty="0" smtClean="0"/>
              <a:t>Individuell plan har gitt meg forståelse for at jeg er ansvarlig for min jobb, og brukeren er ansvarlig for sitt liv.»</a:t>
            </a:r>
            <a:endParaRPr lang="nb-NO" sz="2400" dirty="0" smtClean="0"/>
          </a:p>
        </p:txBody>
      </p:sp>
    </p:spTree>
    <p:extLst>
      <p:ext uri="{BB962C8B-B14F-4D97-AF65-F5344CB8AC3E}">
        <p14:creationId xmlns:p14="http://schemas.microsoft.com/office/powerpoint/2010/main" val="30770564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ctr"/>
            <a:r>
              <a:rPr lang="nb-NO" sz="3200" dirty="0" smtClean="0"/>
              <a:t>Oppstart – samarbeid med bruker</a:t>
            </a:r>
            <a:endParaRPr lang="nb-NO" sz="3200" dirty="0"/>
          </a:p>
        </p:txBody>
      </p:sp>
      <p:sp>
        <p:nvSpPr>
          <p:cNvPr id="3" name="Plassholder for innhold 2"/>
          <p:cNvSpPr>
            <a:spLocks noGrp="1"/>
          </p:cNvSpPr>
          <p:nvPr>
            <p:ph idx="1"/>
          </p:nvPr>
        </p:nvSpPr>
        <p:spPr/>
        <p:txBody>
          <a:bodyPr>
            <a:normAutofit lnSpcReduction="10000"/>
          </a:bodyPr>
          <a:lstStyle/>
          <a:p>
            <a:pPr marL="0" indent="0" algn="ctr">
              <a:buNone/>
            </a:pPr>
            <a:r>
              <a:rPr lang="nb-NO" sz="2400" i="1" dirty="0"/>
              <a:t>Koordinator setter i gang koordineringsarbeidet</a:t>
            </a:r>
          </a:p>
          <a:p>
            <a:endParaRPr lang="nb-NO" sz="1600" dirty="0"/>
          </a:p>
          <a:p>
            <a:r>
              <a:rPr lang="nb-NO" sz="2400" dirty="0"/>
              <a:t>Avklare </a:t>
            </a:r>
            <a:r>
              <a:rPr lang="nb-NO" sz="2400" dirty="0" smtClean="0"/>
              <a:t>forventninger</a:t>
            </a:r>
            <a:endParaRPr lang="nb-NO" sz="2400" dirty="0"/>
          </a:p>
          <a:p>
            <a:r>
              <a:rPr lang="nb-NO" sz="2400" dirty="0"/>
              <a:t>Bevisstgjøre deg selv, bruker og dine kollegaer at du også har en fagprofesjon du skal ivareta – koordinatorrollen er en del av jobben din.</a:t>
            </a:r>
          </a:p>
          <a:p>
            <a:endParaRPr lang="nb-NO" sz="2400" dirty="0" smtClean="0"/>
          </a:p>
          <a:p>
            <a:r>
              <a:rPr lang="nb-NO" sz="2400" dirty="0" smtClean="0"/>
              <a:t>Veileder</a:t>
            </a:r>
            <a:endParaRPr lang="nb-NO" sz="2400" dirty="0"/>
          </a:p>
          <a:p>
            <a:r>
              <a:rPr lang="nb-NO" sz="2400" dirty="0"/>
              <a:t>Sjekklista</a:t>
            </a:r>
          </a:p>
          <a:p>
            <a:r>
              <a:rPr lang="nb-NO" sz="2400" dirty="0"/>
              <a:t>Avklarer oppstart av IP</a:t>
            </a:r>
          </a:p>
          <a:p>
            <a:r>
              <a:rPr lang="nb-NO" sz="2400" dirty="0" smtClean="0"/>
              <a:t>Møtevirksomhet</a:t>
            </a:r>
          </a:p>
        </p:txBody>
      </p:sp>
      <p:pic>
        <p:nvPicPr>
          <p:cNvPr id="4" name="Picture 2" descr="C:\Users\mhk\Desktop\KE\koordinatoropplæring\bilder illustrasjoner\tverrfagl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933056"/>
            <a:ext cx="1712873" cy="132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508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Koordinators ansvar/ oppgaver</a:t>
            </a:r>
            <a:endParaRPr lang="nb-NO" sz="3200" dirty="0"/>
          </a:p>
        </p:txBody>
      </p:sp>
      <p:sp>
        <p:nvSpPr>
          <p:cNvPr id="4" name="Plassholder for innhold 2"/>
          <p:cNvSpPr>
            <a:spLocks noGrp="1"/>
          </p:cNvSpPr>
          <p:nvPr>
            <p:ph idx="1"/>
          </p:nvPr>
        </p:nvSpPr>
        <p:spPr>
          <a:xfrm>
            <a:off x="457200" y="1600201"/>
            <a:ext cx="3538736" cy="3917032"/>
          </a:xfrm>
        </p:spPr>
        <p:txBody>
          <a:bodyPr>
            <a:normAutofit/>
          </a:bodyPr>
          <a:lstStyle/>
          <a:p>
            <a:r>
              <a:rPr lang="nb-NO" sz="2400" dirty="0" smtClean="0"/>
              <a:t>Legge til rette for aktiv deltagelse (</a:t>
            </a:r>
            <a:r>
              <a:rPr lang="nb-NO" sz="2400" dirty="0" err="1" smtClean="0"/>
              <a:t>jf</a:t>
            </a:r>
            <a:r>
              <a:rPr lang="nb-NO" sz="2400" dirty="0" smtClean="0"/>
              <a:t> IP)</a:t>
            </a:r>
          </a:p>
          <a:p>
            <a:r>
              <a:rPr lang="nb-NO" sz="2400" dirty="0" smtClean="0"/>
              <a:t>Sikre god informasjon</a:t>
            </a:r>
          </a:p>
          <a:p>
            <a:r>
              <a:rPr lang="nb-NO" sz="2400" dirty="0" smtClean="0"/>
              <a:t>Sikre god dialog</a:t>
            </a:r>
          </a:p>
          <a:p>
            <a:r>
              <a:rPr lang="nb-NO" sz="2400" dirty="0" smtClean="0"/>
              <a:t>Være brukers kontaktperson og ressurs i tjenesteapparatet</a:t>
            </a:r>
          </a:p>
          <a:p>
            <a:r>
              <a:rPr lang="nb-NO" sz="2400" dirty="0" smtClean="0"/>
              <a:t>Innkalle og lede møter</a:t>
            </a:r>
          </a:p>
        </p:txBody>
      </p:sp>
      <p:sp>
        <p:nvSpPr>
          <p:cNvPr id="5" name="Plassholder for innhold 3"/>
          <p:cNvSpPr txBox="1">
            <a:spLocks/>
          </p:cNvSpPr>
          <p:nvPr/>
        </p:nvSpPr>
        <p:spPr>
          <a:xfrm>
            <a:off x="4876797" y="1600200"/>
            <a:ext cx="3511628" cy="45259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dirty="0" smtClean="0"/>
              <a:t>Lede arbeidet med IP (målstyringsverktøyet)</a:t>
            </a:r>
          </a:p>
          <a:p>
            <a:r>
              <a:rPr lang="nb-NO" sz="2400" dirty="0" smtClean="0"/>
              <a:t>Evaluere samarbeidsform underveis</a:t>
            </a:r>
          </a:p>
          <a:p>
            <a:r>
              <a:rPr lang="nb-NO" sz="2400" dirty="0" smtClean="0"/>
              <a:t>Sikre informert samtykke fra bruker når behov for det</a:t>
            </a:r>
          </a:p>
        </p:txBody>
      </p:sp>
    </p:spTree>
    <p:extLst>
      <p:ext uri="{BB962C8B-B14F-4D97-AF65-F5344CB8AC3E}">
        <p14:creationId xmlns:p14="http://schemas.microsoft.com/office/powerpoint/2010/main" val="14671101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4" name="Plassholder for innhold 2"/>
          <p:cNvSpPr>
            <a:spLocks noGrp="1"/>
          </p:cNvSpPr>
          <p:nvPr>
            <p:ph idx="1"/>
          </p:nvPr>
        </p:nvSpPr>
        <p:spPr>
          <a:xfrm>
            <a:off x="4067944" y="1600200"/>
            <a:ext cx="4464496" cy="4525963"/>
          </a:xfrm>
        </p:spPr>
        <p:txBody>
          <a:bodyPr>
            <a:normAutofit/>
          </a:bodyPr>
          <a:lstStyle/>
          <a:p>
            <a:r>
              <a:rPr lang="nb-NO" sz="2400" dirty="0"/>
              <a:t>Være motor i koordineringssystemet</a:t>
            </a:r>
          </a:p>
          <a:p>
            <a:r>
              <a:rPr lang="nb-NO" sz="2400" dirty="0" smtClean="0"/>
              <a:t>Nøste i trådene</a:t>
            </a:r>
          </a:p>
          <a:p>
            <a:r>
              <a:rPr lang="nb-NO" sz="2400" dirty="0" smtClean="0"/>
              <a:t>Finne ut hva er hva</a:t>
            </a:r>
          </a:p>
          <a:p>
            <a:r>
              <a:rPr lang="nb-NO" sz="2400" dirty="0" smtClean="0"/>
              <a:t>Sikre oppfølging, jobbe med helhet og </a:t>
            </a:r>
            <a:r>
              <a:rPr lang="nb-NO" sz="2400" dirty="0" err="1" smtClean="0"/>
              <a:t>sømløshet</a:t>
            </a:r>
            <a:endParaRPr lang="nb-NO" sz="2400" dirty="0" smtClean="0"/>
          </a:p>
          <a:p>
            <a:r>
              <a:rPr lang="nb-NO" sz="2400" dirty="0" smtClean="0"/>
              <a:t>Være oppsøkende - særlig i overganger</a:t>
            </a:r>
          </a:p>
          <a:p>
            <a:r>
              <a:rPr lang="nb-NO" sz="2400" dirty="0" smtClean="0"/>
              <a:t>Let etter de gode løsningene sammen med bruker og aktuelle samarbeidsparter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84981">
            <a:off x="544177" y="1461697"/>
            <a:ext cx="3174631" cy="473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1196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Forventninger til deg</a:t>
            </a:r>
            <a:endParaRPr lang="nb-NO" sz="3200" dirty="0"/>
          </a:p>
        </p:txBody>
      </p:sp>
      <p:sp>
        <p:nvSpPr>
          <p:cNvPr id="3" name="Plassholder for innhold 2"/>
          <p:cNvSpPr>
            <a:spLocks noGrp="1"/>
          </p:cNvSpPr>
          <p:nvPr>
            <p:ph idx="1"/>
          </p:nvPr>
        </p:nvSpPr>
        <p:spPr/>
        <p:txBody>
          <a:bodyPr>
            <a:normAutofit/>
          </a:bodyPr>
          <a:lstStyle/>
          <a:p>
            <a:r>
              <a:rPr lang="nb-NO" sz="2400" dirty="0"/>
              <a:t>God oversikt over de enkelte sakene</a:t>
            </a:r>
          </a:p>
          <a:p>
            <a:r>
              <a:rPr lang="nb-NO" sz="2400" dirty="0"/>
              <a:t>Innsikt i lovverk</a:t>
            </a:r>
          </a:p>
          <a:p>
            <a:r>
              <a:rPr lang="nb-NO" sz="2400" dirty="0"/>
              <a:t>Ta telefonen</a:t>
            </a:r>
          </a:p>
          <a:p>
            <a:r>
              <a:rPr lang="nb-NO" sz="2400" dirty="0"/>
              <a:t>Kunne meldesystemet</a:t>
            </a:r>
          </a:p>
          <a:p>
            <a:r>
              <a:rPr lang="nb-NO" sz="2400" dirty="0"/>
              <a:t>God kjennskap til, og bruker verktøyene</a:t>
            </a:r>
          </a:p>
          <a:p>
            <a:r>
              <a:rPr lang="nb-NO" sz="2400" dirty="0"/>
              <a:t>Være en god møteleder </a:t>
            </a:r>
          </a:p>
        </p:txBody>
      </p:sp>
    </p:spTree>
    <p:extLst>
      <p:ext uri="{BB962C8B-B14F-4D97-AF65-F5344CB8AC3E}">
        <p14:creationId xmlns:p14="http://schemas.microsoft.com/office/powerpoint/2010/main" val="5249375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Hva innebærer koordinatorrollen IKKE?</a:t>
            </a:r>
            <a:endParaRPr lang="nb-NO" sz="3200" dirty="0"/>
          </a:p>
        </p:txBody>
      </p:sp>
      <p:sp>
        <p:nvSpPr>
          <p:cNvPr id="3" name="Plassholder for innhold 2"/>
          <p:cNvSpPr>
            <a:spLocks noGrp="1"/>
          </p:cNvSpPr>
          <p:nvPr>
            <p:ph idx="1"/>
          </p:nvPr>
        </p:nvSpPr>
        <p:spPr/>
        <p:txBody>
          <a:bodyPr>
            <a:normAutofit/>
          </a:bodyPr>
          <a:lstStyle/>
          <a:p>
            <a:r>
              <a:rPr lang="nb-NO" sz="2400" dirty="0" smtClean="0"/>
              <a:t>Det er en rolle, ikke en profesjon.</a:t>
            </a:r>
          </a:p>
          <a:p>
            <a:r>
              <a:rPr lang="nb-NO" sz="2400" dirty="0" smtClean="0"/>
              <a:t>Det er en del av jobben din, ikke fritida.</a:t>
            </a:r>
          </a:p>
          <a:p>
            <a:r>
              <a:rPr lang="nb-NO" sz="2400" dirty="0" smtClean="0"/>
              <a:t>Du er støttespiller for bruker, ikke dens advokat.</a:t>
            </a:r>
          </a:p>
          <a:p>
            <a:endParaRPr lang="nb-NO" sz="2400" dirty="0" smtClean="0"/>
          </a:p>
          <a:p>
            <a:endParaRPr lang="nb-NO" sz="2400" dirty="0"/>
          </a:p>
          <a:p>
            <a:r>
              <a:rPr lang="nb-NO" sz="2400" dirty="0" smtClean="0"/>
              <a:t>Være forsiktig med å mene så mye om hva som vil være riktig av andre å gjøre, innvilge eller iverksette.</a:t>
            </a:r>
            <a:endParaRPr lang="nb-NO" sz="2400" dirty="0"/>
          </a:p>
        </p:txBody>
      </p:sp>
    </p:spTree>
    <p:extLst>
      <p:ext uri="{BB962C8B-B14F-4D97-AF65-F5344CB8AC3E}">
        <p14:creationId xmlns:p14="http://schemas.microsoft.com/office/powerpoint/2010/main" val="350713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Koordinerende enhet/ TDK</a:t>
            </a:r>
            <a:endParaRPr lang="nb-NO" sz="3200" dirty="0"/>
          </a:p>
        </p:txBody>
      </p:sp>
      <p:sp>
        <p:nvSpPr>
          <p:cNvPr id="3" name="Plassholder for innhold 2"/>
          <p:cNvSpPr>
            <a:spLocks noGrp="1"/>
          </p:cNvSpPr>
          <p:nvPr>
            <p:ph idx="1"/>
          </p:nvPr>
        </p:nvSpPr>
        <p:spPr/>
        <p:txBody>
          <a:bodyPr/>
          <a:lstStyle/>
          <a:p>
            <a:pPr marL="0" lvl="0" indent="0">
              <a:spcBef>
                <a:spcPts val="700"/>
              </a:spcBef>
              <a:buSzPct val="100000"/>
              <a:buNone/>
            </a:pPr>
            <a:endParaRPr lang="nb-NO" sz="2400" b="1" dirty="0" smtClean="0">
              <a:solidFill>
                <a:srgbClr val="000000"/>
              </a:solidFill>
            </a:endParaRPr>
          </a:p>
          <a:p>
            <a:pPr marL="0" lvl="0" indent="0">
              <a:spcBef>
                <a:spcPts val="700"/>
              </a:spcBef>
              <a:buSzPct val="100000"/>
              <a:buNone/>
            </a:pPr>
            <a:r>
              <a:rPr lang="nb-NO" sz="2400" b="1" dirty="0" smtClean="0">
                <a:solidFill>
                  <a:srgbClr val="000000"/>
                </a:solidFill>
              </a:rPr>
              <a:t>§ </a:t>
            </a:r>
            <a:r>
              <a:rPr lang="nb-NO" sz="2400" b="1" dirty="0">
                <a:solidFill>
                  <a:srgbClr val="000000"/>
                </a:solidFill>
              </a:rPr>
              <a:t>7-3 Koordinerende enhet</a:t>
            </a:r>
          </a:p>
          <a:p>
            <a:pPr marL="0" lvl="0" indent="0">
              <a:spcBef>
                <a:spcPts val="700"/>
              </a:spcBef>
              <a:buSzPct val="100000"/>
              <a:buNone/>
            </a:pPr>
            <a:r>
              <a:rPr lang="nb-NO" sz="2400" i="1" dirty="0">
                <a:solidFill>
                  <a:srgbClr val="000000"/>
                </a:solidFill>
              </a:rPr>
              <a:t>Kommunen skal ha en egen koordinerende enhet for </a:t>
            </a:r>
            <a:r>
              <a:rPr lang="nb-NO" sz="2400" i="1" dirty="0" err="1">
                <a:solidFill>
                  <a:srgbClr val="000000"/>
                </a:solidFill>
              </a:rPr>
              <a:t>habiliterings</a:t>
            </a:r>
            <a:r>
              <a:rPr lang="nb-NO" sz="2400" i="1" dirty="0">
                <a:solidFill>
                  <a:srgbClr val="000000"/>
                </a:solidFill>
              </a:rPr>
              <a:t>- og rehabiliteringsvirksomheter. Denne enheten skal ha overordnet ansvar for arbeidet med individuell plan, og for oppnevning, opplæring og veiledning av koordinator etter §§ 7-1 og 7-2.</a:t>
            </a:r>
            <a:endParaRPr lang="nb-NO" sz="2400" dirty="0">
              <a:solidFill>
                <a:srgbClr val="000000"/>
              </a:solidFill>
            </a:endParaRPr>
          </a:p>
          <a:p>
            <a:pPr marL="0" lvl="5" indent="0">
              <a:spcBef>
                <a:spcPts val="0"/>
              </a:spcBef>
              <a:buNone/>
            </a:pPr>
            <a:r>
              <a:rPr lang="nb-NO" sz="1000" kern="0" dirty="0">
                <a:solidFill>
                  <a:sysClr val="windowText" lastClr="000000"/>
                </a:solidFill>
              </a:rPr>
              <a:t>				</a:t>
            </a:r>
          </a:p>
          <a:p>
            <a:pPr marL="0" lvl="5" indent="0">
              <a:spcBef>
                <a:spcPts val="0"/>
              </a:spcBef>
              <a:buNone/>
            </a:pPr>
            <a:r>
              <a:rPr lang="nb-NO" sz="1000" kern="0" dirty="0">
                <a:solidFill>
                  <a:sysClr val="windowText" lastClr="000000"/>
                </a:solidFill>
              </a:rPr>
              <a:t>				</a:t>
            </a:r>
            <a:r>
              <a:rPr lang="nb-NO" kern="0" dirty="0">
                <a:solidFill>
                  <a:sysClr val="windowText" lastClr="000000"/>
                </a:solidFill>
              </a:rPr>
              <a:t>Helse- og omsorgstjenesteloven</a:t>
            </a:r>
            <a:endParaRPr lang="nb-NO" sz="1000" kern="0" dirty="0">
              <a:solidFill>
                <a:sysClr val="windowText" lastClr="000000"/>
              </a:solidFill>
            </a:endParaRPr>
          </a:p>
          <a:p>
            <a:endParaRPr lang="nb-NO" dirty="0"/>
          </a:p>
        </p:txBody>
      </p:sp>
    </p:spTree>
    <p:extLst>
      <p:ext uri="{BB962C8B-B14F-4D97-AF65-F5344CB8AC3E}">
        <p14:creationId xmlns:p14="http://schemas.microsoft.com/office/powerpoint/2010/main" val="3593206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Gjør det aller beste</a:t>
            </a:r>
            <a:endParaRPr lang="nb-NO" sz="3200" dirty="0"/>
          </a:p>
        </p:txBody>
      </p:sp>
      <p:sp>
        <p:nvSpPr>
          <p:cNvPr id="4" name="Plassholder for innhold 4"/>
          <p:cNvSpPr>
            <a:spLocks noGrp="1"/>
          </p:cNvSpPr>
          <p:nvPr>
            <p:ph idx="1"/>
          </p:nvPr>
        </p:nvSpPr>
        <p:spPr>
          <a:xfrm>
            <a:off x="457200" y="1600200"/>
            <a:ext cx="3250704" cy="4781128"/>
          </a:xfrm>
          <a:ln w="19050">
            <a:solidFill>
              <a:schemeClr val="accent1">
                <a:lumMod val="75000"/>
              </a:schemeClr>
            </a:solidFill>
          </a:ln>
        </p:spPr>
        <p:txBody>
          <a:bodyPr>
            <a:normAutofit lnSpcReduction="10000"/>
          </a:bodyPr>
          <a:lstStyle/>
          <a:p>
            <a:pPr marL="0" lvl="0" indent="0">
              <a:buNone/>
            </a:pPr>
            <a:endParaRPr lang="nb-NO" dirty="0"/>
          </a:p>
          <a:p>
            <a:pPr marL="0" lvl="0" indent="0">
              <a:buNone/>
            </a:pPr>
            <a:endParaRPr lang="nb-NO" dirty="0" smtClean="0"/>
          </a:p>
          <a:p>
            <a:pPr marL="0" lvl="0" indent="0">
              <a:buNone/>
            </a:pPr>
            <a:endParaRPr lang="nb-NO" dirty="0"/>
          </a:p>
          <a:p>
            <a:pPr marL="0" lvl="0" indent="0">
              <a:buNone/>
            </a:pPr>
            <a:endParaRPr lang="nb-NO" dirty="0" smtClean="0"/>
          </a:p>
          <a:p>
            <a:pPr marL="0" lvl="0" indent="0">
              <a:buNone/>
            </a:pPr>
            <a:endParaRPr lang="nb-NO" dirty="0" smtClean="0"/>
          </a:p>
          <a:p>
            <a:pPr marL="0" lvl="0" indent="0">
              <a:buNone/>
            </a:pPr>
            <a:endParaRPr lang="nb-NO" dirty="0"/>
          </a:p>
          <a:p>
            <a:pPr marL="0" lvl="0" indent="0" algn="ctr">
              <a:buNone/>
            </a:pPr>
            <a:r>
              <a:rPr lang="nb-NO" sz="2400" dirty="0" smtClean="0"/>
              <a:t>Utfordring:</a:t>
            </a:r>
            <a:endParaRPr lang="nb-NO" sz="2400" dirty="0"/>
          </a:p>
          <a:p>
            <a:pPr marL="0" lvl="0" indent="0" algn="ctr">
              <a:buNone/>
            </a:pPr>
            <a:r>
              <a:rPr lang="nb-NO" sz="2400" i="1" dirty="0" smtClean="0"/>
              <a:t>«Det </a:t>
            </a:r>
            <a:r>
              <a:rPr lang="nb-NO" sz="2400" i="1" dirty="0"/>
              <a:t>har jeg aldri gjort før, så det </a:t>
            </a:r>
            <a:r>
              <a:rPr lang="nb-NO" sz="2400" i="1" dirty="0" smtClean="0"/>
              <a:t>kan </a:t>
            </a:r>
            <a:r>
              <a:rPr lang="nb-NO" sz="2400" i="1" dirty="0"/>
              <a:t>jeg helt sikkert</a:t>
            </a:r>
            <a:r>
              <a:rPr lang="nb-NO" sz="2400" i="1" dirty="0" smtClean="0"/>
              <a:t>»</a:t>
            </a:r>
            <a:endParaRPr lang="nb-NO" sz="2400"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21050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p:cNvSpPr>
          <p:nvPr/>
        </p:nvSpPr>
        <p:spPr>
          <a:xfrm>
            <a:off x="4427984" y="1700808"/>
            <a:ext cx="4129082" cy="46916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sz="2400" dirty="0" smtClean="0"/>
          </a:p>
          <a:p>
            <a:r>
              <a:rPr lang="nb-NO" sz="2400" dirty="0" smtClean="0"/>
              <a:t>Ut fra rammer som er satt</a:t>
            </a:r>
          </a:p>
          <a:p>
            <a:r>
              <a:rPr lang="nb-NO" sz="2400" dirty="0" smtClean="0"/>
              <a:t>Ut fra behov</a:t>
            </a:r>
          </a:p>
          <a:p>
            <a:endParaRPr lang="nb-NO" sz="2400" dirty="0" smtClean="0"/>
          </a:p>
          <a:p>
            <a:r>
              <a:rPr lang="nb-NO" sz="2400" dirty="0" smtClean="0"/>
              <a:t>Gi beskjed om opplæringsbehov</a:t>
            </a:r>
          </a:p>
          <a:p>
            <a:endParaRPr lang="nb-NO" sz="2400" dirty="0" smtClean="0"/>
          </a:p>
        </p:txBody>
      </p:sp>
    </p:spTree>
    <p:extLst>
      <p:ext uri="{BB962C8B-B14F-4D97-AF65-F5344CB8AC3E}">
        <p14:creationId xmlns:p14="http://schemas.microsoft.com/office/powerpoint/2010/main" val="42187841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457200" y="1844824"/>
            <a:ext cx="82296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nb-NO" dirty="0" smtClean="0">
              <a:solidFill>
                <a:schemeClr val="accent5">
                  <a:lumMod val="50000"/>
                </a:schemeClr>
              </a:solidFill>
            </a:endParaRPr>
          </a:p>
          <a:p>
            <a:pPr marL="0" indent="0" algn="ctr">
              <a:buNone/>
            </a:pPr>
            <a:r>
              <a:rPr lang="nb-NO" b="1" dirty="0" smtClean="0">
                <a:solidFill>
                  <a:schemeClr val="accent5">
                    <a:lumMod val="50000"/>
                  </a:schemeClr>
                </a:solidFill>
              </a:rPr>
              <a:t>BRUKERMEDVIRKNING</a:t>
            </a:r>
          </a:p>
          <a:p>
            <a:pPr marL="0" indent="0" algn="ctr">
              <a:buNone/>
            </a:pPr>
            <a:r>
              <a:rPr lang="nb-NO" dirty="0" smtClean="0">
                <a:solidFill>
                  <a:schemeClr val="accent5">
                    <a:lumMod val="50000"/>
                  </a:schemeClr>
                </a:solidFill>
              </a:rPr>
              <a:t>BRUKERSTEMMEN</a:t>
            </a:r>
            <a:endParaRPr lang="nb-NO" dirty="0"/>
          </a:p>
          <a:p>
            <a:endParaRPr lang="nb-NO" dirty="0"/>
          </a:p>
        </p:txBody>
      </p:sp>
    </p:spTree>
    <p:extLst>
      <p:ext uri="{BB962C8B-B14F-4D97-AF65-F5344CB8AC3E}">
        <p14:creationId xmlns:p14="http://schemas.microsoft.com/office/powerpoint/2010/main" val="26230414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Brukerstemmen - foreldrerøsten</a:t>
            </a:r>
            <a:endParaRPr lang="nb-NO" sz="3200" dirty="0"/>
          </a:p>
        </p:txBody>
      </p:sp>
      <p:sp>
        <p:nvSpPr>
          <p:cNvPr id="3" name="Plassholder for innhold 2"/>
          <p:cNvSpPr>
            <a:spLocks noGrp="1"/>
          </p:cNvSpPr>
          <p:nvPr>
            <p:ph idx="1"/>
          </p:nvPr>
        </p:nvSpPr>
        <p:spPr/>
        <p:txBody>
          <a:bodyPr>
            <a:normAutofit/>
          </a:bodyPr>
          <a:lstStyle/>
          <a:p>
            <a:pPr marL="0" indent="0">
              <a:buNone/>
            </a:pPr>
            <a:endParaRPr lang="nb-NO" sz="2000" dirty="0" smtClean="0"/>
          </a:p>
          <a:p>
            <a:pPr marL="0" indent="0">
              <a:buNone/>
            </a:pPr>
            <a:endParaRPr lang="nb-NO" sz="2000" dirty="0"/>
          </a:p>
          <a:p>
            <a:pPr marL="0" indent="0">
              <a:buNone/>
            </a:pPr>
            <a:endParaRPr lang="nb-NO" sz="2000" dirty="0" smtClean="0"/>
          </a:p>
          <a:p>
            <a:pPr marL="0" indent="0">
              <a:buNone/>
            </a:pPr>
            <a:endParaRPr lang="nb-NO" sz="2000" dirty="0"/>
          </a:p>
          <a:p>
            <a:pPr marL="0" indent="0">
              <a:buNone/>
            </a:pPr>
            <a:endParaRPr lang="nb-NO" sz="2000" dirty="0" smtClean="0"/>
          </a:p>
          <a:p>
            <a:pPr marL="800100" lvl="2" indent="0" algn="ctr">
              <a:buNone/>
            </a:pPr>
            <a:endParaRPr lang="nb-NO" sz="2000" dirty="0" smtClean="0"/>
          </a:p>
          <a:p>
            <a:pPr marL="800100" lvl="2" indent="0" algn="ctr">
              <a:buNone/>
            </a:pPr>
            <a:endParaRPr lang="nb-NO" sz="2000" dirty="0"/>
          </a:p>
          <a:p>
            <a:pPr marL="800100" lvl="2" indent="0" algn="ctr">
              <a:buNone/>
            </a:pPr>
            <a:endParaRPr lang="nb-NO" sz="2000" dirty="0" smtClean="0"/>
          </a:p>
          <a:p>
            <a:pPr marL="800100" lvl="2" indent="0" algn="ctr">
              <a:buNone/>
            </a:pPr>
            <a:endParaRPr lang="nb-NO" sz="2000" dirty="0"/>
          </a:p>
          <a:p>
            <a:pPr marL="800100" lvl="2" indent="0" algn="ctr">
              <a:buNone/>
            </a:pPr>
            <a:r>
              <a:rPr lang="nb-NO" sz="2000" dirty="0" smtClean="0"/>
              <a:t>Sitat </a:t>
            </a:r>
            <a:r>
              <a:rPr lang="nb-NO" sz="2000" dirty="0"/>
              <a:t>fra «Tiden sammen må tilranes» Kjersti T. </a:t>
            </a:r>
            <a:r>
              <a:rPr lang="nb-NO" sz="2000" dirty="0" smtClean="0"/>
              <a:t>Rogne/Berger </a:t>
            </a:r>
            <a:r>
              <a:rPr lang="nb-NO" sz="2000" dirty="0"/>
              <a:t>Hareide NR:1 2003</a:t>
            </a:r>
          </a:p>
          <a:p>
            <a:endParaRPr lang="nb-NO" sz="2000" dirty="0"/>
          </a:p>
        </p:txBody>
      </p:sp>
      <p:sp>
        <p:nvSpPr>
          <p:cNvPr id="5" name="Avrundet rektangel 4"/>
          <p:cNvSpPr/>
          <p:nvPr/>
        </p:nvSpPr>
        <p:spPr>
          <a:xfrm>
            <a:off x="1763688" y="1916832"/>
            <a:ext cx="5760640" cy="26642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i="1" dirty="0" smtClean="0">
                <a:solidFill>
                  <a:schemeClr val="tx1"/>
                </a:solidFill>
              </a:rPr>
              <a:t>«Tenk om vi foreldre kunne få en garanti for at barnet vårt og vi </a:t>
            </a:r>
            <a:r>
              <a:rPr lang="nb-NO" sz="2400" i="1" dirty="0" err="1" smtClean="0">
                <a:solidFill>
                  <a:schemeClr val="tx1"/>
                </a:solidFill>
              </a:rPr>
              <a:t>sjøle</a:t>
            </a:r>
            <a:r>
              <a:rPr lang="nb-NO" sz="2400" i="1" dirty="0" smtClean="0">
                <a:solidFill>
                  <a:schemeClr val="tx1"/>
                </a:solidFill>
              </a:rPr>
              <a:t> kunne gå gjennom dette livet der alle tjenestene var koordinerte og opplagte for oss.»</a:t>
            </a:r>
            <a:r>
              <a:rPr lang="nb-NO" sz="2400" i="1" dirty="0">
                <a:solidFill>
                  <a:schemeClr val="tx1"/>
                </a:solidFill>
              </a:rPr>
              <a:t>			</a:t>
            </a:r>
            <a:r>
              <a:rPr lang="nb-NO" sz="2400" i="1" dirty="0"/>
              <a:t>		</a:t>
            </a:r>
            <a:endParaRPr lang="nb-NO" sz="2400" dirty="0"/>
          </a:p>
        </p:txBody>
      </p:sp>
    </p:spTree>
    <p:extLst>
      <p:ext uri="{BB962C8B-B14F-4D97-AF65-F5344CB8AC3E}">
        <p14:creationId xmlns:p14="http://schemas.microsoft.com/office/powerpoint/2010/main" val="2257078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lgn="ctr">
              <a:buNone/>
            </a:pPr>
            <a:r>
              <a:rPr lang="nb-NO" sz="2000" dirty="0" smtClean="0"/>
              <a:t>«Øyeblikk», </a:t>
            </a:r>
            <a:r>
              <a:rPr lang="nb-NO" sz="2000" dirty="0" err="1" smtClean="0"/>
              <a:t>Frambu</a:t>
            </a:r>
            <a:r>
              <a:rPr lang="nb-NO" sz="2000" dirty="0" smtClean="0"/>
              <a:t> kompetansesenter for sjeldne diagnoser</a:t>
            </a:r>
            <a:endParaRPr lang="nb-NO" sz="2000" dirty="0"/>
          </a:p>
        </p:txBody>
      </p:sp>
      <p:sp>
        <p:nvSpPr>
          <p:cNvPr id="6" name="Sekskant 5"/>
          <p:cNvSpPr/>
          <p:nvPr/>
        </p:nvSpPr>
        <p:spPr>
          <a:xfrm>
            <a:off x="1479228" y="1844824"/>
            <a:ext cx="6912768" cy="2592288"/>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800"/>
              </a:spcBef>
              <a:buSzPct val="100000"/>
            </a:pPr>
            <a:endParaRPr lang="nb-NO" i="1" dirty="0" smtClean="0"/>
          </a:p>
          <a:p>
            <a:pPr lvl="0" algn="ctr">
              <a:spcBef>
                <a:spcPts val="800"/>
              </a:spcBef>
              <a:buSzPct val="100000"/>
            </a:pPr>
            <a:r>
              <a:rPr lang="nb-NO" sz="2400" i="1" dirty="0" smtClean="0">
                <a:solidFill>
                  <a:srgbClr val="000000"/>
                </a:solidFill>
              </a:rPr>
              <a:t>«Dere </a:t>
            </a:r>
            <a:r>
              <a:rPr lang="nb-NO" sz="2400" i="1" dirty="0">
                <a:solidFill>
                  <a:srgbClr val="000000"/>
                </a:solidFill>
              </a:rPr>
              <a:t>lå et hode foran i løsningsforslag, så jeg slapp å tenke og bekymre meg. Dere så utfordringene og </a:t>
            </a:r>
            <a:r>
              <a:rPr lang="nb-NO" sz="2400" i="1" dirty="0" smtClean="0">
                <a:solidFill>
                  <a:srgbClr val="000000"/>
                </a:solidFill>
              </a:rPr>
              <a:t>løsningene</a:t>
            </a:r>
            <a:r>
              <a:rPr lang="nb-NO" sz="2400" i="1" dirty="0">
                <a:solidFill>
                  <a:srgbClr val="000000"/>
                </a:solidFill>
              </a:rPr>
              <a:t>, og jeg </a:t>
            </a:r>
            <a:r>
              <a:rPr lang="nb-NO" sz="2400" i="1" dirty="0" smtClean="0">
                <a:solidFill>
                  <a:srgbClr val="000000"/>
                </a:solidFill>
              </a:rPr>
              <a:t>svarte </a:t>
            </a:r>
            <a:r>
              <a:rPr lang="nb-NO" sz="2400" i="1" dirty="0">
                <a:solidFill>
                  <a:srgbClr val="000000"/>
                </a:solidFill>
              </a:rPr>
              <a:t>bare ja eller nei etter hvert som de ble presentert.»</a:t>
            </a:r>
          </a:p>
          <a:p>
            <a:endParaRPr lang="nb-NO" i="1" dirty="0"/>
          </a:p>
        </p:txBody>
      </p:sp>
    </p:spTree>
    <p:extLst>
      <p:ext uri="{BB962C8B-B14F-4D97-AF65-F5344CB8AC3E}">
        <p14:creationId xmlns:p14="http://schemas.microsoft.com/office/powerpoint/2010/main" val="1276479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Brukermedvirkning</a:t>
            </a:r>
            <a:endParaRPr lang="nb-NO" sz="3200" dirty="0"/>
          </a:p>
        </p:txBody>
      </p:sp>
      <p:sp>
        <p:nvSpPr>
          <p:cNvPr id="5" name="Plassholder for innhold 4"/>
          <p:cNvSpPr>
            <a:spLocks noGrp="1"/>
          </p:cNvSpPr>
          <p:nvPr>
            <p:ph idx="1"/>
          </p:nvPr>
        </p:nvSpPr>
        <p:spPr/>
        <p:txBody>
          <a:bodyPr>
            <a:normAutofit/>
          </a:bodyPr>
          <a:lstStyle/>
          <a:p>
            <a:pPr marL="0" indent="0">
              <a:buNone/>
            </a:pPr>
            <a:r>
              <a:rPr lang="nb-NO" sz="2400" i="1" dirty="0"/>
              <a:t>«Brukermedvirkning, begrep som omhandler den innflytelse bruker har på beslutningsprosesser og utforming av tjenestetilbud der han selv er berørt.</a:t>
            </a:r>
          </a:p>
          <a:p>
            <a:pPr marL="0" indent="0">
              <a:buNone/>
            </a:pPr>
            <a:r>
              <a:rPr lang="nb-NO" sz="2400" i="1" dirty="0"/>
              <a:t>Brukermedvirkning forutsetter at man ikke betraktes som den hjelpetrengende, som ensidig er mottaker av tjenesten. </a:t>
            </a:r>
          </a:p>
          <a:p>
            <a:pPr marL="0" indent="0">
              <a:buNone/>
            </a:pPr>
            <a:r>
              <a:rPr lang="nb-NO" sz="2400" i="1" dirty="0"/>
              <a:t>Brukeren skal med sin ekspertise på egen situasjon innta en rolle som aktiv deltager i sin egen behandlingsprosess.»</a:t>
            </a:r>
          </a:p>
          <a:p>
            <a:pPr marL="0" indent="0" algn="r">
              <a:buNone/>
            </a:pPr>
            <a:r>
              <a:rPr lang="nb-NO" sz="2400" dirty="0"/>
              <a:t>	</a:t>
            </a:r>
          </a:p>
          <a:p>
            <a:pPr marL="0" indent="0" algn="r">
              <a:buNone/>
            </a:pPr>
            <a:endParaRPr lang="nb-NO" sz="2400" dirty="0"/>
          </a:p>
          <a:p>
            <a:pPr marL="0" indent="0" algn="r">
              <a:buNone/>
            </a:pPr>
            <a:r>
              <a:rPr lang="nb-NO" sz="2000" dirty="0"/>
              <a:t>Store medisinske leksikon</a:t>
            </a:r>
          </a:p>
          <a:p>
            <a:endParaRPr lang="nb-NO" sz="2400" dirty="0"/>
          </a:p>
        </p:txBody>
      </p:sp>
    </p:spTree>
    <p:extLst>
      <p:ext uri="{BB962C8B-B14F-4D97-AF65-F5344CB8AC3E}">
        <p14:creationId xmlns:p14="http://schemas.microsoft.com/office/powerpoint/2010/main" val="33394707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rmAutofit/>
          </a:bodyPr>
          <a:lstStyle/>
          <a:p>
            <a:r>
              <a:rPr lang="nb-NO" sz="2400" dirty="0" smtClean="0"/>
              <a:t>Brukermedvirkning har </a:t>
            </a:r>
            <a:r>
              <a:rPr lang="nb-NO" sz="2400" dirty="0"/>
              <a:t>en egenverdi, en terapeutisk verdi og er et virkemiddel for å forbedre og kvalitetssikre tjenestene.</a:t>
            </a:r>
          </a:p>
          <a:p>
            <a:r>
              <a:rPr lang="nb-NO" sz="2400" dirty="0" smtClean="0"/>
              <a:t>Brukermedvirkning innebærer </a:t>
            </a:r>
            <a:r>
              <a:rPr lang="nb-NO" sz="2400" dirty="0"/>
              <a:t>at brukeren betraktes som en likeverdig partner i diskusjoner som angår hans eller hennes  problem.</a:t>
            </a:r>
          </a:p>
          <a:p>
            <a:endParaRPr lang="nb-NO" sz="2400" dirty="0"/>
          </a:p>
          <a:p>
            <a:pPr marL="0" indent="0">
              <a:buNone/>
            </a:pPr>
            <a:r>
              <a:rPr lang="nb-NO" sz="2400" i="1" dirty="0"/>
              <a:t>(…) mennesker som søker hjelp, på linje med andre, gjerne vil styre over viktige deler av eget liv, motta hjelp på egne premisser og bli sett og respektert i kraft av sin grunnleggende verdighet.</a:t>
            </a:r>
          </a:p>
          <a:p>
            <a:pPr marL="0" indent="0" algn="r">
              <a:buNone/>
            </a:pPr>
            <a:r>
              <a:rPr lang="nb-NO" sz="2000" dirty="0"/>
              <a:t>Helsedirektoratet</a:t>
            </a:r>
          </a:p>
          <a:p>
            <a:endParaRPr lang="nb-NO" sz="2400" dirty="0"/>
          </a:p>
        </p:txBody>
      </p:sp>
    </p:spTree>
    <p:extLst>
      <p:ext uri="{BB962C8B-B14F-4D97-AF65-F5344CB8AC3E}">
        <p14:creationId xmlns:p14="http://schemas.microsoft.com/office/powerpoint/2010/main" val="4158242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5" name="Plassholder for innhold 4"/>
          <p:cNvSpPr>
            <a:spLocks noGrp="1"/>
          </p:cNvSpPr>
          <p:nvPr>
            <p:ph idx="1"/>
          </p:nvPr>
        </p:nvSpPr>
        <p:spPr/>
        <p:txBody>
          <a:bodyPr>
            <a:noAutofit/>
          </a:bodyPr>
          <a:lstStyle/>
          <a:p>
            <a:pPr marL="0" indent="0">
              <a:buNone/>
            </a:pPr>
            <a:r>
              <a:rPr lang="nb-NO" sz="2400" dirty="0"/>
              <a:t>Vi snakker om brukermedvirkning på to nivå</a:t>
            </a:r>
          </a:p>
          <a:p>
            <a:pPr marL="457200" indent="-457200">
              <a:buAutoNum type="arabicParenR"/>
            </a:pPr>
            <a:r>
              <a:rPr lang="nb-NO" sz="2400" dirty="0"/>
              <a:t>Individnivå</a:t>
            </a:r>
          </a:p>
          <a:p>
            <a:pPr marL="457200" indent="-457200">
              <a:buAutoNum type="arabicParenR"/>
            </a:pPr>
            <a:r>
              <a:rPr lang="nb-NO" sz="2400" dirty="0"/>
              <a:t>Systemnivå</a:t>
            </a:r>
          </a:p>
          <a:p>
            <a:pPr marL="0" indent="0">
              <a:buNone/>
            </a:pPr>
            <a:endParaRPr lang="nb-NO" sz="2400" dirty="0"/>
          </a:p>
          <a:p>
            <a:pPr marL="0" indent="0">
              <a:buNone/>
            </a:pPr>
            <a:r>
              <a:rPr lang="nb-NO" sz="2400" dirty="0"/>
              <a:t>Bruker vet mest om sin livssituasjon. Samarbeid mellom den enkelte bruker og fagpersoner og forvaltning. Fagkompetanse og brukerkompetanse utfyller hverandre.</a:t>
            </a:r>
          </a:p>
          <a:p>
            <a:pPr marL="0" indent="0">
              <a:buNone/>
            </a:pPr>
            <a:endParaRPr lang="nb-NO" sz="2400" dirty="0"/>
          </a:p>
        </p:txBody>
      </p:sp>
    </p:spTree>
    <p:extLst>
      <p:ext uri="{BB962C8B-B14F-4D97-AF65-F5344CB8AC3E}">
        <p14:creationId xmlns:p14="http://schemas.microsoft.com/office/powerpoint/2010/main" val="39814873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Empowerment</a:t>
            </a:r>
            <a:endParaRPr lang="nb-NO" sz="3200" dirty="0"/>
          </a:p>
        </p:txBody>
      </p:sp>
      <p:sp>
        <p:nvSpPr>
          <p:cNvPr id="5" name="Plassholder for innhold 4"/>
          <p:cNvSpPr>
            <a:spLocks noGrp="1"/>
          </p:cNvSpPr>
          <p:nvPr>
            <p:ph idx="1"/>
          </p:nvPr>
        </p:nvSpPr>
        <p:spPr/>
        <p:txBody>
          <a:bodyPr>
            <a:normAutofit fontScale="92500" lnSpcReduction="20000"/>
          </a:bodyPr>
          <a:lstStyle/>
          <a:p>
            <a:pPr marL="0" indent="0">
              <a:buNone/>
            </a:pPr>
            <a:r>
              <a:rPr lang="nb-NO" sz="2800" i="1" dirty="0"/>
              <a:t>En prosess som setter folk i stand til økt kontroll over faktorer som påvirker deres helse </a:t>
            </a:r>
            <a:r>
              <a:rPr lang="nb-NO" sz="2800" dirty="0"/>
              <a:t>(WHO)</a:t>
            </a:r>
          </a:p>
          <a:p>
            <a:pPr marL="0" indent="0">
              <a:buNone/>
            </a:pPr>
            <a:endParaRPr lang="nb-NO" sz="2800" dirty="0"/>
          </a:p>
          <a:p>
            <a:pPr marL="0" indent="0">
              <a:buNone/>
            </a:pPr>
            <a:r>
              <a:rPr lang="nb-NO" sz="2800" dirty="0"/>
              <a:t>Handler om å </a:t>
            </a:r>
            <a:r>
              <a:rPr lang="nb-NO" sz="2800" i="1" dirty="0"/>
              <a:t>mobilisere og styrke </a:t>
            </a:r>
            <a:r>
              <a:rPr lang="nb-NO" sz="2800" dirty="0"/>
              <a:t>folks egen krefter/ ressurser, samt å redusere avmakt.</a:t>
            </a:r>
          </a:p>
          <a:p>
            <a:pPr marL="0" indent="0">
              <a:buNone/>
            </a:pPr>
            <a:endParaRPr lang="nb-NO" sz="2800" dirty="0"/>
          </a:p>
          <a:p>
            <a:pPr marL="0" lvl="0" indent="0">
              <a:buNone/>
            </a:pPr>
            <a:r>
              <a:rPr lang="nb-NO" sz="2800" dirty="0"/>
              <a:t>«...</a:t>
            </a:r>
            <a:r>
              <a:rPr lang="nb-NO" sz="2800" i="1" dirty="0"/>
              <a:t>et positivt syn på mennesket som et i utgangspunkt aktivt og handlende subjekt, som vil og kan sitt eget beste hvis forholdene legges til rette for det.» </a:t>
            </a:r>
          </a:p>
          <a:p>
            <a:pPr marL="0" lvl="0" indent="0">
              <a:buNone/>
            </a:pPr>
            <a:endParaRPr lang="nb-NO" sz="2400" dirty="0"/>
          </a:p>
          <a:p>
            <a:pPr marL="0" lvl="0" indent="0" algn="r">
              <a:buNone/>
            </a:pPr>
            <a:r>
              <a:rPr lang="nb-NO" sz="2200" dirty="0"/>
              <a:t>Ole Petter Askheim og Bengt </a:t>
            </a:r>
            <a:r>
              <a:rPr lang="nb-NO" sz="2200" dirty="0" err="1"/>
              <a:t>Starrin</a:t>
            </a:r>
            <a:r>
              <a:rPr lang="nb-NO" sz="2200" dirty="0"/>
              <a:t> (red) </a:t>
            </a:r>
            <a:r>
              <a:rPr lang="nb-NO" sz="2200" i="1" dirty="0"/>
              <a:t>Empowerment – i teori og praksis. </a:t>
            </a:r>
            <a:r>
              <a:rPr lang="nb-NO" sz="2200" dirty="0" err="1"/>
              <a:t>Gleerups</a:t>
            </a:r>
            <a:r>
              <a:rPr lang="nb-NO" sz="2200" dirty="0"/>
              <a:t> forlag 2007. Kapittel 2: Empowerment – ulike tilnærminger</a:t>
            </a:r>
          </a:p>
          <a:p>
            <a:endParaRPr lang="nb-NO" dirty="0"/>
          </a:p>
        </p:txBody>
      </p:sp>
    </p:spTree>
    <p:extLst>
      <p:ext uri="{BB962C8B-B14F-4D97-AF65-F5344CB8AC3E}">
        <p14:creationId xmlns:p14="http://schemas.microsoft.com/office/powerpoint/2010/main" val="8884863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fontScale="90000"/>
          </a:bodyPr>
          <a:lstStyle/>
          <a:p>
            <a:pPr algn="ctr"/>
            <a:r>
              <a:rPr lang="nb-NO" sz="3200" dirty="0" smtClean="0"/>
              <a:t>Hvorfor snakker vi så mye om </a:t>
            </a:r>
            <a:r>
              <a:rPr lang="nb-NO" sz="3200" dirty="0" smtClean="0">
                <a:solidFill>
                  <a:schemeClr val="accent6">
                    <a:lumMod val="75000"/>
                  </a:schemeClr>
                </a:solidFill>
              </a:rPr>
              <a:t>brukermedvirkning</a:t>
            </a:r>
            <a:r>
              <a:rPr lang="nb-NO" sz="3200" dirty="0" smtClean="0"/>
              <a:t>?</a:t>
            </a:r>
            <a:endParaRPr lang="nb-NO" sz="3200" dirty="0"/>
          </a:p>
        </p:txBody>
      </p:sp>
      <p:sp>
        <p:nvSpPr>
          <p:cNvPr id="5" name="Plassholder for innhold 4"/>
          <p:cNvSpPr>
            <a:spLocks noGrp="1"/>
          </p:cNvSpPr>
          <p:nvPr>
            <p:ph idx="1"/>
          </p:nvPr>
        </p:nvSpPr>
        <p:spPr/>
        <p:txBody>
          <a:bodyPr/>
          <a:lstStyle/>
          <a:p>
            <a:endParaRPr lang="nb-NO" sz="2400" dirty="0" smtClean="0"/>
          </a:p>
          <a:p>
            <a:r>
              <a:rPr lang="nb-NO" sz="2400" dirty="0" smtClean="0"/>
              <a:t>Det </a:t>
            </a:r>
            <a:r>
              <a:rPr lang="nb-NO" sz="2400" dirty="0"/>
              <a:t>er en lovfestet rettighet, og er dermed ikke noe tjenesteapparatet kan velge å forholde seg til.</a:t>
            </a:r>
          </a:p>
          <a:p>
            <a:endParaRPr lang="nb-NO" sz="2400" dirty="0"/>
          </a:p>
          <a:p>
            <a:r>
              <a:rPr lang="nb-NO" sz="2400" dirty="0"/>
              <a:t>Hvordan kan vi så ivareta brukerstemmen, hovedaktøren?</a:t>
            </a:r>
          </a:p>
          <a:p>
            <a:pPr lvl="1"/>
            <a:r>
              <a:rPr lang="nb-NO" sz="2000" dirty="0"/>
              <a:t>Hvordan inviterer vi brukerstemmen/ brukermedvirkning inn?</a:t>
            </a:r>
          </a:p>
          <a:p>
            <a:pPr lvl="1"/>
            <a:r>
              <a:rPr lang="nb-NO" sz="2000" dirty="0"/>
              <a:t>Når tar vi kontakt?</a:t>
            </a:r>
          </a:p>
          <a:p>
            <a:pPr lvl="1"/>
            <a:r>
              <a:rPr lang="nb-NO" sz="2000" dirty="0"/>
              <a:t>Hvilke spørsmål stiller vi? Hvordan stiller vi dem?</a:t>
            </a:r>
          </a:p>
          <a:p>
            <a:pPr lvl="1"/>
            <a:r>
              <a:rPr lang="nb-NO" sz="2000" dirty="0"/>
              <a:t>Hva som er viktig for hver enkelt er helt </a:t>
            </a:r>
            <a:r>
              <a:rPr lang="nb-NO" sz="2000" dirty="0" smtClean="0"/>
              <a:t>individuelt</a:t>
            </a:r>
            <a:endParaRPr lang="nb-NO" sz="2000" dirty="0"/>
          </a:p>
        </p:txBody>
      </p:sp>
    </p:spTree>
    <p:extLst>
      <p:ext uri="{BB962C8B-B14F-4D97-AF65-F5344CB8AC3E}">
        <p14:creationId xmlns:p14="http://schemas.microsoft.com/office/powerpoint/2010/main" val="29277058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Brukermedvirkning i IP</a:t>
            </a:r>
            <a:endParaRPr lang="nb-NO" sz="3200" dirty="0"/>
          </a:p>
        </p:txBody>
      </p:sp>
      <p:sp>
        <p:nvSpPr>
          <p:cNvPr id="5" name="Plassholder for innhold 4"/>
          <p:cNvSpPr>
            <a:spLocks noGrp="1"/>
          </p:cNvSpPr>
          <p:nvPr>
            <p:ph idx="1"/>
          </p:nvPr>
        </p:nvSpPr>
        <p:spPr/>
        <p:txBody>
          <a:bodyPr>
            <a:normAutofit/>
          </a:bodyPr>
          <a:lstStyle/>
          <a:p>
            <a:pPr marL="0" indent="0">
              <a:buNone/>
            </a:pPr>
            <a:r>
              <a:rPr lang="nb-NO" sz="2400" dirty="0"/>
              <a:t>Oppstartsmøte:</a:t>
            </a:r>
          </a:p>
          <a:p>
            <a:pPr marL="0" indent="0">
              <a:buNone/>
            </a:pPr>
            <a:r>
              <a:rPr lang="nb-NO" sz="2400" dirty="0">
                <a:hlinkClick r:id="rId2"/>
              </a:rPr>
              <a:t>http://helsekompetanse.no/plan/3315</a:t>
            </a:r>
            <a:endParaRPr lang="nb-NO" sz="2400" dirty="0"/>
          </a:p>
          <a:p>
            <a:pPr marL="0" indent="0">
              <a:buNone/>
            </a:pPr>
            <a:endParaRPr lang="nb-NO" sz="2400" dirty="0"/>
          </a:p>
          <a:p>
            <a:pPr marL="0" indent="0">
              <a:buNone/>
            </a:pPr>
            <a:r>
              <a:rPr lang="nb-NO" sz="2400" dirty="0"/>
              <a:t>Evalueringsmøte:</a:t>
            </a:r>
          </a:p>
          <a:p>
            <a:pPr marL="0" indent="0">
              <a:buNone/>
            </a:pPr>
            <a:r>
              <a:rPr lang="nb-NO" sz="2400" dirty="0">
                <a:hlinkClick r:id="rId3"/>
              </a:rPr>
              <a:t>http://helsekompetanse.no/plan/3322</a:t>
            </a:r>
            <a:endParaRPr lang="nb-NO" sz="2400" dirty="0"/>
          </a:p>
          <a:p>
            <a:pPr marL="0" indent="0">
              <a:buNone/>
            </a:pPr>
            <a:endParaRPr lang="nb-NO" sz="2400" dirty="0"/>
          </a:p>
          <a:p>
            <a:r>
              <a:rPr lang="nb-NO" sz="2400" dirty="0"/>
              <a:t>Tilpass tempo, behov</a:t>
            </a:r>
          </a:p>
          <a:p>
            <a:r>
              <a:rPr lang="nb-NO" sz="2400" dirty="0"/>
              <a:t>Planeier er viktig i arbeidet med å styre aktivitet og tempo slik at det passer behov – igjen avklare forventninger</a:t>
            </a:r>
          </a:p>
          <a:p>
            <a:endParaRPr lang="nb-NO" sz="2400" dirty="0"/>
          </a:p>
        </p:txBody>
      </p:sp>
    </p:spTree>
    <p:extLst>
      <p:ext uri="{BB962C8B-B14F-4D97-AF65-F5344CB8AC3E}">
        <p14:creationId xmlns:p14="http://schemas.microsoft.com/office/powerpoint/2010/main" val="319522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lvl="0" indent="0">
              <a:spcBef>
                <a:spcPts val="700"/>
              </a:spcBef>
              <a:buSzPct val="100000"/>
              <a:buNone/>
            </a:pPr>
            <a:endParaRPr lang="nb-NO" sz="2400" i="1" dirty="0" smtClean="0">
              <a:solidFill>
                <a:srgbClr val="000000"/>
              </a:solidFill>
            </a:endParaRPr>
          </a:p>
          <a:p>
            <a:pPr marL="0" lvl="0" indent="0">
              <a:spcBef>
                <a:spcPts val="700"/>
              </a:spcBef>
              <a:buSzPct val="100000"/>
              <a:buNone/>
            </a:pPr>
            <a:r>
              <a:rPr lang="nb-NO" sz="2400" i="1" dirty="0" smtClean="0">
                <a:solidFill>
                  <a:srgbClr val="000000"/>
                </a:solidFill>
              </a:rPr>
              <a:t>«</a:t>
            </a:r>
            <a:r>
              <a:rPr lang="nb-NO" sz="2400" i="1" dirty="0">
                <a:solidFill>
                  <a:srgbClr val="000000"/>
                </a:solidFill>
              </a:rPr>
              <a:t>Koordinerende enhet skal være ett «sted å henvende seg til», et kontaktpunkt for eksterne og interne samarbeidspartnere, og en pådriver for kartlegging, planlegging og utvikling av rehabiliteringsvirksomheten generelt. Koordineringsfunksjonen skal være tydelig plassert og lett tilgjengelig både for tjenestemottakerne og samarbeidspartnere.»	</a:t>
            </a:r>
            <a:r>
              <a:rPr lang="nb-NO" sz="2800" i="1" dirty="0">
                <a:solidFill>
                  <a:srgbClr val="000000"/>
                </a:solidFill>
              </a:rPr>
              <a:t>						</a:t>
            </a:r>
            <a:r>
              <a:rPr lang="nb-NO" sz="2000" dirty="0">
                <a:solidFill>
                  <a:srgbClr val="000000"/>
                </a:solidFill>
              </a:rPr>
              <a:t>Lenke: </a:t>
            </a:r>
            <a:r>
              <a:rPr lang="nb-NO" sz="2000" dirty="0">
                <a:solidFill>
                  <a:srgbClr val="000000"/>
                </a:solidFill>
                <a:hlinkClick r:id="rId2"/>
              </a:rPr>
              <a:t>www.helsedir.no</a:t>
            </a:r>
            <a:endParaRPr lang="nb-NO" sz="2000" dirty="0">
              <a:solidFill>
                <a:srgbClr val="000000"/>
              </a:solidFill>
            </a:endParaRPr>
          </a:p>
          <a:p>
            <a:endParaRPr lang="nb-NO" dirty="0"/>
          </a:p>
        </p:txBody>
      </p:sp>
    </p:spTree>
    <p:extLst>
      <p:ext uri="{BB962C8B-B14F-4D97-AF65-F5344CB8AC3E}">
        <p14:creationId xmlns:p14="http://schemas.microsoft.com/office/powerpoint/2010/main" val="12482771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endParaRPr lang="nb-NO" sz="3200" dirty="0"/>
          </a:p>
        </p:txBody>
      </p:sp>
      <p:sp>
        <p:nvSpPr>
          <p:cNvPr id="5" name="Plassholder for innhold 4"/>
          <p:cNvSpPr>
            <a:spLocks noGrp="1"/>
          </p:cNvSpPr>
          <p:nvPr>
            <p:ph idx="1"/>
          </p:nvPr>
        </p:nvSpPr>
        <p:spPr/>
        <p:txBody>
          <a:bodyPr>
            <a:normAutofit/>
          </a:bodyPr>
          <a:lstStyle/>
          <a:p>
            <a:pPr marL="0" indent="0">
              <a:buNone/>
            </a:pPr>
            <a:endParaRPr lang="nb-NO" sz="2400" dirty="0"/>
          </a:p>
          <a:p>
            <a:pPr marL="0" indent="0">
              <a:buNone/>
            </a:pPr>
            <a:r>
              <a:rPr lang="nb-NO" sz="2400" dirty="0"/>
              <a:t>Martin har cerebral parese og en lett psykisk utviklingshemning. Koordinerende enhet for individuell plan i bydel Grorud i Oslo har vært kjempeviktig for Martin og familien hans.</a:t>
            </a:r>
          </a:p>
          <a:p>
            <a:pPr marL="0" indent="0">
              <a:buNone/>
            </a:pPr>
            <a:endParaRPr lang="nb-NO" sz="2400" dirty="0"/>
          </a:p>
          <a:p>
            <a:pPr marL="0" indent="0" algn="ctr">
              <a:buNone/>
            </a:pPr>
            <a:r>
              <a:rPr lang="nb-NO" sz="2400" dirty="0">
                <a:hlinkClick r:id="rId2"/>
              </a:rPr>
              <a:t>https://www.youtube.com/watch?v=-cMtBJZNqD4</a:t>
            </a:r>
            <a:endParaRPr lang="nb-NO" sz="2400" dirty="0"/>
          </a:p>
          <a:p>
            <a:endParaRPr lang="nb-NO" sz="2400" dirty="0"/>
          </a:p>
        </p:txBody>
      </p:sp>
    </p:spTree>
    <p:extLst>
      <p:ext uri="{BB962C8B-B14F-4D97-AF65-F5344CB8AC3E}">
        <p14:creationId xmlns:p14="http://schemas.microsoft.com/office/powerpoint/2010/main" val="31599378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idx="1"/>
          </p:nvPr>
        </p:nvSpPr>
        <p:spPr/>
        <p:txBody>
          <a:bodyPr/>
          <a:lstStyle/>
          <a:p>
            <a:pPr marL="0" indent="0" algn="ctr">
              <a:buNone/>
            </a:pPr>
            <a:endParaRPr lang="nb-NO" b="1" dirty="0" smtClean="0"/>
          </a:p>
          <a:p>
            <a:pPr marL="0" indent="0" algn="ctr">
              <a:buNone/>
            </a:pPr>
            <a:r>
              <a:rPr lang="nb-NO" b="1" dirty="0" smtClean="0">
                <a:solidFill>
                  <a:schemeClr val="accent5">
                    <a:lumMod val="50000"/>
                  </a:schemeClr>
                </a:solidFill>
              </a:rPr>
              <a:t>VERKTØY FOR KOORDINATOR</a:t>
            </a:r>
          </a:p>
          <a:p>
            <a:pPr marL="0" indent="0" algn="ctr">
              <a:buNone/>
            </a:pPr>
            <a:r>
              <a:rPr lang="nb-NO" dirty="0" smtClean="0">
                <a:solidFill>
                  <a:schemeClr val="accent5">
                    <a:lumMod val="50000"/>
                  </a:schemeClr>
                </a:solidFill>
              </a:rPr>
              <a:t>Veileder</a:t>
            </a:r>
          </a:p>
          <a:p>
            <a:pPr marL="0" indent="0" algn="ctr">
              <a:buNone/>
            </a:pPr>
            <a:r>
              <a:rPr lang="nb-NO" dirty="0" smtClean="0">
                <a:solidFill>
                  <a:schemeClr val="accent5">
                    <a:lumMod val="50000"/>
                  </a:schemeClr>
                </a:solidFill>
              </a:rPr>
              <a:t>Sjekkliste</a:t>
            </a:r>
          </a:p>
          <a:p>
            <a:pPr marL="0" indent="0" algn="ctr">
              <a:buNone/>
            </a:pPr>
            <a:r>
              <a:rPr lang="nb-NO" dirty="0" smtClean="0">
                <a:solidFill>
                  <a:schemeClr val="accent5">
                    <a:lumMod val="50000"/>
                  </a:schemeClr>
                </a:solidFill>
              </a:rPr>
              <a:t>Møtevirksomhet</a:t>
            </a:r>
          </a:p>
          <a:p>
            <a:pPr marL="0" indent="0" algn="ctr">
              <a:buNone/>
            </a:pPr>
            <a:r>
              <a:rPr lang="nb-NO" dirty="0" smtClean="0">
                <a:solidFill>
                  <a:schemeClr val="accent5">
                    <a:lumMod val="50000"/>
                  </a:schemeClr>
                </a:solidFill>
              </a:rPr>
              <a:t>Individuell plan</a:t>
            </a:r>
            <a:endParaRPr lang="nb-NO" dirty="0">
              <a:solidFill>
                <a:schemeClr val="accent5">
                  <a:lumMod val="50000"/>
                </a:schemeClr>
              </a:solidFill>
            </a:endParaRPr>
          </a:p>
        </p:txBody>
      </p:sp>
    </p:spTree>
    <p:extLst>
      <p:ext uri="{BB962C8B-B14F-4D97-AF65-F5344CB8AC3E}">
        <p14:creationId xmlns:p14="http://schemas.microsoft.com/office/powerpoint/2010/main" val="11661497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ctr"/>
            <a:r>
              <a:rPr lang="nb-NO" sz="3200" dirty="0" smtClean="0"/>
              <a:t>Verktøy for koordinering og samhandling</a:t>
            </a:r>
            <a:endParaRPr lang="nb-NO" sz="3200" dirty="0"/>
          </a:p>
        </p:txBody>
      </p:sp>
      <p:grpSp>
        <p:nvGrpSpPr>
          <p:cNvPr id="10" name="Diagram 2"/>
          <p:cNvGrpSpPr/>
          <p:nvPr/>
        </p:nvGrpSpPr>
        <p:grpSpPr>
          <a:xfrm>
            <a:off x="827584" y="1501128"/>
            <a:ext cx="6112977" cy="3876894"/>
            <a:chOff x="1811716" y="1859684"/>
            <a:chExt cx="6112977" cy="3371173"/>
          </a:xfrm>
        </p:grpSpPr>
        <p:sp>
          <p:nvSpPr>
            <p:cNvPr id="11" name="Frihåndsform 10"/>
            <p:cNvSpPr/>
            <p:nvPr/>
          </p:nvSpPr>
          <p:spPr>
            <a:xfrm>
              <a:off x="2914403" y="1976382"/>
              <a:ext cx="5010290" cy="844729"/>
            </a:xfrm>
            <a:custGeom>
              <a:avLst/>
              <a:gdLst>
                <a:gd name="f0" fmla="val 10800000"/>
                <a:gd name="f1" fmla="val 5400000"/>
                <a:gd name="f2" fmla="val 180"/>
                <a:gd name="f3" fmla="val w"/>
                <a:gd name="f4" fmla="val h"/>
                <a:gd name="f5" fmla="val 0"/>
                <a:gd name="f6" fmla="val 1319068"/>
                <a:gd name="f7" fmla="val 5010287"/>
                <a:gd name="f8" fmla="val 2"/>
                <a:gd name="f9" fmla="val 5010285"/>
                <a:gd name="f10" fmla="+- 0 0 -90"/>
                <a:gd name="f11" fmla="*/ f3 1 1319068"/>
                <a:gd name="f12" fmla="*/ f4 1 5010287"/>
                <a:gd name="f13" fmla="+- f7 0 f5"/>
                <a:gd name="f14" fmla="+- f6 0 f5"/>
                <a:gd name="f15" fmla="*/ f10 f0 1"/>
                <a:gd name="f16" fmla="*/ f14 1 1319068"/>
                <a:gd name="f17" fmla="*/ f13 1 5010287"/>
                <a:gd name="f18" fmla="*/ 0 f14 1"/>
                <a:gd name="f19" fmla="*/ 0 f13 1"/>
                <a:gd name="f20" fmla="*/ 1319068 f14 1"/>
                <a:gd name="f21" fmla="*/ 5010287 f13 1"/>
                <a:gd name="f22" fmla="*/ f15 1 f2"/>
                <a:gd name="f23" fmla="*/ f18 1 1319068"/>
                <a:gd name="f24" fmla="*/ f19 1 5010287"/>
                <a:gd name="f25" fmla="*/ f20 1 1319068"/>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319068" h="5010287">
                  <a:moveTo>
                    <a:pt x="f6" y="f8"/>
                  </a:moveTo>
                  <a:lnTo>
                    <a:pt x="f6" y="f9"/>
                  </a:lnTo>
                  <a:lnTo>
                    <a:pt x="f5" y="f9"/>
                  </a:lnTo>
                  <a:lnTo>
                    <a:pt x="f5" y="f8"/>
                  </a:lnTo>
                  <a:lnTo>
                    <a:pt x="f6" y="f8"/>
                  </a:lnTo>
                  <a:close/>
                </a:path>
              </a:pathLst>
            </a:custGeom>
            <a:solidFill>
              <a:srgbClr val="DEE7D1">
                <a:alpha val="90000"/>
              </a:srgbClr>
            </a:solidFill>
            <a:ln w="9528">
              <a:solidFill>
                <a:srgbClr val="D9E2CC">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0" marR="0" lvl="1" algn="l"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nb-NO" sz="3200" b="1" i="0" u="none" strike="noStrike" kern="1200" cap="none" spc="0" baseline="0" dirty="0" smtClean="0">
                  <a:solidFill>
                    <a:srgbClr val="000000"/>
                  </a:solidFill>
                  <a:uFillTx/>
                  <a:latin typeface="Calibri"/>
                </a:rPr>
                <a:t>Veileder</a:t>
              </a:r>
              <a:endParaRPr lang="nb-NO" sz="3200" b="1" i="0" u="none" strike="noStrike" kern="1200" cap="none" spc="0" baseline="0" dirty="0">
                <a:solidFill>
                  <a:srgbClr val="000000"/>
                </a:solidFill>
                <a:uFillTx/>
                <a:latin typeface="Calibri"/>
              </a:endParaRPr>
            </a:p>
          </p:txBody>
        </p:sp>
        <p:sp>
          <p:nvSpPr>
            <p:cNvPr id="12" name="Frihåndsform 11"/>
            <p:cNvSpPr/>
            <p:nvPr/>
          </p:nvSpPr>
          <p:spPr>
            <a:xfrm>
              <a:off x="1850212" y="1859684"/>
              <a:ext cx="1085493" cy="1169623"/>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769535"/>
                </a:gs>
                <a:gs pos="100000">
                  <a:srgbClr val="9BC348"/>
                </a:gs>
              </a:gsLst>
              <a:lin ang="16200000"/>
            </a:gra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b="0" i="0" u="none" strike="noStrike" kern="1200" cap="none" spc="0" baseline="0" dirty="0">
                  <a:solidFill>
                    <a:srgbClr val="FFFFFF"/>
                  </a:solidFill>
                  <a:uFillTx/>
                  <a:latin typeface="Calibri"/>
                </a:rPr>
                <a:t>1</a:t>
              </a:r>
            </a:p>
          </p:txBody>
        </p:sp>
        <p:sp>
          <p:nvSpPr>
            <p:cNvPr id="13" name="Frihåndsform 12"/>
            <p:cNvSpPr/>
            <p:nvPr/>
          </p:nvSpPr>
          <p:spPr>
            <a:xfrm>
              <a:off x="2897209" y="3052184"/>
              <a:ext cx="5010290" cy="822860"/>
            </a:xfrm>
            <a:custGeom>
              <a:avLst/>
              <a:gdLst>
                <a:gd name="f0" fmla="val 10800000"/>
                <a:gd name="f1" fmla="val 5400000"/>
                <a:gd name="f2" fmla="val 180"/>
                <a:gd name="f3" fmla="val w"/>
                <a:gd name="f4" fmla="val h"/>
                <a:gd name="f5" fmla="val 0"/>
                <a:gd name="f6" fmla="val 1044575"/>
                <a:gd name="f7" fmla="val 5010287"/>
                <a:gd name="f8" fmla="val 2"/>
                <a:gd name="f9" fmla="val 5010285"/>
                <a:gd name="f10" fmla="+- 0 0 -90"/>
                <a:gd name="f11" fmla="*/ f3 1 1044575"/>
                <a:gd name="f12" fmla="*/ f4 1 5010287"/>
                <a:gd name="f13" fmla="+- f7 0 f5"/>
                <a:gd name="f14" fmla="+- f6 0 f5"/>
                <a:gd name="f15" fmla="*/ f10 f0 1"/>
                <a:gd name="f16" fmla="*/ f14 1 1044575"/>
                <a:gd name="f17" fmla="*/ f13 1 5010287"/>
                <a:gd name="f18" fmla="*/ 0 f14 1"/>
                <a:gd name="f19" fmla="*/ 0 f13 1"/>
                <a:gd name="f20" fmla="*/ 1044575 f14 1"/>
                <a:gd name="f21" fmla="*/ 5010287 f13 1"/>
                <a:gd name="f22" fmla="*/ f15 1 f2"/>
                <a:gd name="f23" fmla="*/ f18 1 1044575"/>
                <a:gd name="f24" fmla="*/ f19 1 5010287"/>
                <a:gd name="f25" fmla="*/ f20 1 1044575"/>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044575" h="5010287">
                  <a:moveTo>
                    <a:pt x="f6" y="f8"/>
                  </a:moveTo>
                  <a:lnTo>
                    <a:pt x="f6" y="f9"/>
                  </a:lnTo>
                  <a:lnTo>
                    <a:pt x="f5" y="f9"/>
                  </a:lnTo>
                  <a:lnTo>
                    <a:pt x="f5" y="f8"/>
                  </a:lnTo>
                  <a:lnTo>
                    <a:pt x="f6" y="f8"/>
                  </a:lnTo>
                  <a:close/>
                </a:path>
              </a:pathLst>
            </a:custGeom>
            <a:solidFill>
              <a:srgbClr val="D2E4E2">
                <a:alpha val="90000"/>
              </a:srgbClr>
            </a:solidFill>
            <a:ln w="9528">
              <a:solidFill>
                <a:srgbClr val="CDDFDD">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0" marR="0" lvl="1" algn="l"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nb-NO" sz="3200" b="1" kern="0" dirty="0" smtClean="0">
                  <a:solidFill>
                    <a:srgbClr val="000000"/>
                  </a:solidFill>
                  <a:latin typeface="Calibri"/>
                </a:rPr>
                <a:t>Sjekkliste</a:t>
              </a:r>
              <a:endParaRPr lang="nb-NO" sz="3200" b="1" i="0" u="none" strike="noStrike" kern="1200" cap="none" spc="0" baseline="0" dirty="0">
                <a:solidFill>
                  <a:srgbClr val="000000"/>
                </a:solidFill>
                <a:uFillTx/>
                <a:latin typeface="Calibri"/>
              </a:endParaRPr>
            </a:p>
          </p:txBody>
        </p:sp>
        <p:sp>
          <p:nvSpPr>
            <p:cNvPr id="14" name="Frihåndsform 13"/>
            <p:cNvSpPr/>
            <p:nvPr/>
          </p:nvSpPr>
          <p:spPr>
            <a:xfrm>
              <a:off x="1828907" y="2999152"/>
              <a:ext cx="1085493" cy="1104644"/>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3B8A81"/>
                </a:gs>
                <a:gs pos="100000">
                  <a:srgbClr val="4FB5AA"/>
                </a:gs>
              </a:gsLst>
              <a:lin ang="16200000"/>
            </a:gra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b="0" i="0" u="none" strike="noStrike" kern="1200" cap="none" spc="0" baseline="0" dirty="0">
                  <a:solidFill>
                    <a:srgbClr val="FFFFFF"/>
                  </a:solidFill>
                  <a:uFillTx/>
                  <a:latin typeface="Calibri"/>
                </a:rPr>
                <a:t>2</a:t>
              </a:r>
            </a:p>
          </p:txBody>
        </p:sp>
        <p:sp>
          <p:nvSpPr>
            <p:cNvPr id="15" name="Frihåndsform 14"/>
            <p:cNvSpPr/>
            <p:nvPr/>
          </p:nvSpPr>
          <p:spPr>
            <a:xfrm>
              <a:off x="2901384" y="4221807"/>
              <a:ext cx="5010290" cy="779748"/>
            </a:xfrm>
            <a:custGeom>
              <a:avLst/>
              <a:gdLst>
                <a:gd name="f0" fmla="val 10800000"/>
                <a:gd name="f1" fmla="val 5400000"/>
                <a:gd name="f2" fmla="val 180"/>
                <a:gd name="f3" fmla="val w"/>
                <a:gd name="f4" fmla="val h"/>
                <a:gd name="f5" fmla="val 0"/>
                <a:gd name="f6" fmla="val 1044575"/>
                <a:gd name="f7" fmla="val 5010287"/>
                <a:gd name="f8" fmla="val 2"/>
                <a:gd name="f9" fmla="val 5010285"/>
                <a:gd name="f10" fmla="+- 0 0 -90"/>
                <a:gd name="f11" fmla="*/ f3 1 1044575"/>
                <a:gd name="f12" fmla="*/ f4 1 5010287"/>
                <a:gd name="f13" fmla="+- f7 0 f5"/>
                <a:gd name="f14" fmla="+- f6 0 f5"/>
                <a:gd name="f15" fmla="*/ f10 f0 1"/>
                <a:gd name="f16" fmla="*/ f14 1 1044575"/>
                <a:gd name="f17" fmla="*/ f13 1 5010287"/>
                <a:gd name="f18" fmla="*/ 0 f14 1"/>
                <a:gd name="f19" fmla="*/ 0 f13 1"/>
                <a:gd name="f20" fmla="*/ 1044575 f14 1"/>
                <a:gd name="f21" fmla="*/ 5010287 f13 1"/>
                <a:gd name="f22" fmla="*/ f15 1 f2"/>
                <a:gd name="f23" fmla="*/ f18 1 1044575"/>
                <a:gd name="f24" fmla="*/ f19 1 5010287"/>
                <a:gd name="f25" fmla="*/ f20 1 1044575"/>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044575" h="5010287">
                  <a:moveTo>
                    <a:pt x="f6" y="f8"/>
                  </a:moveTo>
                  <a:lnTo>
                    <a:pt x="f6" y="f9"/>
                  </a:lnTo>
                  <a:lnTo>
                    <a:pt x="f5" y="f9"/>
                  </a:lnTo>
                  <a:lnTo>
                    <a:pt x="f5" y="f8"/>
                  </a:lnTo>
                  <a:lnTo>
                    <a:pt x="f6" y="f8"/>
                  </a:lnTo>
                  <a:close/>
                </a:path>
              </a:pathLst>
            </a:custGeom>
            <a:solidFill>
              <a:srgbClr val="D8D3E0">
                <a:alpha val="90000"/>
              </a:srgbClr>
            </a:solidFill>
            <a:ln w="9528">
              <a:solidFill>
                <a:srgbClr val="D3CEDB">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0" marR="0" lvl="1" algn="l"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nb-NO" sz="3200" b="1" dirty="0" smtClean="0">
                  <a:solidFill>
                    <a:srgbClr val="000000"/>
                  </a:solidFill>
                  <a:latin typeface="Calibri"/>
                </a:rPr>
                <a:t>Møtevirksomhet</a:t>
              </a:r>
              <a:endParaRPr lang="nb-NO" sz="3200" b="1" i="0" u="none" strike="noStrike" kern="1200" cap="none" spc="0" baseline="0" dirty="0">
                <a:solidFill>
                  <a:srgbClr val="000000"/>
                </a:solidFill>
                <a:uFillTx/>
                <a:latin typeface="Calibri"/>
              </a:endParaRPr>
            </a:p>
          </p:txBody>
        </p:sp>
        <p:sp>
          <p:nvSpPr>
            <p:cNvPr id="16" name="Frihåndsform 15"/>
            <p:cNvSpPr/>
            <p:nvPr/>
          </p:nvSpPr>
          <p:spPr>
            <a:xfrm>
              <a:off x="1811716" y="4106105"/>
              <a:ext cx="1085493" cy="1124752"/>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5D417E"/>
                </a:gs>
                <a:gs pos="100000">
                  <a:srgbClr val="7B58A6"/>
                </a:gs>
              </a:gsLst>
              <a:lin ang="16200000"/>
            </a:gra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b="0" i="0" u="none" strike="noStrike" kern="1200" cap="none" spc="0" baseline="0" dirty="0">
                  <a:solidFill>
                    <a:srgbClr val="FFFFFF"/>
                  </a:solidFill>
                  <a:uFillTx/>
                  <a:latin typeface="Calibri"/>
                </a:rPr>
                <a:t>3</a:t>
              </a:r>
            </a:p>
          </p:txBody>
        </p:sp>
      </p:grpSp>
      <p:grpSp>
        <p:nvGrpSpPr>
          <p:cNvPr id="17" name="Diagram 2"/>
          <p:cNvGrpSpPr/>
          <p:nvPr/>
        </p:nvGrpSpPr>
        <p:grpSpPr>
          <a:xfrm>
            <a:off x="827584" y="5378022"/>
            <a:ext cx="6060072" cy="1185085"/>
            <a:chOff x="1826151" y="1228503"/>
            <a:chExt cx="6060072" cy="1185085"/>
          </a:xfrm>
        </p:grpSpPr>
        <p:sp>
          <p:nvSpPr>
            <p:cNvPr id="18" name="Frihåndsform 17"/>
            <p:cNvSpPr/>
            <p:nvPr/>
          </p:nvSpPr>
          <p:spPr>
            <a:xfrm>
              <a:off x="2875933" y="1387577"/>
              <a:ext cx="5010290" cy="866936"/>
            </a:xfrm>
            <a:custGeom>
              <a:avLst/>
              <a:gdLst>
                <a:gd name="f0" fmla="val 10800000"/>
                <a:gd name="f1" fmla="val 5400000"/>
                <a:gd name="f2" fmla="val 180"/>
                <a:gd name="f3" fmla="val w"/>
                <a:gd name="f4" fmla="val h"/>
                <a:gd name="f5" fmla="val 0"/>
                <a:gd name="f6" fmla="val 1319068"/>
                <a:gd name="f7" fmla="val 5010287"/>
                <a:gd name="f8" fmla="val 2"/>
                <a:gd name="f9" fmla="val 5010285"/>
                <a:gd name="f10" fmla="+- 0 0 -90"/>
                <a:gd name="f11" fmla="*/ f3 1 1319068"/>
                <a:gd name="f12" fmla="*/ f4 1 5010287"/>
                <a:gd name="f13" fmla="+- f7 0 f5"/>
                <a:gd name="f14" fmla="+- f6 0 f5"/>
                <a:gd name="f15" fmla="*/ f10 f0 1"/>
                <a:gd name="f16" fmla="*/ f14 1 1319068"/>
                <a:gd name="f17" fmla="*/ f13 1 5010287"/>
                <a:gd name="f18" fmla="*/ 0 f14 1"/>
                <a:gd name="f19" fmla="*/ 0 f13 1"/>
                <a:gd name="f20" fmla="*/ 1319068 f14 1"/>
                <a:gd name="f21" fmla="*/ 5010287 f13 1"/>
                <a:gd name="f22" fmla="*/ f15 1 f2"/>
                <a:gd name="f23" fmla="*/ f18 1 1319068"/>
                <a:gd name="f24" fmla="*/ f19 1 5010287"/>
                <a:gd name="f25" fmla="*/ f20 1 1319068"/>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319068" h="5010287">
                  <a:moveTo>
                    <a:pt x="f6" y="f8"/>
                  </a:moveTo>
                  <a:lnTo>
                    <a:pt x="f6" y="f9"/>
                  </a:lnTo>
                  <a:lnTo>
                    <a:pt x="f5" y="f9"/>
                  </a:lnTo>
                  <a:lnTo>
                    <a:pt x="f5" y="f8"/>
                  </a:lnTo>
                  <a:lnTo>
                    <a:pt x="f6" y="f8"/>
                  </a:lnTo>
                  <a:close/>
                </a:path>
              </a:pathLst>
            </a:custGeom>
            <a:solidFill>
              <a:schemeClr val="accent1">
                <a:lumMod val="20000"/>
                <a:lumOff val="80000"/>
                <a:alpha val="90000"/>
              </a:schemeClr>
            </a:solidFill>
            <a:ln w="9528">
              <a:solidFill>
                <a:srgbClr val="D9E2CC">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280985" marR="0" lvl="1" indent="-280985" algn="l" defTabSz="1422404"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r>
                <a:rPr lang="nb-NO" sz="3200" b="1" i="0" u="none" strike="noStrike" kern="1200" cap="none" spc="0" baseline="0" dirty="0" smtClean="0">
                  <a:solidFill>
                    <a:srgbClr val="000000"/>
                  </a:solidFill>
                  <a:uFillTx/>
                  <a:latin typeface="Calibri"/>
                </a:rPr>
                <a:t>Individuell</a:t>
              </a:r>
              <a:r>
                <a:rPr lang="nb-NO" sz="3200" b="0" i="0" u="none" strike="noStrike" kern="1200" cap="none" spc="0" baseline="0" dirty="0" smtClean="0">
                  <a:solidFill>
                    <a:srgbClr val="000000"/>
                  </a:solidFill>
                  <a:effectLst>
                    <a:outerShdw dist="38096" dir="2700000">
                      <a:srgbClr val="000000"/>
                    </a:outerShdw>
                  </a:effectLst>
                  <a:uFillTx/>
                  <a:latin typeface="Calibri"/>
                </a:rPr>
                <a:t> </a:t>
              </a:r>
              <a:r>
                <a:rPr lang="nb-NO" sz="3200" b="1" i="0" u="none" strike="noStrike" kern="1200" cap="none" spc="0" baseline="0" dirty="0" smtClean="0">
                  <a:solidFill>
                    <a:srgbClr val="000000"/>
                  </a:solidFill>
                  <a:uFillTx/>
                  <a:latin typeface="Calibri"/>
                </a:rPr>
                <a:t>plan</a:t>
              </a:r>
              <a:endParaRPr lang="nb-NO" sz="3200" b="1" i="0" u="none" strike="noStrike" kern="1200" cap="none" spc="0" baseline="0" dirty="0">
                <a:solidFill>
                  <a:srgbClr val="000000"/>
                </a:solidFill>
                <a:uFillTx/>
                <a:latin typeface="Calibri"/>
              </a:endParaRPr>
            </a:p>
          </p:txBody>
        </p:sp>
        <p:sp>
          <p:nvSpPr>
            <p:cNvPr id="19" name="Frihåndsform 18"/>
            <p:cNvSpPr/>
            <p:nvPr/>
          </p:nvSpPr>
          <p:spPr>
            <a:xfrm>
              <a:off x="1826151" y="1228503"/>
              <a:ext cx="1085493" cy="1185085"/>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5">
                <a:lumMod val="60000"/>
                <a:lumOff val="40000"/>
              </a:schemeClr>
            </a:soli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dirty="0">
                  <a:solidFill>
                    <a:srgbClr val="FFFFFF"/>
                  </a:solidFill>
                  <a:latin typeface="Calibri"/>
                </a:rPr>
                <a:t>4</a:t>
              </a:r>
              <a:endParaRPr lang="nb-NO" sz="4400" b="0" i="0" u="none" strike="noStrike" kern="1200" cap="none" spc="0" baseline="0" dirty="0">
                <a:solidFill>
                  <a:srgbClr val="FFFFFF"/>
                </a:solidFill>
                <a:uFillTx/>
                <a:latin typeface="Calibri"/>
              </a:endParaRPr>
            </a:p>
          </p:txBody>
        </p:sp>
      </p:grpSp>
    </p:spTree>
    <p:extLst>
      <p:ext uri="{BB962C8B-B14F-4D97-AF65-F5344CB8AC3E}">
        <p14:creationId xmlns:p14="http://schemas.microsoft.com/office/powerpoint/2010/main" val="23858677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1"/>
          <p:cNvPicPr>
            <a:picLocks noChangeAspect="1" noChangeArrowheads="1"/>
          </p:cNvPicPr>
          <p:nvPr/>
        </p:nvPicPr>
        <p:blipFill>
          <a:blip r:embed="rId2">
            <a:extLst>
              <a:ext uri="{28A0092B-C50C-407E-A947-70E740481C1C}">
                <a14:useLocalDpi xmlns:a14="http://schemas.microsoft.com/office/drawing/2010/main" val="0"/>
              </a:ext>
            </a:extLst>
          </a:blip>
          <a:srcRect l="33414" t="17091" r="33174" b="7909"/>
          <a:stretch>
            <a:fillRect/>
          </a:stretch>
        </p:blipFill>
        <p:spPr bwMode="auto">
          <a:xfrm rot="930581">
            <a:off x="3187233" y="2142386"/>
            <a:ext cx="2896503" cy="40940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rihåndsform 9"/>
          <p:cNvSpPr/>
          <p:nvPr/>
        </p:nvSpPr>
        <p:spPr>
          <a:xfrm>
            <a:off x="827584" y="497406"/>
            <a:ext cx="1085493" cy="1345082"/>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769535"/>
              </a:gs>
              <a:gs pos="100000">
                <a:srgbClr val="9BC348"/>
              </a:gs>
            </a:gsLst>
            <a:lin ang="16200000"/>
          </a:gra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b="0" i="0" u="none" strike="noStrike" kern="1200" cap="none" spc="0" baseline="0" dirty="0">
                <a:solidFill>
                  <a:srgbClr val="FFFFFF"/>
                </a:solidFill>
                <a:uFillTx/>
                <a:latin typeface="Calibri"/>
              </a:rPr>
              <a:t>1</a:t>
            </a:r>
          </a:p>
        </p:txBody>
      </p:sp>
      <p:sp>
        <p:nvSpPr>
          <p:cNvPr id="11" name="Frihåndsform 10"/>
          <p:cNvSpPr/>
          <p:nvPr/>
        </p:nvSpPr>
        <p:spPr>
          <a:xfrm>
            <a:off x="1920717" y="684222"/>
            <a:ext cx="5010290" cy="971450"/>
          </a:xfrm>
          <a:custGeom>
            <a:avLst/>
            <a:gdLst>
              <a:gd name="f0" fmla="val 10800000"/>
              <a:gd name="f1" fmla="val 5400000"/>
              <a:gd name="f2" fmla="val 180"/>
              <a:gd name="f3" fmla="val w"/>
              <a:gd name="f4" fmla="val h"/>
              <a:gd name="f5" fmla="val 0"/>
              <a:gd name="f6" fmla="val 1319068"/>
              <a:gd name="f7" fmla="val 5010287"/>
              <a:gd name="f8" fmla="val 2"/>
              <a:gd name="f9" fmla="val 5010285"/>
              <a:gd name="f10" fmla="+- 0 0 -90"/>
              <a:gd name="f11" fmla="*/ f3 1 1319068"/>
              <a:gd name="f12" fmla="*/ f4 1 5010287"/>
              <a:gd name="f13" fmla="+- f7 0 f5"/>
              <a:gd name="f14" fmla="+- f6 0 f5"/>
              <a:gd name="f15" fmla="*/ f10 f0 1"/>
              <a:gd name="f16" fmla="*/ f14 1 1319068"/>
              <a:gd name="f17" fmla="*/ f13 1 5010287"/>
              <a:gd name="f18" fmla="*/ 0 f14 1"/>
              <a:gd name="f19" fmla="*/ 0 f13 1"/>
              <a:gd name="f20" fmla="*/ 1319068 f14 1"/>
              <a:gd name="f21" fmla="*/ 5010287 f13 1"/>
              <a:gd name="f22" fmla="*/ f15 1 f2"/>
              <a:gd name="f23" fmla="*/ f18 1 1319068"/>
              <a:gd name="f24" fmla="*/ f19 1 5010287"/>
              <a:gd name="f25" fmla="*/ f20 1 1319068"/>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319068" h="5010287">
                <a:moveTo>
                  <a:pt x="f6" y="f8"/>
                </a:moveTo>
                <a:lnTo>
                  <a:pt x="f6" y="f9"/>
                </a:lnTo>
                <a:lnTo>
                  <a:pt x="f5" y="f9"/>
                </a:lnTo>
                <a:lnTo>
                  <a:pt x="f5" y="f8"/>
                </a:lnTo>
                <a:lnTo>
                  <a:pt x="f6" y="f8"/>
                </a:lnTo>
                <a:close/>
              </a:path>
            </a:pathLst>
          </a:custGeom>
          <a:solidFill>
            <a:srgbClr val="DEE7D1">
              <a:alpha val="90000"/>
            </a:srgbClr>
          </a:solidFill>
          <a:ln w="9528">
            <a:solidFill>
              <a:srgbClr val="D9E2CC">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0" marR="0" lvl="1" algn="l"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nb-NO" sz="3200" b="1" i="0" u="none" strike="noStrike" kern="1200" cap="none" spc="0" baseline="0" dirty="0" smtClean="0">
                <a:solidFill>
                  <a:srgbClr val="000000"/>
                </a:solidFill>
                <a:uFillTx/>
                <a:latin typeface="Calibri"/>
              </a:rPr>
              <a:t>Veileder</a:t>
            </a:r>
            <a:endParaRPr lang="nb-NO" sz="3200" b="1"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5904422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pPr algn="ctr"/>
            <a:r>
              <a:rPr lang="nb-NO" sz="3200" dirty="0" smtClean="0"/>
              <a:t>Innhold i veilederen</a:t>
            </a:r>
            <a:endParaRPr lang="nb-NO" sz="3200" dirty="0"/>
          </a:p>
        </p:txBody>
      </p:sp>
      <p:sp>
        <p:nvSpPr>
          <p:cNvPr id="5" name="Plassholder for innhold 4"/>
          <p:cNvSpPr>
            <a:spLocks noGrp="1"/>
          </p:cNvSpPr>
          <p:nvPr>
            <p:ph idx="1"/>
          </p:nvPr>
        </p:nvSpPr>
        <p:spPr/>
        <p:txBody>
          <a:bodyPr>
            <a:normAutofit/>
          </a:bodyPr>
          <a:lstStyle/>
          <a:p>
            <a:r>
              <a:rPr lang="nb-NO" sz="2400" dirty="0"/>
              <a:t>Historikk – samhandlingsreformen</a:t>
            </a:r>
          </a:p>
          <a:p>
            <a:r>
              <a:rPr lang="nb-NO" sz="2400" dirty="0"/>
              <a:t>Juridisk grunnlag</a:t>
            </a:r>
          </a:p>
          <a:p>
            <a:r>
              <a:rPr lang="nb-NO" sz="2400" dirty="0"/>
              <a:t>Brukermedvirkning</a:t>
            </a:r>
          </a:p>
          <a:p>
            <a:r>
              <a:rPr lang="nb-NO" sz="2400" dirty="0"/>
              <a:t>Koordinerende enhet</a:t>
            </a:r>
          </a:p>
          <a:p>
            <a:r>
              <a:rPr lang="nb-NO" sz="2400" b="1" dirty="0"/>
              <a:t>Oversikt over tjenestesteder</a:t>
            </a:r>
          </a:p>
          <a:p>
            <a:r>
              <a:rPr lang="nb-NO" sz="2400" dirty="0"/>
              <a:t>Koordinatorhatten på</a:t>
            </a:r>
          </a:p>
          <a:p>
            <a:r>
              <a:rPr lang="nb-NO" sz="2400" dirty="0"/>
              <a:t>Koordinatorskolen</a:t>
            </a:r>
          </a:p>
          <a:p>
            <a:r>
              <a:rPr lang="nb-NO" sz="2400" dirty="0"/>
              <a:t>Ulike verktøy til bruk i koordineringsarbeidet</a:t>
            </a:r>
          </a:p>
          <a:p>
            <a:r>
              <a:rPr lang="nb-NO" sz="2400" dirty="0"/>
              <a:t>Samarbeid</a:t>
            </a:r>
          </a:p>
          <a:p>
            <a:r>
              <a:rPr lang="nb-NO" sz="2400" b="1" dirty="0"/>
              <a:t>Gevinsten av </a:t>
            </a:r>
            <a:r>
              <a:rPr lang="nb-NO" sz="2400" b="1" dirty="0" smtClean="0"/>
              <a:t>koordinatorrollen</a:t>
            </a:r>
            <a:endParaRPr lang="nb-NO" sz="2400" b="1" dirty="0"/>
          </a:p>
        </p:txBody>
      </p:sp>
    </p:spTree>
    <p:extLst>
      <p:ext uri="{BB962C8B-B14F-4D97-AF65-F5344CB8AC3E}">
        <p14:creationId xmlns:p14="http://schemas.microsoft.com/office/powerpoint/2010/main" val="890572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38138"/>
          </a:xfrm>
        </p:spPr>
        <p:txBody>
          <a:bodyPr>
            <a:normAutofit/>
          </a:bodyPr>
          <a:lstStyle/>
          <a:p>
            <a:pPr algn="ctr"/>
            <a:r>
              <a:rPr lang="nb-NO" sz="3200" dirty="0" smtClean="0"/>
              <a:t>Oversikt over tjenestesteder i </a:t>
            </a:r>
            <a:br>
              <a:rPr lang="nb-NO" sz="3200" dirty="0" smtClean="0"/>
            </a:br>
            <a:r>
              <a:rPr lang="nb-NO" sz="3200" dirty="0" smtClean="0"/>
              <a:t>Ålesund kommune</a:t>
            </a:r>
            <a:endParaRPr lang="nb-NO" sz="3200" dirty="0"/>
          </a:p>
        </p:txBody>
      </p:sp>
      <p:sp>
        <p:nvSpPr>
          <p:cNvPr id="3" name="Plassholder for innhold 2"/>
          <p:cNvSpPr>
            <a:spLocks noGrp="1"/>
          </p:cNvSpPr>
          <p:nvPr>
            <p:ph idx="1"/>
          </p:nvPr>
        </p:nvSpPr>
        <p:spPr/>
        <p:txBody>
          <a:bodyPr>
            <a:normAutofit/>
          </a:bodyPr>
          <a:lstStyle/>
          <a:p>
            <a:r>
              <a:rPr lang="nb-NO" sz="2400" dirty="0"/>
              <a:t>Ålesund kommune har et mangfold av tjenester. Som ny koordinator kan det være en utfordring å finne frem.</a:t>
            </a:r>
          </a:p>
          <a:p>
            <a:endParaRPr lang="nb-NO" sz="2400" dirty="0"/>
          </a:p>
          <a:p>
            <a:r>
              <a:rPr lang="nb-NO" sz="2400" dirty="0"/>
              <a:t>I veilederen ligger en oversikt over en del av tjenestene som finnes – og hvor du kan søke mer informasjon.</a:t>
            </a:r>
          </a:p>
          <a:p>
            <a:endParaRPr lang="nb-NO" sz="2400" dirty="0"/>
          </a:p>
          <a:p>
            <a:r>
              <a:rPr lang="nb-NO" sz="2400" dirty="0"/>
              <a:t>Denne oversikten skal være en hjelp for koordinator og bruker til å orientere seg innenfor kommunens tjenester, men også mot andre relevante tjenester for brukerne. </a:t>
            </a:r>
          </a:p>
        </p:txBody>
      </p:sp>
    </p:spTree>
    <p:extLst>
      <p:ext uri="{BB962C8B-B14F-4D97-AF65-F5344CB8AC3E}">
        <p14:creationId xmlns:p14="http://schemas.microsoft.com/office/powerpoint/2010/main" val="23883522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ihåndsform 4"/>
          <p:cNvSpPr/>
          <p:nvPr/>
        </p:nvSpPr>
        <p:spPr>
          <a:xfrm>
            <a:off x="1847469" y="926731"/>
            <a:ext cx="5010290" cy="946300"/>
          </a:xfrm>
          <a:custGeom>
            <a:avLst/>
            <a:gdLst>
              <a:gd name="f0" fmla="val 10800000"/>
              <a:gd name="f1" fmla="val 5400000"/>
              <a:gd name="f2" fmla="val 180"/>
              <a:gd name="f3" fmla="val w"/>
              <a:gd name="f4" fmla="val h"/>
              <a:gd name="f5" fmla="val 0"/>
              <a:gd name="f6" fmla="val 1044575"/>
              <a:gd name="f7" fmla="val 5010287"/>
              <a:gd name="f8" fmla="val 2"/>
              <a:gd name="f9" fmla="val 5010285"/>
              <a:gd name="f10" fmla="+- 0 0 -90"/>
              <a:gd name="f11" fmla="*/ f3 1 1044575"/>
              <a:gd name="f12" fmla="*/ f4 1 5010287"/>
              <a:gd name="f13" fmla="+- f7 0 f5"/>
              <a:gd name="f14" fmla="+- f6 0 f5"/>
              <a:gd name="f15" fmla="*/ f10 f0 1"/>
              <a:gd name="f16" fmla="*/ f14 1 1044575"/>
              <a:gd name="f17" fmla="*/ f13 1 5010287"/>
              <a:gd name="f18" fmla="*/ 0 f14 1"/>
              <a:gd name="f19" fmla="*/ 0 f13 1"/>
              <a:gd name="f20" fmla="*/ 1044575 f14 1"/>
              <a:gd name="f21" fmla="*/ 5010287 f13 1"/>
              <a:gd name="f22" fmla="*/ f15 1 f2"/>
              <a:gd name="f23" fmla="*/ f18 1 1044575"/>
              <a:gd name="f24" fmla="*/ f19 1 5010287"/>
              <a:gd name="f25" fmla="*/ f20 1 1044575"/>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044575" h="5010287">
                <a:moveTo>
                  <a:pt x="f6" y="f8"/>
                </a:moveTo>
                <a:lnTo>
                  <a:pt x="f6" y="f9"/>
                </a:lnTo>
                <a:lnTo>
                  <a:pt x="f5" y="f9"/>
                </a:lnTo>
                <a:lnTo>
                  <a:pt x="f5" y="f8"/>
                </a:lnTo>
                <a:lnTo>
                  <a:pt x="f6" y="f8"/>
                </a:lnTo>
                <a:close/>
              </a:path>
            </a:pathLst>
          </a:custGeom>
          <a:solidFill>
            <a:srgbClr val="D2E4E2">
              <a:alpha val="90000"/>
            </a:srgbClr>
          </a:solidFill>
          <a:ln w="9528">
            <a:solidFill>
              <a:srgbClr val="CDDFDD">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0" marR="0" lvl="1" algn="l"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nb-NO" sz="3200" b="1" kern="0" dirty="0" smtClean="0">
                <a:solidFill>
                  <a:srgbClr val="000000"/>
                </a:solidFill>
                <a:latin typeface="Calibri"/>
              </a:rPr>
              <a:t>Sjekkliste</a:t>
            </a:r>
            <a:endParaRPr lang="nb-NO" sz="3200" b="1" i="0" u="none" strike="noStrike" kern="1200" cap="none" spc="0" baseline="0" dirty="0">
              <a:solidFill>
                <a:srgbClr val="000000"/>
              </a:solidFill>
              <a:uFillTx/>
              <a:latin typeface="Calibri"/>
            </a:endParaRPr>
          </a:p>
        </p:txBody>
      </p:sp>
      <p:sp>
        <p:nvSpPr>
          <p:cNvPr id="4" name="Frihåndsform 3"/>
          <p:cNvSpPr/>
          <p:nvPr/>
        </p:nvSpPr>
        <p:spPr>
          <a:xfrm>
            <a:off x="792064" y="764704"/>
            <a:ext cx="1085493" cy="1270355"/>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3B8A81"/>
              </a:gs>
              <a:gs pos="100000">
                <a:srgbClr val="4FB5AA"/>
              </a:gs>
            </a:gsLst>
            <a:lin ang="16200000"/>
          </a:gra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b="0" i="0" u="none" strike="noStrike" kern="1200" cap="none" spc="0" baseline="0" dirty="0">
                <a:solidFill>
                  <a:srgbClr val="FFFFFF"/>
                </a:solidFill>
                <a:uFillTx/>
                <a:latin typeface="Calibri"/>
              </a:rPr>
              <a:t>2</a:t>
            </a:r>
          </a:p>
        </p:txBody>
      </p:sp>
      <p:pic>
        <p:nvPicPr>
          <p:cNvPr id="6" name="Bilde 1"/>
          <p:cNvPicPr>
            <a:picLocks noChangeAspect="1" noChangeArrowheads="1"/>
          </p:cNvPicPr>
          <p:nvPr/>
        </p:nvPicPr>
        <p:blipFill rotWithShape="1">
          <a:blip r:embed="rId2">
            <a:extLst>
              <a:ext uri="{28A0092B-C50C-407E-A947-70E740481C1C}">
                <a14:useLocalDpi xmlns:a14="http://schemas.microsoft.com/office/drawing/2010/main" val="0"/>
              </a:ext>
            </a:extLst>
          </a:blip>
          <a:srcRect l="16267" t="16606" r="50143" b="7654"/>
          <a:stretch/>
        </p:blipFill>
        <p:spPr bwMode="auto">
          <a:xfrm rot="720189">
            <a:off x="3090963" y="2300837"/>
            <a:ext cx="2904133" cy="40671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9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a:xfrm>
            <a:off x="467544" y="1484784"/>
            <a:ext cx="8229600" cy="4525963"/>
          </a:xfrm>
        </p:spPr>
        <p:txBody>
          <a:bodyPr>
            <a:noAutofit/>
          </a:bodyPr>
          <a:lstStyle/>
          <a:p>
            <a:pPr lvl="0"/>
            <a:r>
              <a:rPr lang="nb-NO" sz="2400" dirty="0"/>
              <a:t>en </a:t>
            </a:r>
            <a:r>
              <a:rPr lang="nb-NO" sz="2400" b="1" dirty="0"/>
              <a:t>veileder for koordinator</a:t>
            </a:r>
            <a:r>
              <a:rPr lang="nb-NO" sz="2400" dirty="0"/>
              <a:t>, og aktuelle tjenesteytere</a:t>
            </a:r>
          </a:p>
          <a:p>
            <a:pPr lvl="0"/>
            <a:r>
              <a:rPr lang="nb-NO" sz="2400" b="1" dirty="0"/>
              <a:t>et redskap </a:t>
            </a:r>
            <a:r>
              <a:rPr lang="nb-NO" sz="2400" dirty="0"/>
              <a:t>for å kunne følge opp viktige oppgaver i livsløpet til personer med utviklingshemning og deres foreldre</a:t>
            </a:r>
          </a:p>
          <a:p>
            <a:pPr lvl="0"/>
            <a:r>
              <a:rPr lang="nb-NO" sz="2400" b="1" dirty="0"/>
              <a:t>et sikringsnett </a:t>
            </a:r>
            <a:r>
              <a:rPr lang="nb-NO" sz="2400" dirty="0"/>
              <a:t>for bruker </a:t>
            </a:r>
          </a:p>
          <a:p>
            <a:pPr lvl="0"/>
            <a:r>
              <a:rPr lang="nb-NO" sz="2400" dirty="0"/>
              <a:t>sørge for at alle aspekt i og gjennom ulike overgangsfaser ivaretas</a:t>
            </a:r>
          </a:p>
          <a:p>
            <a:pPr lvl="0"/>
            <a:r>
              <a:rPr lang="nb-NO" sz="2400" dirty="0"/>
              <a:t>knyttes opp mot nødvendig informasjon, kunnskap, rettigheter, samarbeidsparter osv.</a:t>
            </a:r>
          </a:p>
          <a:p>
            <a:pPr lvl="0"/>
            <a:r>
              <a:rPr lang="nb-NO" sz="2400" b="1" dirty="0"/>
              <a:t>definere ansvarsområder </a:t>
            </a:r>
            <a:r>
              <a:rPr lang="nb-NO" sz="2400" dirty="0"/>
              <a:t>til  ulike tjenesteutøvere, når de skal kontaktes og kalles inn på samarbeidsmøter, og større koordineringsmøter</a:t>
            </a:r>
          </a:p>
          <a:p>
            <a:pPr lvl="0"/>
            <a:r>
              <a:rPr lang="nb-NO" sz="2400" b="1" dirty="0"/>
              <a:t>samordne på tvers</a:t>
            </a:r>
            <a:r>
              <a:rPr lang="nb-NO" sz="2400" dirty="0"/>
              <a:t> av </a:t>
            </a:r>
            <a:r>
              <a:rPr lang="nb-NO" sz="2400" dirty="0" smtClean="0"/>
              <a:t>fagområder</a:t>
            </a:r>
            <a:endParaRPr lang="nb-NO" sz="2400" dirty="0"/>
          </a:p>
        </p:txBody>
      </p:sp>
    </p:spTree>
    <p:extLst>
      <p:ext uri="{BB962C8B-B14F-4D97-AF65-F5344CB8AC3E}">
        <p14:creationId xmlns:p14="http://schemas.microsoft.com/office/powerpoint/2010/main" val="54771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342593" cy="239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104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Autofit/>
          </a:bodyPr>
          <a:lstStyle/>
          <a:p>
            <a:pPr marL="0" indent="0">
              <a:buNone/>
            </a:pPr>
            <a:r>
              <a:rPr lang="nb-NO" sz="2400" dirty="0" smtClean="0"/>
              <a:t>Sjekklisten</a:t>
            </a:r>
            <a:endParaRPr lang="nb-NO" sz="2400" dirty="0"/>
          </a:p>
          <a:p>
            <a:r>
              <a:rPr lang="nb-NO" sz="2400" dirty="0"/>
              <a:t>vil trygge deg som koordinator</a:t>
            </a:r>
          </a:p>
          <a:p>
            <a:r>
              <a:rPr lang="nb-NO" sz="2400" dirty="0"/>
              <a:t>skal bidra til å sikre sømløse overganger</a:t>
            </a:r>
          </a:p>
          <a:p>
            <a:r>
              <a:rPr lang="nb-NO" sz="2400" dirty="0"/>
              <a:t>skal bidra til samhandling for bedre tjenester</a:t>
            </a:r>
          </a:p>
          <a:p>
            <a:endParaRPr lang="nb-NO" sz="2400" dirty="0"/>
          </a:p>
          <a:p>
            <a:pPr marL="0" indent="0">
              <a:buNone/>
            </a:pPr>
            <a:r>
              <a:rPr lang="nb-NO" sz="2400" dirty="0"/>
              <a:t>Ansvar </a:t>
            </a:r>
          </a:p>
          <a:p>
            <a:r>
              <a:rPr lang="nb-NO" sz="2400" dirty="0" smtClean="0"/>
              <a:t>koordinator </a:t>
            </a:r>
            <a:r>
              <a:rPr lang="nb-NO" sz="2400" dirty="0"/>
              <a:t>har ansvar for oppfølging av sjekklisten</a:t>
            </a:r>
          </a:p>
          <a:p>
            <a:r>
              <a:rPr lang="nb-NO" sz="2400" dirty="0"/>
              <a:t>aktuelle parter skal være eller gjøre seg kjent med sjekklisten</a:t>
            </a:r>
          </a:p>
          <a:p>
            <a:r>
              <a:rPr lang="nb-NO" sz="2400" dirty="0"/>
              <a:t>er forpliktet til å følge opp ut fra sitt ansvarsområde</a:t>
            </a:r>
          </a:p>
          <a:p>
            <a:endParaRPr lang="nb-NO" sz="2400" dirty="0"/>
          </a:p>
        </p:txBody>
      </p:sp>
    </p:spTree>
    <p:extLst>
      <p:ext uri="{BB962C8B-B14F-4D97-AF65-F5344CB8AC3E}">
        <p14:creationId xmlns:p14="http://schemas.microsoft.com/office/powerpoint/2010/main" val="3139566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Hovedoppgaver - koordinerende enhet</a:t>
            </a:r>
            <a:endParaRPr lang="nb-NO" sz="3200" dirty="0"/>
          </a:p>
        </p:txBody>
      </p:sp>
      <p:sp>
        <p:nvSpPr>
          <p:cNvPr id="3" name="Plassholder for innhold 2"/>
          <p:cNvSpPr>
            <a:spLocks noGrp="1"/>
          </p:cNvSpPr>
          <p:nvPr>
            <p:ph idx="1"/>
          </p:nvPr>
        </p:nvSpPr>
        <p:spPr/>
        <p:txBody>
          <a:bodyPr/>
          <a:lstStyle/>
          <a:p>
            <a:pPr lvl="0">
              <a:spcBef>
                <a:spcPts val="700"/>
              </a:spcBef>
              <a:buSzPct val="100000"/>
              <a:buFont typeface="Arial" pitchFamily="34"/>
              <a:buChar char="•"/>
            </a:pPr>
            <a:endParaRPr lang="nb-NO" sz="2400" b="1" dirty="0" smtClean="0">
              <a:solidFill>
                <a:srgbClr val="000000"/>
              </a:solidFill>
            </a:endParaRPr>
          </a:p>
          <a:p>
            <a:pPr lvl="0">
              <a:spcBef>
                <a:spcPts val="700"/>
              </a:spcBef>
              <a:buSzPct val="100000"/>
              <a:buFont typeface="Arial" pitchFamily="34"/>
              <a:buChar char="•"/>
            </a:pPr>
            <a:r>
              <a:rPr lang="nb-NO" sz="2400" b="1" dirty="0" smtClean="0">
                <a:solidFill>
                  <a:srgbClr val="000000"/>
                </a:solidFill>
              </a:rPr>
              <a:t>sikre </a:t>
            </a:r>
            <a:r>
              <a:rPr lang="nb-NO" sz="2400" b="1" dirty="0">
                <a:solidFill>
                  <a:srgbClr val="000000"/>
                </a:solidFill>
              </a:rPr>
              <a:t>koordinerte tjenester</a:t>
            </a:r>
            <a:r>
              <a:rPr lang="nb-NO" sz="2400" dirty="0">
                <a:solidFill>
                  <a:srgbClr val="000000"/>
                </a:solidFill>
              </a:rPr>
              <a:t> til de som trenger </a:t>
            </a:r>
            <a:r>
              <a:rPr lang="nb-NO" sz="2400" dirty="0" smtClean="0">
                <a:solidFill>
                  <a:srgbClr val="000000"/>
                </a:solidFill>
              </a:rPr>
              <a:t>det</a:t>
            </a:r>
            <a:endParaRPr lang="nb-NO" sz="2400" dirty="0">
              <a:solidFill>
                <a:srgbClr val="000000"/>
              </a:solidFill>
            </a:endParaRPr>
          </a:p>
          <a:p>
            <a:pPr lvl="0">
              <a:spcBef>
                <a:spcPts val="700"/>
              </a:spcBef>
              <a:buSzPct val="100000"/>
              <a:buFont typeface="Arial" pitchFamily="34"/>
              <a:buChar char="•"/>
            </a:pPr>
            <a:r>
              <a:rPr lang="nb-NO" sz="2400" dirty="0" smtClean="0">
                <a:solidFill>
                  <a:srgbClr val="000000"/>
                </a:solidFill>
              </a:rPr>
              <a:t>ha </a:t>
            </a:r>
            <a:r>
              <a:rPr lang="nb-NO" sz="2400" dirty="0">
                <a:solidFill>
                  <a:srgbClr val="000000"/>
                </a:solidFill>
              </a:rPr>
              <a:t>en sentral rolle i å legge til rette for god samhandling, både på individnivå mellom pasient/ bruker og tjenesteytere, og mellom tjenesteytere fra ulike fag, sektorer og </a:t>
            </a:r>
            <a:r>
              <a:rPr lang="nb-NO" sz="2400" dirty="0" smtClean="0">
                <a:solidFill>
                  <a:srgbClr val="000000"/>
                </a:solidFill>
              </a:rPr>
              <a:t>nivåer</a:t>
            </a:r>
          </a:p>
          <a:p>
            <a:pPr lvl="0">
              <a:spcBef>
                <a:spcPts val="700"/>
              </a:spcBef>
              <a:buSzPct val="100000"/>
              <a:buFont typeface="Arial" pitchFamily="34"/>
              <a:buChar char="•"/>
            </a:pPr>
            <a:r>
              <a:rPr lang="nb-NO" sz="2400" dirty="0">
                <a:solidFill>
                  <a:srgbClr val="000000"/>
                </a:solidFill>
              </a:rPr>
              <a:t>h</a:t>
            </a:r>
            <a:r>
              <a:rPr lang="nb-NO" sz="2400" dirty="0" smtClean="0">
                <a:solidFill>
                  <a:srgbClr val="000000"/>
                </a:solidFill>
              </a:rPr>
              <a:t>a det overordnete ansvaret for arbeid med individuell plan, og for oppnevning, opplæring og oppfølging av koordinator</a:t>
            </a:r>
            <a:endParaRPr lang="nb-NO" sz="2400" dirty="0">
              <a:solidFill>
                <a:srgbClr val="000000"/>
              </a:solidFill>
            </a:endParaRPr>
          </a:p>
        </p:txBody>
      </p:sp>
    </p:spTree>
    <p:extLst>
      <p:ext uri="{BB962C8B-B14F-4D97-AF65-F5344CB8AC3E}">
        <p14:creationId xmlns:p14="http://schemas.microsoft.com/office/powerpoint/2010/main" val="5599166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457200" y="1600201"/>
            <a:ext cx="8229600" cy="964704"/>
          </a:xfrm>
        </p:spPr>
        <p:txBody>
          <a:bodyPr>
            <a:normAutofit/>
          </a:bodyPr>
          <a:lstStyle/>
          <a:p>
            <a:pPr marL="0" indent="0">
              <a:buNone/>
            </a:pPr>
            <a:r>
              <a:rPr lang="nb-NO" sz="2400" i="1" dirty="0" smtClean="0"/>
              <a:t>Oppbygging: </a:t>
            </a:r>
            <a:endParaRPr lang="nb-NO" sz="2400" i="1" dirty="0"/>
          </a:p>
        </p:txBody>
      </p:sp>
      <p:graphicFrame>
        <p:nvGraphicFramePr>
          <p:cNvPr id="5" name="Tabell 4"/>
          <p:cNvGraphicFramePr>
            <a:graphicFrameLocks noGrp="1"/>
          </p:cNvGraphicFramePr>
          <p:nvPr>
            <p:extLst>
              <p:ext uri="{D42A27DB-BD31-4B8C-83A1-F6EECF244321}">
                <p14:modId xmlns:p14="http://schemas.microsoft.com/office/powerpoint/2010/main" val="612680780"/>
              </p:ext>
            </p:extLst>
          </p:nvPr>
        </p:nvGraphicFramePr>
        <p:xfrm>
          <a:off x="971602" y="2564904"/>
          <a:ext cx="7368480" cy="1139160"/>
        </p:xfrm>
        <a:graphic>
          <a:graphicData uri="http://schemas.openxmlformats.org/drawingml/2006/table">
            <a:tbl>
              <a:tblPr firstRow="1" bandRow="1">
                <a:tableStyleId>{5C22544A-7EE6-4342-B048-85BDC9FD1C3A}</a:tableStyleId>
              </a:tblPr>
              <a:tblGrid>
                <a:gridCol w="1584174">
                  <a:extLst>
                    <a:ext uri="{9D8B030D-6E8A-4147-A177-3AD203B41FA5}">
                      <a16:colId xmlns:a16="http://schemas.microsoft.com/office/drawing/2014/main" val="20000"/>
                    </a:ext>
                  </a:extLst>
                </a:gridCol>
                <a:gridCol w="1363218">
                  <a:extLst>
                    <a:ext uri="{9D8B030D-6E8A-4147-A177-3AD203B41FA5}">
                      <a16:colId xmlns:a16="http://schemas.microsoft.com/office/drawing/2014/main" val="20001"/>
                    </a:ext>
                  </a:extLst>
                </a:gridCol>
                <a:gridCol w="1473696">
                  <a:extLst>
                    <a:ext uri="{9D8B030D-6E8A-4147-A177-3AD203B41FA5}">
                      <a16:colId xmlns:a16="http://schemas.microsoft.com/office/drawing/2014/main" val="20002"/>
                    </a:ext>
                  </a:extLst>
                </a:gridCol>
                <a:gridCol w="1473696">
                  <a:extLst>
                    <a:ext uri="{9D8B030D-6E8A-4147-A177-3AD203B41FA5}">
                      <a16:colId xmlns:a16="http://schemas.microsoft.com/office/drawing/2014/main" val="20003"/>
                    </a:ext>
                  </a:extLst>
                </a:gridCol>
                <a:gridCol w="1473696">
                  <a:extLst>
                    <a:ext uri="{9D8B030D-6E8A-4147-A177-3AD203B41FA5}">
                      <a16:colId xmlns:a16="http://schemas.microsoft.com/office/drawing/2014/main" val="20004"/>
                    </a:ext>
                  </a:extLst>
                </a:gridCol>
              </a:tblGrid>
              <a:tr h="721277">
                <a:tc>
                  <a:txBody>
                    <a:bodyPr/>
                    <a:lstStyle/>
                    <a:p>
                      <a:r>
                        <a:rPr lang="nb-NO" dirty="0" smtClean="0"/>
                        <a:t>Område/tiltak</a:t>
                      </a:r>
                      <a:endParaRPr lang="nb-NO" dirty="0"/>
                    </a:p>
                  </a:txBody>
                  <a:tcPr/>
                </a:tc>
                <a:tc>
                  <a:txBody>
                    <a:bodyPr/>
                    <a:lstStyle/>
                    <a:p>
                      <a:r>
                        <a:rPr lang="nb-NO" dirty="0" smtClean="0"/>
                        <a:t>Formål</a:t>
                      </a:r>
                      <a:endParaRPr lang="nb-NO" dirty="0"/>
                    </a:p>
                  </a:txBody>
                  <a:tcPr/>
                </a:tc>
                <a:tc>
                  <a:txBody>
                    <a:bodyPr/>
                    <a:lstStyle/>
                    <a:p>
                      <a:r>
                        <a:rPr lang="nb-NO" dirty="0" smtClean="0"/>
                        <a:t>Hvem</a:t>
                      </a:r>
                      <a:endParaRPr lang="nb-NO" dirty="0"/>
                    </a:p>
                  </a:txBody>
                  <a:tcPr/>
                </a:tc>
                <a:tc>
                  <a:txBody>
                    <a:bodyPr/>
                    <a:lstStyle/>
                    <a:p>
                      <a:r>
                        <a:rPr lang="nb-NO" dirty="0" smtClean="0"/>
                        <a:t>Når</a:t>
                      </a:r>
                      <a:endParaRPr lang="nb-NO" dirty="0"/>
                    </a:p>
                  </a:txBody>
                  <a:tcPr/>
                </a:tc>
                <a:tc>
                  <a:txBody>
                    <a:bodyPr/>
                    <a:lstStyle/>
                    <a:p>
                      <a:r>
                        <a:rPr lang="nb-NO" dirty="0" smtClean="0"/>
                        <a:t>Utført</a:t>
                      </a:r>
                      <a:endParaRPr lang="nb-NO" dirty="0"/>
                    </a:p>
                  </a:txBody>
                  <a:tcPr/>
                </a:tc>
                <a:extLst>
                  <a:ext uri="{0D108BD9-81ED-4DB2-BD59-A6C34878D82A}">
                    <a16:rowId xmlns:a16="http://schemas.microsoft.com/office/drawing/2014/main" val="10000"/>
                  </a:ext>
                </a:extLst>
              </a:tr>
              <a:tr h="417883">
                <a:tc>
                  <a:txBody>
                    <a:bodyPr/>
                    <a:lstStyle/>
                    <a:p>
                      <a:endParaRPr lang="nb-NO" dirty="0"/>
                    </a:p>
                  </a:txBody>
                  <a:tcPr/>
                </a:tc>
                <a:tc>
                  <a:txBody>
                    <a:bodyPr/>
                    <a:lstStyle/>
                    <a:p>
                      <a:endParaRPr lang="nb-NO"/>
                    </a:p>
                  </a:txBody>
                  <a:tcPr/>
                </a:tc>
                <a:tc>
                  <a:txBody>
                    <a:bodyPr/>
                    <a:lstStyle/>
                    <a:p>
                      <a:endParaRPr lang="nb-NO"/>
                    </a:p>
                  </a:txBody>
                  <a:tcPr/>
                </a:tc>
                <a:tc>
                  <a:txBody>
                    <a:bodyPr/>
                    <a:lstStyle/>
                    <a:p>
                      <a:endParaRPr lang="nb-NO"/>
                    </a:p>
                  </a:txBody>
                  <a:tcPr/>
                </a:tc>
                <a:tc>
                  <a:txBody>
                    <a:bodyPr/>
                    <a:lstStyle/>
                    <a:p>
                      <a:endParaRPr lang="nb-N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5363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Sikrer overganger</a:t>
            </a:r>
            <a:endParaRPr lang="nb-NO" sz="3200" dirty="0"/>
          </a:p>
        </p:txBody>
      </p:sp>
      <p:sp>
        <p:nvSpPr>
          <p:cNvPr id="3" name="Plassholder for innhold 2"/>
          <p:cNvSpPr>
            <a:spLocks noGrp="1"/>
          </p:cNvSpPr>
          <p:nvPr>
            <p:ph idx="1"/>
          </p:nvPr>
        </p:nvSpPr>
        <p:spPr/>
        <p:txBody>
          <a:bodyPr>
            <a:normAutofit/>
          </a:bodyPr>
          <a:lstStyle/>
          <a:p>
            <a:r>
              <a:rPr lang="nb-NO" sz="2400" dirty="0"/>
              <a:t>Ivaretagelse barn og foresatte fase 0-6 år, generelt</a:t>
            </a:r>
          </a:p>
          <a:p>
            <a:r>
              <a:rPr lang="nb-NO" sz="2400" dirty="0"/>
              <a:t>Overgang fra hjem til barnehage</a:t>
            </a:r>
          </a:p>
          <a:p>
            <a:r>
              <a:rPr lang="nb-NO" sz="2400" dirty="0"/>
              <a:t>Overgang fra barnehage til barneskole</a:t>
            </a:r>
          </a:p>
          <a:p>
            <a:r>
              <a:rPr lang="nb-NO" sz="2400" dirty="0"/>
              <a:t>Overgang fra barneskole til ungdomsskole</a:t>
            </a:r>
          </a:p>
          <a:p>
            <a:r>
              <a:rPr lang="nb-NO" sz="2400" dirty="0"/>
              <a:t>Overgang fra ungdomsskole til videregående</a:t>
            </a:r>
          </a:p>
          <a:p>
            <a:r>
              <a:rPr lang="nb-NO" sz="2400" dirty="0"/>
              <a:t>Overgang fra videregående skole til arbeid/utdanning, samt flytting til egen bolig</a:t>
            </a:r>
          </a:p>
          <a:p>
            <a:r>
              <a:rPr lang="nb-NO" sz="2400" dirty="0"/>
              <a:t>Overgang </a:t>
            </a:r>
            <a:r>
              <a:rPr lang="nb-NO" sz="2400" dirty="0" smtClean="0"/>
              <a:t>alderdom/pensjonist</a:t>
            </a:r>
            <a:endParaRPr lang="nb-NO" sz="2400" dirty="0"/>
          </a:p>
        </p:txBody>
      </p:sp>
    </p:spTree>
    <p:extLst>
      <p:ext uri="{BB962C8B-B14F-4D97-AF65-F5344CB8AC3E}">
        <p14:creationId xmlns:p14="http://schemas.microsoft.com/office/powerpoint/2010/main" val="5571163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ihåndsform 4"/>
          <p:cNvSpPr/>
          <p:nvPr/>
        </p:nvSpPr>
        <p:spPr>
          <a:xfrm>
            <a:off x="1911341" y="963083"/>
            <a:ext cx="5010290" cy="896721"/>
          </a:xfrm>
          <a:custGeom>
            <a:avLst/>
            <a:gdLst>
              <a:gd name="f0" fmla="val 10800000"/>
              <a:gd name="f1" fmla="val 5400000"/>
              <a:gd name="f2" fmla="val 180"/>
              <a:gd name="f3" fmla="val w"/>
              <a:gd name="f4" fmla="val h"/>
              <a:gd name="f5" fmla="val 0"/>
              <a:gd name="f6" fmla="val 1044575"/>
              <a:gd name="f7" fmla="val 5010287"/>
              <a:gd name="f8" fmla="val 2"/>
              <a:gd name="f9" fmla="val 5010285"/>
              <a:gd name="f10" fmla="+- 0 0 -90"/>
              <a:gd name="f11" fmla="*/ f3 1 1044575"/>
              <a:gd name="f12" fmla="*/ f4 1 5010287"/>
              <a:gd name="f13" fmla="+- f7 0 f5"/>
              <a:gd name="f14" fmla="+- f6 0 f5"/>
              <a:gd name="f15" fmla="*/ f10 f0 1"/>
              <a:gd name="f16" fmla="*/ f14 1 1044575"/>
              <a:gd name="f17" fmla="*/ f13 1 5010287"/>
              <a:gd name="f18" fmla="*/ 0 f14 1"/>
              <a:gd name="f19" fmla="*/ 0 f13 1"/>
              <a:gd name="f20" fmla="*/ 1044575 f14 1"/>
              <a:gd name="f21" fmla="*/ 5010287 f13 1"/>
              <a:gd name="f22" fmla="*/ f15 1 f2"/>
              <a:gd name="f23" fmla="*/ f18 1 1044575"/>
              <a:gd name="f24" fmla="*/ f19 1 5010287"/>
              <a:gd name="f25" fmla="*/ f20 1 1044575"/>
              <a:gd name="f26" fmla="*/ f21 1 5010287"/>
              <a:gd name="f27" fmla="*/ f5 1 f16"/>
              <a:gd name="f28" fmla="*/ f6 1 f16"/>
              <a:gd name="f29" fmla="*/ f5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1044575" h="5010287">
                <a:moveTo>
                  <a:pt x="f6" y="f8"/>
                </a:moveTo>
                <a:lnTo>
                  <a:pt x="f6" y="f9"/>
                </a:lnTo>
                <a:lnTo>
                  <a:pt x="f5" y="f9"/>
                </a:lnTo>
                <a:lnTo>
                  <a:pt x="f5" y="f8"/>
                </a:lnTo>
                <a:lnTo>
                  <a:pt x="f6" y="f8"/>
                </a:lnTo>
                <a:close/>
              </a:path>
            </a:pathLst>
          </a:custGeom>
          <a:solidFill>
            <a:srgbClr val="D8D3E0">
              <a:alpha val="90000"/>
            </a:srgbClr>
          </a:solidFill>
          <a:ln w="9528">
            <a:solidFill>
              <a:srgbClr val="D3CEDB">
                <a:alpha val="90000"/>
              </a:srgbClr>
            </a:solidFill>
            <a:prstDash val="solid"/>
          </a:ln>
          <a:effectLst>
            <a:outerShdw dist="22997" dir="5400000" algn="tl">
              <a:srgbClr val="000000">
                <a:alpha val="35000"/>
              </a:srgbClr>
            </a:outerShdw>
          </a:effectLst>
        </p:spPr>
        <p:txBody>
          <a:bodyPr vert="horz" wrap="square" lIns="247646" tIns="123828" rIns="247646" bIns="123828" anchor="ctr" anchorCtr="0" compatLnSpc="1"/>
          <a:lstStyle/>
          <a:p>
            <a:pPr marL="0" marR="0" lvl="1" algn="l" defTabSz="1422404"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nb-NO" sz="3200" b="1" dirty="0" smtClean="0">
                <a:solidFill>
                  <a:srgbClr val="000000"/>
                </a:solidFill>
                <a:latin typeface="Calibri"/>
              </a:rPr>
              <a:t>Møtevirksomhet</a:t>
            </a:r>
            <a:endParaRPr lang="nb-NO" sz="3200" b="1" i="0" u="none" strike="noStrike" kern="1200" cap="none" spc="0" baseline="0" dirty="0">
              <a:solidFill>
                <a:srgbClr val="000000"/>
              </a:solidFill>
              <a:uFillTx/>
              <a:latin typeface="Calibri"/>
            </a:endParaRPr>
          </a:p>
        </p:txBody>
      </p:sp>
      <p:sp>
        <p:nvSpPr>
          <p:cNvPr id="4" name="Frihåndsform 3"/>
          <p:cNvSpPr/>
          <p:nvPr/>
        </p:nvSpPr>
        <p:spPr>
          <a:xfrm>
            <a:off x="825848" y="764704"/>
            <a:ext cx="1085493" cy="1293480"/>
          </a:xfrm>
          <a:custGeom>
            <a:avLst/>
            <a:gdLst>
              <a:gd name="f0" fmla="val 10800000"/>
              <a:gd name="f1" fmla="val 5400000"/>
              <a:gd name="f2" fmla="val 180"/>
              <a:gd name="f3" fmla="val w"/>
              <a:gd name="f4" fmla="val h"/>
              <a:gd name="f5" fmla="val 0"/>
              <a:gd name="f6" fmla="val 1085492"/>
              <a:gd name="f7" fmla="val 1305718"/>
              <a:gd name="f8" fmla="val 180919"/>
              <a:gd name="f9" fmla="val 81000"/>
              <a:gd name="f10" fmla="val 904573"/>
              <a:gd name="f11" fmla="val 1004492"/>
              <a:gd name="f12" fmla="val 1124799"/>
              <a:gd name="f13" fmla="val 1224718"/>
              <a:gd name="f14" fmla="+- 0 0 -90"/>
              <a:gd name="f15" fmla="*/ f3 1 1085492"/>
              <a:gd name="f16" fmla="*/ f4 1 1305718"/>
              <a:gd name="f17" fmla="+- f7 0 f5"/>
              <a:gd name="f18" fmla="+- f6 0 f5"/>
              <a:gd name="f19" fmla="*/ f14 f0 1"/>
              <a:gd name="f20" fmla="*/ f18 1 1085492"/>
              <a:gd name="f21" fmla="*/ f17 1 1305718"/>
              <a:gd name="f22" fmla="*/ 0 f18 1"/>
              <a:gd name="f23" fmla="*/ 180919 f17 1"/>
              <a:gd name="f24" fmla="*/ 180919 f18 1"/>
              <a:gd name="f25" fmla="*/ 0 f17 1"/>
              <a:gd name="f26" fmla="*/ 904573 f18 1"/>
              <a:gd name="f27" fmla="*/ 1085492 f18 1"/>
              <a:gd name="f28" fmla="*/ 1124799 f17 1"/>
              <a:gd name="f29" fmla="*/ 1305718 f17 1"/>
              <a:gd name="f30" fmla="*/ f19 1 f2"/>
              <a:gd name="f31" fmla="*/ f22 1 1085492"/>
              <a:gd name="f32" fmla="*/ f23 1 1305718"/>
              <a:gd name="f33" fmla="*/ f24 1 1085492"/>
              <a:gd name="f34" fmla="*/ f25 1 1305718"/>
              <a:gd name="f35" fmla="*/ f26 1 1085492"/>
              <a:gd name="f36" fmla="*/ f27 1 1085492"/>
              <a:gd name="f37" fmla="*/ f28 1 1305718"/>
              <a:gd name="f38" fmla="*/ f29 1 130571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85492" h="130571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adFill>
            <a:gsLst>
              <a:gs pos="0">
                <a:srgbClr val="5D417E"/>
              </a:gs>
              <a:gs pos="100000">
                <a:srgbClr val="7B58A6"/>
              </a:gs>
            </a:gsLst>
            <a:lin ang="16200000"/>
          </a:gradFill>
          <a:ln>
            <a:noFill/>
            <a:prstDash val="solid"/>
          </a:ln>
          <a:effectLst>
            <a:outerShdw dist="22997" dir="5400000" algn="tl">
              <a:srgbClr val="000000">
                <a:alpha val="35000"/>
              </a:srgbClr>
            </a:outerShdw>
          </a:effectLst>
        </p:spPr>
        <p:txBody>
          <a:bodyPr vert="horz" wrap="square" lIns="220626" tIns="136812" rIns="220626" bIns="136812" anchor="ctr" anchorCtr="1" compatLnSpc="1"/>
          <a:lstStyle/>
          <a:p>
            <a:pPr marL="0" marR="0" lvl="0" indent="0" algn="ctr" defTabSz="1955801" rtl="0" fontAlgn="auto" hangingPunct="1">
              <a:lnSpc>
                <a:spcPct val="90000"/>
              </a:lnSpc>
              <a:spcBef>
                <a:spcPts val="0"/>
              </a:spcBef>
              <a:spcAft>
                <a:spcPts val="1800"/>
              </a:spcAft>
              <a:buNone/>
              <a:tabLst/>
              <a:defRPr sz="1800" b="0" i="0" u="none" strike="noStrike" kern="0" cap="none" spc="0" baseline="0">
                <a:solidFill>
                  <a:srgbClr val="000000"/>
                </a:solidFill>
                <a:uFillTx/>
              </a:defRPr>
            </a:pPr>
            <a:r>
              <a:rPr lang="nb-NO" sz="4400" b="0" i="0" u="none" strike="noStrike" kern="1200" cap="none" spc="0" baseline="0" dirty="0">
                <a:solidFill>
                  <a:srgbClr val="FFFFFF"/>
                </a:solidFill>
                <a:uFillTx/>
                <a:latin typeface="Calibri"/>
              </a:rPr>
              <a:t>3</a:t>
            </a:r>
          </a:p>
        </p:txBody>
      </p:sp>
      <p:pic>
        <p:nvPicPr>
          <p:cNvPr id="6" name="Picture 2" descr="C:\Users\mhk\Desktop\KE\koordinatoropplæring\bilder illustrasjoner\mø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140968"/>
            <a:ext cx="2814452" cy="213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654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pPr marL="0" indent="0" algn="ctr">
              <a:buNone/>
            </a:pPr>
            <a:r>
              <a:rPr lang="nb-NO" sz="2600" b="1" dirty="0" smtClean="0"/>
              <a:t>Møte</a:t>
            </a:r>
            <a:r>
              <a:rPr lang="nb-NO" sz="2600" dirty="0" smtClean="0"/>
              <a:t> som verktøy for</a:t>
            </a:r>
          </a:p>
          <a:p>
            <a:pPr marL="0" indent="0" algn="ctr">
              <a:buNone/>
            </a:pPr>
            <a:r>
              <a:rPr lang="nb-NO" sz="2600" dirty="0" smtClean="0"/>
              <a:t>koordinering og samhandling</a:t>
            </a:r>
          </a:p>
          <a:p>
            <a:endParaRPr lang="nb-NO" sz="2400" dirty="0"/>
          </a:p>
          <a:p>
            <a:r>
              <a:rPr lang="nb-NO" sz="2400" dirty="0" smtClean="0"/>
              <a:t>For </a:t>
            </a:r>
            <a:r>
              <a:rPr lang="nb-NO" sz="2400" dirty="0"/>
              <a:t>utarbeiding av IP og oppfølgende planarbeid</a:t>
            </a:r>
          </a:p>
          <a:p>
            <a:r>
              <a:rPr lang="nb-NO" sz="2400" dirty="0"/>
              <a:t>Supplement til samhandling og koordinering utover planarbeidet</a:t>
            </a:r>
          </a:p>
          <a:p>
            <a:endParaRPr lang="nb-NO" sz="2400" dirty="0"/>
          </a:p>
        </p:txBody>
      </p:sp>
    </p:spTree>
    <p:extLst>
      <p:ext uri="{BB962C8B-B14F-4D97-AF65-F5344CB8AC3E}">
        <p14:creationId xmlns:p14="http://schemas.microsoft.com/office/powerpoint/2010/main" val="5228984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Viktig å tenke på -</a:t>
            </a:r>
            <a:endParaRPr lang="nb-NO" sz="3200" dirty="0"/>
          </a:p>
        </p:txBody>
      </p:sp>
      <p:sp>
        <p:nvSpPr>
          <p:cNvPr id="3" name="Plassholder for innhold 2"/>
          <p:cNvSpPr>
            <a:spLocks noGrp="1"/>
          </p:cNvSpPr>
          <p:nvPr>
            <p:ph idx="1"/>
          </p:nvPr>
        </p:nvSpPr>
        <p:spPr/>
        <p:txBody>
          <a:bodyPr/>
          <a:lstStyle/>
          <a:p>
            <a:r>
              <a:rPr lang="nb-NO" sz="2400" dirty="0" smtClean="0"/>
              <a:t>Ha en tydelig </a:t>
            </a:r>
            <a:r>
              <a:rPr lang="nb-NO" sz="2400" dirty="0"/>
              <a:t>agenda</a:t>
            </a:r>
          </a:p>
          <a:p>
            <a:pPr lvl="1"/>
            <a:r>
              <a:rPr lang="nb-NO" sz="2000" dirty="0"/>
              <a:t>Saksliste - Hva skal drøftes? Hva må avklares?</a:t>
            </a:r>
          </a:p>
          <a:p>
            <a:pPr lvl="1"/>
            <a:r>
              <a:rPr lang="nb-NO" sz="2000" dirty="0"/>
              <a:t>Hva skal bruker / foresatte ha fått avklart når møtet er ferdig?</a:t>
            </a:r>
          </a:p>
          <a:p>
            <a:endParaRPr lang="nb-NO" sz="2400" dirty="0" smtClean="0"/>
          </a:p>
          <a:p>
            <a:r>
              <a:rPr lang="nb-NO" sz="2400" dirty="0" smtClean="0"/>
              <a:t>Hvem skal være med på møtet?</a:t>
            </a:r>
            <a:endParaRPr lang="nb-NO" sz="2400" dirty="0"/>
          </a:p>
          <a:p>
            <a:pPr lvl="1"/>
            <a:r>
              <a:rPr lang="nb-NO" sz="2000" dirty="0"/>
              <a:t>Bruker skal alltid være i fokus og skal bli hørt, </a:t>
            </a:r>
            <a:r>
              <a:rPr lang="nb-NO" sz="2000" i="1" dirty="0"/>
              <a:t>men</a:t>
            </a:r>
            <a:r>
              <a:rPr lang="nb-NO" sz="2000" dirty="0"/>
              <a:t> - er det effektiv tidsbruk med store møter?</a:t>
            </a:r>
          </a:p>
          <a:p>
            <a:pPr lvl="1"/>
            <a:r>
              <a:rPr lang="nb-NO" sz="2000" dirty="0"/>
              <a:t>Tenk taushetsplikt – informasjonsutveksling</a:t>
            </a:r>
          </a:p>
          <a:p>
            <a:pPr lvl="1"/>
            <a:r>
              <a:rPr lang="nb-NO" sz="2000" dirty="0"/>
              <a:t>Alle skal ha en klar rolle på møte – ikke kun fordi de var der sist</a:t>
            </a:r>
          </a:p>
          <a:p>
            <a:endParaRPr lang="nb-NO" dirty="0"/>
          </a:p>
        </p:txBody>
      </p:sp>
    </p:spTree>
    <p:extLst>
      <p:ext uri="{BB962C8B-B14F-4D97-AF65-F5344CB8AC3E}">
        <p14:creationId xmlns:p14="http://schemas.microsoft.com/office/powerpoint/2010/main" val="482732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sz="2400" i="1" dirty="0"/>
              <a:t>Ansvarsgruppe</a:t>
            </a:r>
            <a:r>
              <a:rPr lang="nb-NO" sz="2400" dirty="0"/>
              <a:t> og </a:t>
            </a:r>
            <a:r>
              <a:rPr lang="nb-NO" sz="2400" i="1" dirty="0"/>
              <a:t>ansvarsgruppemøte</a:t>
            </a:r>
            <a:r>
              <a:rPr lang="nb-NO" sz="2400" dirty="0"/>
              <a:t> som begrep fases ut. Ansvarsgruppe er ikke nedfelt i lov.</a:t>
            </a:r>
          </a:p>
          <a:p>
            <a:endParaRPr lang="nb-NO" sz="2400" dirty="0"/>
          </a:p>
          <a:p>
            <a:r>
              <a:rPr lang="nb-NO" sz="2400" dirty="0"/>
              <a:t>Tar i bruk andre benevnelser på møtene for å legge vekt på </a:t>
            </a:r>
            <a:r>
              <a:rPr lang="nb-NO" sz="2400" i="1" dirty="0"/>
              <a:t>samhandling og koordinering</a:t>
            </a:r>
            <a:r>
              <a:rPr lang="nb-NO" sz="2400" dirty="0"/>
              <a:t> av tjenestene:</a:t>
            </a:r>
          </a:p>
          <a:p>
            <a:pPr lvl="1"/>
            <a:r>
              <a:rPr lang="nb-NO" sz="2400" b="1" dirty="0"/>
              <a:t>Samarbeidsmøte</a:t>
            </a:r>
          </a:p>
          <a:p>
            <a:pPr lvl="1"/>
            <a:r>
              <a:rPr lang="nb-NO" sz="2400" b="1" dirty="0"/>
              <a:t>Koordineringsmøte</a:t>
            </a:r>
          </a:p>
          <a:p>
            <a:endParaRPr lang="nb-NO" sz="2400" dirty="0"/>
          </a:p>
        </p:txBody>
      </p:sp>
    </p:spTree>
    <p:extLst>
      <p:ext uri="{BB962C8B-B14F-4D97-AF65-F5344CB8AC3E}">
        <p14:creationId xmlns:p14="http://schemas.microsoft.com/office/powerpoint/2010/main" val="28111802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Samarbeidsmøte</a:t>
            </a:r>
            <a:endParaRPr lang="nb-NO" sz="3200" dirty="0"/>
          </a:p>
        </p:txBody>
      </p:sp>
      <p:sp>
        <p:nvSpPr>
          <p:cNvPr id="3" name="Plassholder for innhold 2"/>
          <p:cNvSpPr>
            <a:spLocks noGrp="1"/>
          </p:cNvSpPr>
          <p:nvPr>
            <p:ph idx="1"/>
          </p:nvPr>
        </p:nvSpPr>
        <p:spPr/>
        <p:txBody>
          <a:bodyPr>
            <a:noAutofit/>
          </a:bodyPr>
          <a:lstStyle/>
          <a:p>
            <a:r>
              <a:rPr lang="nb-NO" sz="2400" dirty="0"/>
              <a:t>Avklaringsmøte mellom bruker / foresatte og koordinator </a:t>
            </a:r>
          </a:p>
          <a:p>
            <a:pPr lvl="1"/>
            <a:r>
              <a:rPr lang="nb-NO" sz="2400" dirty="0"/>
              <a:t>Før oppstart av planarbeid</a:t>
            </a:r>
          </a:p>
          <a:p>
            <a:pPr lvl="1"/>
            <a:r>
              <a:rPr lang="nb-NO" sz="2400" dirty="0"/>
              <a:t>I forkant av koordineringsmøter</a:t>
            </a:r>
          </a:p>
          <a:p>
            <a:endParaRPr lang="nb-NO" sz="2400" dirty="0"/>
          </a:p>
          <a:p>
            <a:r>
              <a:rPr lang="nb-NO" sz="2400" dirty="0"/>
              <a:t>Mellom bruker / foresatte og den enkelte </a:t>
            </a:r>
            <a:r>
              <a:rPr lang="nb-NO" sz="2400" dirty="0" smtClean="0"/>
              <a:t>tjenesteyter</a:t>
            </a:r>
            <a:endParaRPr lang="nb-NO" sz="2400" dirty="0"/>
          </a:p>
          <a:p>
            <a:r>
              <a:rPr lang="nb-NO" sz="2400" dirty="0"/>
              <a:t>Møte «langsmed» et </a:t>
            </a:r>
            <a:r>
              <a:rPr lang="nb-NO" sz="2400" dirty="0" smtClean="0"/>
              <a:t>opplegg</a:t>
            </a:r>
            <a:endParaRPr lang="nb-NO" sz="2400" dirty="0"/>
          </a:p>
          <a:p>
            <a:r>
              <a:rPr lang="nb-NO" sz="2400" dirty="0"/>
              <a:t>Fokus er ikke nødvendigvis koordineringen av tjenestene</a:t>
            </a:r>
          </a:p>
          <a:p>
            <a:r>
              <a:rPr lang="nb-NO" sz="2400" dirty="0"/>
              <a:t>Mindre </a:t>
            </a:r>
            <a:r>
              <a:rPr lang="nb-NO" sz="2400" dirty="0" smtClean="0"/>
              <a:t>fora</a:t>
            </a:r>
            <a:endParaRPr lang="nb-NO" sz="2400" dirty="0"/>
          </a:p>
          <a:p>
            <a:r>
              <a:rPr lang="nb-NO" sz="2400" dirty="0"/>
              <a:t>Hyppigere </a:t>
            </a:r>
            <a:r>
              <a:rPr lang="nb-NO" sz="2400" dirty="0" smtClean="0"/>
              <a:t>møteintervaller</a:t>
            </a:r>
            <a:endParaRPr lang="nb-NO" sz="2400" dirty="0"/>
          </a:p>
          <a:p>
            <a:r>
              <a:rPr lang="nb-NO" sz="2400" dirty="0"/>
              <a:t>Ikke alltid nødvendig at koordinator er med</a:t>
            </a:r>
          </a:p>
          <a:p>
            <a:endParaRPr lang="nb-NO" sz="2400" dirty="0"/>
          </a:p>
          <a:p>
            <a:pPr marL="0" indent="0">
              <a:buNone/>
            </a:pPr>
            <a:endParaRPr lang="nb-NO" sz="2400" dirty="0"/>
          </a:p>
        </p:txBody>
      </p:sp>
    </p:spTree>
    <p:extLst>
      <p:ext uri="{BB962C8B-B14F-4D97-AF65-F5344CB8AC3E}">
        <p14:creationId xmlns:p14="http://schemas.microsoft.com/office/powerpoint/2010/main" val="570689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Koordineringsmøter</a:t>
            </a:r>
            <a:endParaRPr lang="nb-NO" sz="3200" dirty="0"/>
          </a:p>
        </p:txBody>
      </p:sp>
      <p:sp>
        <p:nvSpPr>
          <p:cNvPr id="3" name="Plassholder for innhold 2"/>
          <p:cNvSpPr>
            <a:spLocks noGrp="1"/>
          </p:cNvSpPr>
          <p:nvPr>
            <p:ph idx="1"/>
          </p:nvPr>
        </p:nvSpPr>
        <p:spPr/>
        <p:txBody>
          <a:bodyPr/>
          <a:lstStyle/>
          <a:p>
            <a:r>
              <a:rPr lang="nb-NO" sz="2400" dirty="0"/>
              <a:t>Samle aktuelle tjenester / samarbeidsparter for </a:t>
            </a:r>
          </a:p>
          <a:p>
            <a:pPr lvl="1"/>
            <a:r>
              <a:rPr lang="nb-NO" sz="2000" dirty="0"/>
              <a:t>å drøfte, </a:t>
            </a:r>
          </a:p>
          <a:p>
            <a:pPr lvl="1"/>
            <a:r>
              <a:rPr lang="nb-NO" sz="2000" dirty="0"/>
              <a:t>evaluere, </a:t>
            </a:r>
          </a:p>
          <a:p>
            <a:pPr lvl="1"/>
            <a:r>
              <a:rPr lang="nb-NO" sz="2000" dirty="0"/>
              <a:t>avklare ansvar</a:t>
            </a:r>
          </a:p>
          <a:p>
            <a:pPr lvl="1"/>
            <a:r>
              <a:rPr lang="nb-NO" sz="2000" dirty="0"/>
              <a:t>for framtidsplan, og mål og tiltak.</a:t>
            </a:r>
            <a:endParaRPr lang="nb-NO" sz="2400" dirty="0"/>
          </a:p>
          <a:p>
            <a:endParaRPr lang="nb-NO" sz="2400" dirty="0"/>
          </a:p>
          <a:p>
            <a:r>
              <a:rPr lang="nb-NO" sz="2400" dirty="0"/>
              <a:t>Oppstart av planarbeid, mot overganger, større avklaringer vedr diagnose og individuelt tilrettelagt opplegg o.l.</a:t>
            </a:r>
          </a:p>
          <a:p>
            <a:endParaRPr lang="nb-NO" dirty="0"/>
          </a:p>
        </p:txBody>
      </p:sp>
    </p:spTree>
    <p:extLst>
      <p:ext uri="{BB962C8B-B14F-4D97-AF65-F5344CB8AC3E}">
        <p14:creationId xmlns:p14="http://schemas.microsoft.com/office/powerpoint/2010/main" val="34654603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sz="2400" dirty="0"/>
              <a:t>Faste møtedeltagere er koordinator og bruker/ foresatte</a:t>
            </a:r>
          </a:p>
          <a:p>
            <a:endParaRPr lang="nb-NO" sz="2400" dirty="0"/>
          </a:p>
          <a:p>
            <a:r>
              <a:rPr lang="nb-NO" sz="2400" dirty="0"/>
              <a:t>Antall møtedeltagere vil variere i sammensetning, størrelse og hyppighet ut fra</a:t>
            </a:r>
          </a:p>
          <a:p>
            <a:pPr lvl="1"/>
            <a:r>
              <a:rPr lang="nb-NO" sz="2000" dirty="0"/>
              <a:t>hvor i livsløpet bruker befinner seg, og</a:t>
            </a:r>
          </a:p>
          <a:p>
            <a:pPr lvl="1"/>
            <a:r>
              <a:rPr lang="nb-NO" sz="2000" dirty="0"/>
              <a:t>hvilke utfordringer el overganger bruker står overfor.</a:t>
            </a:r>
          </a:p>
          <a:p>
            <a:endParaRPr lang="nb-NO" sz="2400" dirty="0"/>
          </a:p>
          <a:p>
            <a:r>
              <a:rPr lang="nb-NO" sz="2400" dirty="0"/>
              <a:t>Sjekkliste – nyttig verktøy i forkant/ underveis</a:t>
            </a:r>
          </a:p>
          <a:p>
            <a:endParaRPr lang="nb-NO" sz="2400" dirty="0"/>
          </a:p>
          <a:p>
            <a:r>
              <a:rPr lang="nb-NO" sz="2400" dirty="0"/>
              <a:t>Koordinators ansvar </a:t>
            </a:r>
            <a:r>
              <a:rPr lang="nb-NO" sz="2400" i="1" dirty="0"/>
              <a:t>å sørge for </a:t>
            </a:r>
            <a:r>
              <a:rPr lang="nb-NO" sz="2400" dirty="0"/>
              <a:t>at referat blir </a:t>
            </a:r>
            <a:r>
              <a:rPr lang="nb-NO" sz="2400" dirty="0" smtClean="0"/>
              <a:t>skrevet</a:t>
            </a:r>
            <a:endParaRPr lang="nb-NO" sz="2400" dirty="0"/>
          </a:p>
        </p:txBody>
      </p:sp>
    </p:spTree>
    <p:extLst>
      <p:ext uri="{BB962C8B-B14F-4D97-AF65-F5344CB8AC3E}">
        <p14:creationId xmlns:p14="http://schemas.microsoft.com/office/powerpoint/2010/main" val="31238275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200" dirty="0" smtClean="0"/>
              <a:t>Møteledelse</a:t>
            </a:r>
            <a:endParaRPr lang="nb-NO" sz="3200" dirty="0"/>
          </a:p>
        </p:txBody>
      </p:sp>
      <p:sp>
        <p:nvSpPr>
          <p:cNvPr id="3" name="Plassholder for innhold 2"/>
          <p:cNvSpPr>
            <a:spLocks noGrp="1"/>
          </p:cNvSpPr>
          <p:nvPr>
            <p:ph idx="1"/>
          </p:nvPr>
        </p:nvSpPr>
        <p:spPr/>
        <p:txBody>
          <a:bodyPr>
            <a:normAutofit/>
          </a:bodyPr>
          <a:lstStyle/>
          <a:p>
            <a:pPr marL="0" indent="0">
              <a:buNone/>
            </a:pPr>
            <a:endParaRPr lang="nb-NO" sz="2400" dirty="0" smtClean="0"/>
          </a:p>
          <a:p>
            <a:pPr marL="0" indent="0">
              <a:buNone/>
            </a:pPr>
            <a:endParaRPr lang="nb-NO" sz="2400" dirty="0"/>
          </a:p>
          <a:p>
            <a:pPr marL="0" indent="0">
              <a:buNone/>
            </a:pPr>
            <a:r>
              <a:rPr lang="nb-NO" sz="2400" dirty="0" smtClean="0"/>
              <a:t>God </a:t>
            </a:r>
            <a:r>
              <a:rPr lang="nb-NO" sz="2400" dirty="0"/>
              <a:t>møteledelse er med på å sikre:</a:t>
            </a:r>
          </a:p>
          <a:p>
            <a:pPr marL="0" indent="0">
              <a:buNone/>
            </a:pPr>
            <a:endParaRPr lang="nb-NO" sz="2400" dirty="0"/>
          </a:p>
          <a:p>
            <a:r>
              <a:rPr lang="nb-NO" sz="2400" dirty="0"/>
              <a:t>At hensikten med møtet oppnås</a:t>
            </a:r>
          </a:p>
          <a:p>
            <a:r>
              <a:rPr lang="nb-NO" sz="2400" dirty="0"/>
              <a:t>At det er progresjon i sakene som tas opp i møtet</a:t>
            </a:r>
          </a:p>
          <a:p>
            <a:r>
              <a:rPr lang="nb-NO" sz="2400" dirty="0"/>
              <a:t>At møtedeltagerne får en felles forståelse for hva som er deres ansvar i det videre arbeidet</a:t>
            </a:r>
          </a:p>
          <a:p>
            <a:endParaRPr lang="nb-NO" sz="2400" dirty="0"/>
          </a:p>
        </p:txBody>
      </p:sp>
      <p:pic>
        <p:nvPicPr>
          <p:cNvPr id="4" name="Picture 2" descr="H:\Mine Dokumenter\arbeid\tildelingskontoret\KE\koordinatoropplæring\bilder illustrasjoner\le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596" y="1628800"/>
            <a:ext cx="28575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95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esund_kommune_mal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Ålesundkommune-ppmal" id="{232A8E96-538E-40C4-868B-0580FD8C86DC}" vid="{443DAF80-5A87-4CD6-BC67-3417B46275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12780d3b-d4ae-4143-bb65-a95475b83662">
      <Terms xmlns="http://schemas.microsoft.com/office/infopath/2007/PartnerControls"/>
    </TaxKeywordTaxHTField>
    <TaxCatchAll xmlns="12780d3b-d4ae-4143-bb65-a95475b83662"/>
    <PublishingExpirationDate xmlns="http://schemas.microsoft.com/sharepoint/v3" xsi:nil="true"/>
    <PublishingStartDate xmlns="http://schemas.microsoft.com/sharepoint/v3" xsi:nil="true"/>
    <FNSPRollUpIngress xmlns="12780d3b-d4ae-4143-bb65-a95475b836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6B34C8F05B41D48AAEFEFC577FE0F14" ma:contentTypeVersion="23" ma:contentTypeDescription="Opprett et nytt dokument." ma:contentTypeScope="" ma:versionID="d75d326f0de67eef4567bc62bd61c764">
  <xsd:schema xmlns:xsd="http://www.w3.org/2001/XMLSchema" xmlns:xs="http://www.w3.org/2001/XMLSchema" xmlns:p="http://schemas.microsoft.com/office/2006/metadata/properties" xmlns:ns1="http://schemas.microsoft.com/sharepoint/v3" xmlns:ns2="12780d3b-d4ae-4143-bb65-a95475b83662" targetNamespace="http://schemas.microsoft.com/office/2006/metadata/properties" ma:root="true" ma:fieldsID="1cbcde35f4dbfc1817f89f87e07082a3" ns1:_="" ns2:_="">
    <xsd:import namespace="http://schemas.microsoft.com/sharepoint/v3"/>
    <xsd:import namespace="12780d3b-d4ae-4143-bb65-a95475b83662"/>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FNSPRollUpIn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780d3b-d4ae-4143-bb65-a95475b83662"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7d45f2b7-b0ce-49c3-b7e2-45f18d8cd76b}" ma:internalName="TaxCatchAll" ma:showField="CatchAllData" ma:web="12780d3b-d4ae-4143-bb65-a95475b8366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d45f2b7-b0ce-49c3-b7e2-45f18d8cd76b}" ma:internalName="TaxCatchAllLabel" ma:readOnly="true" ma:showField="CatchAllDataLabel" ma:web="12780d3b-d4ae-4143-bb65-a95475b83662">
      <xsd:complexType>
        <xsd:complexContent>
          <xsd:extension base="dms:MultiChoiceLookup">
            <xsd:sequence>
              <xsd:element name="Value" type="dms:Lookup" maxOccurs="unbounded" minOccurs="0" nillable="true"/>
            </xsd:sequence>
          </xsd:extension>
        </xsd:complexContent>
      </xsd:complexType>
    </xsd:element>
    <xsd:element name="FNSPRollUpIngress" ma:index="14"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59892-376F-4766-B426-4B2E26E82837}"/>
</file>

<file path=customXml/itemProps2.xml><?xml version="1.0" encoding="utf-8"?>
<ds:datastoreItem xmlns:ds="http://schemas.openxmlformats.org/officeDocument/2006/customXml" ds:itemID="{F8B79466-DF0C-4C01-87A1-4C9327754509}"/>
</file>

<file path=customXml/itemProps3.xml><?xml version="1.0" encoding="utf-8"?>
<ds:datastoreItem xmlns:ds="http://schemas.openxmlformats.org/officeDocument/2006/customXml" ds:itemID="{BA2731B7-4E93-40CF-8C82-95170DE74F05}"/>
</file>

<file path=docProps/app.xml><?xml version="1.0" encoding="utf-8"?>
<Properties xmlns="http://schemas.openxmlformats.org/officeDocument/2006/extended-properties" xmlns:vt="http://schemas.openxmlformats.org/officeDocument/2006/docPropsVTypes">
  <Template>aalesund_kommune_mal (1)</Template>
  <TotalTime>7757</TotalTime>
  <Words>5318</Words>
  <Application>Microsoft Office PowerPoint</Application>
  <PresentationFormat>Skjermfremvisning (4:3)</PresentationFormat>
  <Paragraphs>727</Paragraphs>
  <Slides>106</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106</vt:i4>
      </vt:variant>
    </vt:vector>
  </HeadingPairs>
  <TitlesOfParts>
    <vt:vector size="110" baseType="lpstr">
      <vt:lpstr>Arial</vt:lpstr>
      <vt:lpstr>Calibri</vt:lpstr>
      <vt:lpstr>Wingdings</vt:lpstr>
      <vt:lpstr>aalesund_kommune_mal (1)</vt:lpstr>
      <vt:lpstr>Koordinatorskolen 2018</vt:lpstr>
      <vt:lpstr>PowerPoint-presentasjon</vt:lpstr>
      <vt:lpstr>PowerPoint-presentasjon</vt:lpstr>
      <vt:lpstr>Bakgrunn - Koordinatorskolen</vt:lpstr>
      <vt:lpstr>PowerPoint-presentasjon</vt:lpstr>
      <vt:lpstr>PowerPoint-presentasjon</vt:lpstr>
      <vt:lpstr>Koordinerende enhet/ TDK</vt:lpstr>
      <vt:lpstr>PowerPoint-presentasjon</vt:lpstr>
      <vt:lpstr>Hovedoppgaver - koordinerende enhet</vt:lpstr>
      <vt:lpstr>Opplæring NYE koordinatorer</vt:lpstr>
      <vt:lpstr>Oppfølging av koordinatorer</vt:lpstr>
      <vt:lpstr>Mål for opplæringen</vt:lpstr>
      <vt:lpstr>OPPGAVE</vt:lpstr>
      <vt:lpstr>PowerPoint-presentasjon</vt:lpstr>
      <vt:lpstr>Samhandling, koordinering og individuell plan</vt:lpstr>
      <vt:lpstr>PowerPoint-presentasjon</vt:lpstr>
      <vt:lpstr>Koordinator</vt:lpstr>
      <vt:lpstr>PowerPoint-presentasjon</vt:lpstr>
      <vt:lpstr>PowerPoint-presentasjon</vt:lpstr>
      <vt:lpstr>Individuell plan</vt:lpstr>
      <vt:lpstr>PowerPoint-presentasjon</vt:lpstr>
      <vt:lpstr>PowerPoint-presentasjon</vt:lpstr>
      <vt:lpstr>PowerPoint-presentasjon</vt:lpstr>
      <vt:lpstr>PowerPoint-presentasjon</vt:lpstr>
      <vt:lpstr>PowerPoint-presentasjon</vt:lpstr>
      <vt:lpstr>PowerPoint-presentasjon</vt:lpstr>
      <vt:lpstr>PowerPoint-presentasjon</vt:lpstr>
      <vt:lpstr>OPPGAVE</vt:lpstr>
      <vt:lpstr>Hva betyr dette for deg?</vt:lpstr>
      <vt:lpstr>PowerPoint-presentasjon</vt:lpstr>
      <vt:lpstr>PowerPoint-presentasjon</vt:lpstr>
      <vt:lpstr>Tverrfaglig - flerfaglig</vt:lpstr>
      <vt:lpstr>Samarbeid mellom kommune og spesialisthelsetjenesten</vt:lpstr>
      <vt:lpstr>Samhandlingsavtale</vt:lpstr>
      <vt:lpstr>PowerPoint-presentasjon</vt:lpstr>
      <vt:lpstr>PowerPoint-presentasjon</vt:lpstr>
      <vt:lpstr>PowerPoint-presentasjon</vt:lpstr>
      <vt:lpstr>PowerPoint-presentasjon</vt:lpstr>
      <vt:lpstr>OPPGAVE</vt:lpstr>
      <vt:lpstr>PowerPoint-presentasjon</vt:lpstr>
      <vt:lpstr>Melde behov for koordinator og IP</vt:lpstr>
      <vt:lpstr>Meldeplikt</vt:lpstr>
      <vt:lpstr>PowerPoint-presentasjon</vt:lpstr>
      <vt:lpstr>Meldesystemet i ÅK</vt:lpstr>
      <vt:lpstr>PowerPoint-presentasjon</vt:lpstr>
      <vt:lpstr>PowerPoint-presentasjon</vt:lpstr>
      <vt:lpstr>PowerPoint-presentasjon</vt:lpstr>
      <vt:lpstr>PowerPoint-presentasjon</vt:lpstr>
      <vt:lpstr>PowerPoint-presentasjon</vt:lpstr>
      <vt:lpstr>Les mer om dette:</vt:lpstr>
      <vt:lpstr>PowerPoint-presentasjon</vt:lpstr>
      <vt:lpstr>PowerPoint-presentasjon</vt:lpstr>
      <vt:lpstr>PowerPoint-presentasjon</vt:lpstr>
      <vt:lpstr>OPPGAVE</vt:lpstr>
      <vt:lpstr>PowerPoint-presentasjon</vt:lpstr>
      <vt:lpstr>Verdier – hvorfor det?</vt:lpstr>
      <vt:lpstr>Verdigrunnlag</vt:lpstr>
      <vt:lpstr>PowerPoint-presentasjon</vt:lpstr>
      <vt:lpstr>En koordinator?</vt:lpstr>
      <vt:lpstr>«Krumtapp og balansekunstner»</vt:lpstr>
      <vt:lpstr>PowerPoint-presentasjon</vt:lpstr>
      <vt:lpstr>PowerPoint-presentasjon</vt:lpstr>
      <vt:lpstr>PowerPoint-presentasjon</vt:lpstr>
      <vt:lpstr>PowerPoint-presentasjon</vt:lpstr>
      <vt:lpstr>Oppstart – samarbeid med bruker</vt:lpstr>
      <vt:lpstr>Koordinators ansvar/ oppgaver</vt:lpstr>
      <vt:lpstr>PowerPoint-presentasjon</vt:lpstr>
      <vt:lpstr>Forventninger til deg</vt:lpstr>
      <vt:lpstr>Hva innebærer koordinatorrollen IKKE?</vt:lpstr>
      <vt:lpstr>Gjør det aller beste</vt:lpstr>
      <vt:lpstr>PowerPoint-presentasjon</vt:lpstr>
      <vt:lpstr>Brukerstemmen - foreldrerøsten</vt:lpstr>
      <vt:lpstr>PowerPoint-presentasjon</vt:lpstr>
      <vt:lpstr>Brukermedvirkning</vt:lpstr>
      <vt:lpstr>PowerPoint-presentasjon</vt:lpstr>
      <vt:lpstr>PowerPoint-presentasjon</vt:lpstr>
      <vt:lpstr>Empowerment</vt:lpstr>
      <vt:lpstr>Hvorfor snakker vi så mye om brukermedvirkning?</vt:lpstr>
      <vt:lpstr>Brukermedvirkning i IP</vt:lpstr>
      <vt:lpstr>PowerPoint-presentasjon</vt:lpstr>
      <vt:lpstr>PowerPoint-presentasjon</vt:lpstr>
      <vt:lpstr>Verktøy for koordinering og samhandling</vt:lpstr>
      <vt:lpstr>PowerPoint-presentasjon</vt:lpstr>
      <vt:lpstr>Innhold i veilederen</vt:lpstr>
      <vt:lpstr>Oversikt over tjenestesteder i  Ålesund kommune</vt:lpstr>
      <vt:lpstr>PowerPoint-presentasjon</vt:lpstr>
      <vt:lpstr>PowerPoint-presentasjon</vt:lpstr>
      <vt:lpstr>PowerPoint-presentasjon</vt:lpstr>
      <vt:lpstr>PowerPoint-presentasjon</vt:lpstr>
      <vt:lpstr>PowerPoint-presentasjon</vt:lpstr>
      <vt:lpstr>Sikrer overganger</vt:lpstr>
      <vt:lpstr>PowerPoint-presentasjon</vt:lpstr>
      <vt:lpstr>PowerPoint-presentasjon</vt:lpstr>
      <vt:lpstr>Viktig å tenke på -</vt:lpstr>
      <vt:lpstr>PowerPoint-presentasjon</vt:lpstr>
      <vt:lpstr>Samarbeidsmøte</vt:lpstr>
      <vt:lpstr>Koordineringsmøter</vt:lpstr>
      <vt:lpstr>PowerPoint-presentasjon</vt:lpstr>
      <vt:lpstr>Møteledelse</vt:lpstr>
      <vt:lpstr>PowerPoint-presentasjon</vt:lpstr>
      <vt:lpstr>PowerPoint-presentasjon</vt:lpstr>
      <vt:lpstr>FØR MØTET</vt:lpstr>
      <vt:lpstr>MØTET</vt:lpstr>
      <vt:lpstr>PowerPoint-presentasjon</vt:lpstr>
      <vt:lpstr>ETTER MØTET</vt:lpstr>
      <vt:lpstr>OPPGAVE</vt:lpstr>
    </vt:vector>
  </TitlesOfParts>
  <Company>Ålesund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Mona Helen Vedlog</dc:creator>
  <cp:keywords/>
  <cp:lastModifiedBy>Bolsø, Jan Ole</cp:lastModifiedBy>
  <cp:revision>77</cp:revision>
  <dcterms:created xsi:type="dcterms:W3CDTF">2017-08-22T10:52:45Z</dcterms:created>
  <dcterms:modified xsi:type="dcterms:W3CDTF">2020-08-24T11:41:20Z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0x01010086B34C8F05B41D48AAEFEFC577FE0F14</vt:lpwstr>
  </property>
  <property fmtid="{D5CDD505-2E9C-101B-9397-08002B2CF9AE}" pid="3" name="TaxKeyword">
    <vt:lpwstr/>
  </property>
</Properties>
</file>