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8" r:id="rId2"/>
    <p:sldId id="257" r:id="rId3"/>
    <p:sldId id="278" r:id="rId4"/>
    <p:sldId id="259" r:id="rId5"/>
    <p:sldId id="276" r:id="rId6"/>
    <p:sldId id="271" r:id="rId7"/>
    <p:sldId id="282" r:id="rId8"/>
    <p:sldId id="279" r:id="rId9"/>
    <p:sldId id="283" r:id="rId10"/>
    <p:sldId id="277" r:id="rId11"/>
    <p:sldId id="280" r:id="rId12"/>
    <p:sldId id="272" r:id="rId13"/>
    <p:sldId id="273" r:id="rId14"/>
    <p:sldId id="281" r:id="rId15"/>
    <p:sldId id="275" r:id="rId16"/>
    <p:sldId id="269" r:id="rId17"/>
    <p:sldId id="270" r:id="rId18"/>
    <p:sldId id="268" r:id="rId19"/>
    <p:sldId id="274" r:id="rId20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5F5"/>
    <a:srgbClr val="EB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7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F67CC-9808-423F-8D29-81F52898AD3C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91E04-16D0-4E5D-8476-CB49D8E783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0985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899592" y="3284984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UNDERTITTEL I FONTEN CALIBRI </a:t>
            </a:r>
          </a:p>
        </p:txBody>
      </p:sp>
      <p:sp>
        <p:nvSpPr>
          <p:cNvPr id="7" name="Tittel 6"/>
          <p:cNvSpPr>
            <a:spLocks noGrp="1"/>
          </p:cNvSpPr>
          <p:nvPr>
            <p:ph type="title" hasCustomPrompt="1"/>
          </p:nvPr>
        </p:nvSpPr>
        <p:spPr>
          <a:xfrm>
            <a:off x="914400" y="2348880"/>
            <a:ext cx="822960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nb-NO" dirty="0"/>
              <a:t>TITTEL I FONTEN CALIBRI </a:t>
            </a:r>
          </a:p>
        </p:txBody>
      </p:sp>
      <p:pic>
        <p:nvPicPr>
          <p:cNvPr id="1026" name="Picture 2" descr="Z:\Astrid Øen Olsen\Ålesudn kommune profil\bård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26708"/>
            <a:ext cx="9144000" cy="153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ktangel 7"/>
          <p:cNvSpPr/>
          <p:nvPr userDrawn="1"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EB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" name="Picture 2" descr="C:\Users\Aoo\Desktop\Ålesundkommune-logo-sidestil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-113354"/>
            <a:ext cx="2966832" cy="156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45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22114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7" name="Picture 3" descr="Z:\Astrid Øen Olsen\Ålesudn kommune profil\maler\brosunde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772140"/>
            <a:ext cx="1368152" cy="973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99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67544" y="206084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TITTEL I CALIBRI OG STORE BOKSTAVER 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924944"/>
            <a:ext cx="4040188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2060848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TITTEL I CALIBRI OG STORE BOKSTAVER 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924944"/>
            <a:ext cx="4041775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8" name="Picture 3" descr="Z:\Astrid Øen Olsen\Ålesudn kommune profil\maler\brosunde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772140"/>
            <a:ext cx="1368152" cy="973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10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67544" y="206084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TITTEL I CALIBRI OG STORE BOKSTAVER 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924944"/>
            <a:ext cx="4040188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2060848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TITTEL I CALIBRI OG STORE BOKSTAVER 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924944"/>
            <a:ext cx="4041775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9" name="Picture 2" descr="Z:\Astrid Øen Olsen\Ålesudn kommune profil\maler\bå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430" y="5261848"/>
            <a:ext cx="2050570" cy="17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287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67544" y="206084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TITTEL I CALIBRI OG STORE BOKSTAVER 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924944"/>
            <a:ext cx="4040188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2060848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TITTEL I CALIBRI OG STORE BOKSTAVER 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924944"/>
            <a:ext cx="4041775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9" name="Picture 2" descr="Z:\Astrid Øen Olsen\Ålesudn kommune profil\maler\mås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85184"/>
            <a:ext cx="2462488" cy="229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287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67544" y="206084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TITTEL I CALIBRI OG STORE BOKSTAVER 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924944"/>
            <a:ext cx="4040188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2060848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TITTEL I CALIBRI OG STORE BOKSTAVER 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924944"/>
            <a:ext cx="4041775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9" name="Picture 2" descr="Z:\Astrid Øen Olsen\Ålesudn kommune profil\maler\molj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12522"/>
            <a:ext cx="1691680" cy="12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287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59632" y="5013176"/>
            <a:ext cx="6596136" cy="566738"/>
          </a:xfrm>
        </p:spPr>
        <p:txBody>
          <a:bodyPr anchor="b">
            <a:noAutofit/>
          </a:bodyPr>
          <a:lstStyle>
            <a:lvl1pPr algn="ctr">
              <a:defRPr sz="4000" b="0" baseline="0"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1844823"/>
            <a:ext cx="9144000" cy="28827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63688" y="5589240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6" name="Picture 2" descr="Z:\Astrid Øen Olsen\Ålesudn kommune profil\maler\molj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12522"/>
            <a:ext cx="1691680" cy="12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255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59632" y="5013176"/>
            <a:ext cx="6596136" cy="566738"/>
          </a:xfrm>
        </p:spPr>
        <p:txBody>
          <a:bodyPr anchor="b">
            <a:noAutofit/>
          </a:bodyPr>
          <a:lstStyle>
            <a:lvl1pPr algn="ctr">
              <a:defRPr sz="4000" b="0" baseline="0"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1844823"/>
            <a:ext cx="9144000" cy="28827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63688" y="5589240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7" name="Picture 2" descr="Z:\Astrid Øen Olsen\Ålesudn kommune profil\maler\mås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85184"/>
            <a:ext cx="2462488" cy="229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108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59632" y="5013176"/>
            <a:ext cx="6596136" cy="566738"/>
          </a:xfrm>
        </p:spPr>
        <p:txBody>
          <a:bodyPr anchor="b">
            <a:noAutofit/>
          </a:bodyPr>
          <a:lstStyle>
            <a:lvl1pPr algn="ctr">
              <a:defRPr sz="4000" b="0" baseline="0"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1844823"/>
            <a:ext cx="9144000" cy="28827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63688" y="5589240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7" name="Picture 2" descr="Z:\Astrid Øen Olsen\Ålesudn kommune profil\maler\bå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430" y="5261848"/>
            <a:ext cx="2050570" cy="17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108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nb-NO" dirty="0"/>
              <a:t>TITTEL I FONTRN CALIBRI </a:t>
            </a:r>
          </a:p>
        </p:txBody>
      </p:sp>
    </p:spTree>
    <p:extLst>
      <p:ext uri="{BB962C8B-B14F-4D97-AF65-F5344CB8AC3E}">
        <p14:creationId xmlns:p14="http://schemas.microsoft.com/office/powerpoint/2010/main" val="31715958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74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2050" name="Picture 2" descr="Z:\Astrid Øen Olsen\Ålesudn kommune profil\maler\bå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430" y="5261848"/>
            <a:ext cx="2050570" cy="17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3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5" name="Picture 2" descr="Z:\Astrid Øen Olsen\Ålesudn kommune profil\maler\mås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85184"/>
            <a:ext cx="2462488" cy="229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54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tel og innhold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5" name="Picture 2" descr="Z:\Astrid Øen Olsen\Ålesudn kommune profil\maler\rådhuse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730616"/>
            <a:ext cx="1897173" cy="98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54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tel og innhold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6" name="Picture 3" descr="Z:\Astrid Øen Olsen\Ålesudn kommune profil\maler\brosunde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772140"/>
            <a:ext cx="1368152" cy="973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54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tel og innhold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pic>
        <p:nvPicPr>
          <p:cNvPr id="6" name="Picture 2" descr="Z:\Astrid Øen Olsen\Ålesudn kommune profil\maler\molj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12522"/>
            <a:ext cx="1691680" cy="12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54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22114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6" name="Picture 2" descr="Z:\Astrid Øen Olsen\Ålesudn kommune profil\maler\mås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85184"/>
            <a:ext cx="2462488" cy="229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46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22114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7" name="Picture 2" descr="Z:\Astrid Øen Olsen\Ålesudn kommune profil\maler\bå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430" y="5261848"/>
            <a:ext cx="2050570" cy="17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99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22114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/>
              <a:t>TITTEL I FONTEN CALIBRI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6" name="Picture 2" descr="Z:\Astrid Øen Olsen\Ålesudn kommune profil\maler\mås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85184"/>
            <a:ext cx="2462488" cy="229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99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4D6FE-A148-4532-AC6E-A412426AED15}" type="datetimeFigureOut">
              <a:rPr lang="nb-NO" smtClean="0"/>
              <a:t>24.08.2020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EDC04-C32D-40EB-BC15-2B0701834448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1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538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9" r:id="rId4"/>
    <p:sldLayoutId id="2147483660" r:id="rId5"/>
    <p:sldLayoutId id="2147483661" r:id="rId6"/>
    <p:sldLayoutId id="2147483652" r:id="rId7"/>
    <p:sldLayoutId id="2147483662" r:id="rId8"/>
    <p:sldLayoutId id="2147483663" r:id="rId9"/>
    <p:sldLayoutId id="2147483664" r:id="rId10"/>
    <p:sldLayoutId id="2147483653" r:id="rId11"/>
    <p:sldLayoutId id="2147483665" r:id="rId12"/>
    <p:sldLayoutId id="2147483666" r:id="rId13"/>
    <p:sldLayoutId id="2147483667" r:id="rId14"/>
    <p:sldLayoutId id="2147483657" r:id="rId15"/>
    <p:sldLayoutId id="2147483668" r:id="rId16"/>
    <p:sldLayoutId id="2147483669" r:id="rId17"/>
    <p:sldLayoutId id="2147483654" r:id="rId18"/>
    <p:sldLayoutId id="2147483655" r:id="rId1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.helsekompetanse.no/ip/bruksanvisning/player.html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helsekompetanse.no/plan/3332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lsekompetanse.no/" TargetMode="External"/><Relationship Id="rId2" Type="http://schemas.openxmlformats.org/officeDocument/2006/relationships/hyperlink" Target="http://www.veilederen.n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unity.visma.no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algn="ctr"/>
            <a:r>
              <a:rPr lang="nb-NO" dirty="0"/>
              <a:t>Koordinatorskolen 2018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1752600"/>
          </a:xfrm>
        </p:spPr>
        <p:txBody>
          <a:bodyPr/>
          <a:lstStyle/>
          <a:p>
            <a:pPr algn="r"/>
            <a:endParaRPr lang="nb-NO" dirty="0"/>
          </a:p>
          <a:p>
            <a:pPr algn="ctr"/>
            <a:r>
              <a:rPr lang="nb-NO" dirty="0"/>
              <a:t>Kursdag 2</a:t>
            </a:r>
          </a:p>
          <a:p>
            <a:pPr algn="ctr"/>
            <a:r>
              <a:rPr lang="nb-NO" dirty="0"/>
              <a:t>04.06.2018</a:t>
            </a:r>
          </a:p>
        </p:txBody>
      </p:sp>
    </p:spTree>
    <p:extLst>
      <p:ext uri="{BB962C8B-B14F-4D97-AF65-F5344CB8AC3E}">
        <p14:creationId xmlns:p14="http://schemas.microsoft.com/office/powerpoint/2010/main" val="229750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/>
              <a:t>Først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200" b="1" dirty="0"/>
              <a:t>Avklar</a:t>
            </a:r>
            <a:r>
              <a:rPr lang="nb-NO" sz="2200" dirty="0"/>
              <a:t> - Ønsker bruker en IP? Har IP fra før? Hvem skal medvirke på vegne av bruker – bruker selv, verge, pårørende?</a:t>
            </a:r>
          </a:p>
          <a:p>
            <a:r>
              <a:rPr lang="nb-NO" sz="2200" dirty="0"/>
              <a:t>Det skal foreligge </a:t>
            </a:r>
            <a:r>
              <a:rPr lang="nb-NO" sz="2200" b="1" dirty="0"/>
              <a:t>skriftlig samtykke </a:t>
            </a:r>
            <a:r>
              <a:rPr lang="nb-NO" sz="2200" dirty="0"/>
              <a:t>fra bruker – i praksis er dette et samtykke som omfatter både IP og tilgang til planen for den enkelte deltaker</a:t>
            </a:r>
          </a:p>
          <a:p>
            <a:endParaRPr lang="nb-NO" sz="2200" dirty="0"/>
          </a:p>
          <a:p>
            <a:r>
              <a:rPr lang="nb-NO" sz="2200" dirty="0"/>
              <a:t>Avklar </a:t>
            </a:r>
            <a:r>
              <a:rPr lang="nb-NO" sz="2200" b="1" dirty="0"/>
              <a:t>ALLTID</a:t>
            </a:r>
            <a:r>
              <a:rPr lang="nb-NO" sz="2200" dirty="0"/>
              <a:t> hvordan planen skal brukes, med planeier/ foresatte, før dere begynner å jobbe med den. Deretter med de som er deltakere i planen. </a:t>
            </a:r>
          </a:p>
          <a:p>
            <a:pPr lvl="1"/>
            <a:r>
              <a:rPr lang="nb-NO" sz="2200" dirty="0"/>
              <a:t>Eks: skal planeier/ foresatte alltid være mottaker på meldinger? Hvor omfattende skal planen være? Hvilke dokumenter skal </a:t>
            </a:r>
            <a:r>
              <a:rPr lang="nb-NO" sz="2200" dirty="0" err="1"/>
              <a:t>scannes</a:t>
            </a:r>
            <a:r>
              <a:rPr lang="nb-NO" sz="2200" dirty="0"/>
              <a:t> inn?</a:t>
            </a:r>
          </a:p>
          <a:p>
            <a:pPr lvl="1"/>
            <a:r>
              <a:rPr lang="nb-NO" sz="2200" dirty="0"/>
              <a:t>Gi informasjon om arkiveringsrutinene våre.</a:t>
            </a:r>
          </a:p>
        </p:txBody>
      </p:sp>
    </p:spTree>
    <p:extLst>
      <p:ext uri="{BB962C8B-B14F-4D97-AF65-F5344CB8AC3E}">
        <p14:creationId xmlns:p14="http://schemas.microsoft.com/office/powerpoint/2010/main" val="161543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/>
              <a:t>Hva skal vi gjennom?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Samarbeidsmøte/ koordineringsmøte</a:t>
            </a:r>
          </a:p>
          <a:p>
            <a:pPr lvl="1"/>
            <a:r>
              <a:rPr lang="nb-NO" sz="2000" dirty="0"/>
              <a:t>Struktur, ledelse, konkretisere, deltagelse i diskusjoner, skrive referat</a:t>
            </a:r>
          </a:p>
          <a:p>
            <a:r>
              <a:rPr lang="nb-NO" sz="2400" dirty="0"/>
              <a:t>Kartlegging</a:t>
            </a:r>
          </a:p>
          <a:p>
            <a:pPr lvl="1"/>
            <a:r>
              <a:rPr lang="nb-NO" sz="2000" dirty="0"/>
              <a:t>Aktuelle livsområder, ressurser, status, igangsatte tiltak, behov</a:t>
            </a:r>
          </a:p>
          <a:p>
            <a:r>
              <a:rPr lang="nb-NO" sz="2400" dirty="0"/>
              <a:t>Målformulering</a:t>
            </a:r>
          </a:p>
          <a:p>
            <a:pPr lvl="1"/>
            <a:r>
              <a:rPr lang="nb-NO" sz="2000" dirty="0"/>
              <a:t>Brukermedvirkning, </a:t>
            </a:r>
            <a:r>
              <a:rPr lang="nb-NO" sz="2000" dirty="0" err="1"/>
              <a:t>empowerment</a:t>
            </a:r>
            <a:r>
              <a:rPr lang="nb-NO" sz="2000" dirty="0"/>
              <a:t>, konkret, målbart, tidsfrister, ansvarlige</a:t>
            </a:r>
          </a:p>
          <a:p>
            <a:r>
              <a:rPr lang="nb-NO" sz="2400" dirty="0"/>
              <a:t>Skrive planen </a:t>
            </a:r>
          </a:p>
          <a:p>
            <a:pPr lvl="1"/>
            <a:r>
              <a:rPr lang="nb-NO" sz="2000" dirty="0"/>
              <a:t>Aktuell kartlegging, aktuell målformulering</a:t>
            </a:r>
          </a:p>
          <a:p>
            <a:r>
              <a:rPr lang="nb-NO" sz="2400" dirty="0"/>
              <a:t>Oppfølging/ evaluering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15987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/>
              <a:t>Hva </a:t>
            </a:r>
            <a:r>
              <a:rPr lang="nb-NO" sz="3200" b="1" dirty="0"/>
              <a:t>SKAL</a:t>
            </a:r>
            <a:r>
              <a:rPr lang="nb-NO" sz="3200" dirty="0"/>
              <a:t> være med i en IP?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nb-NO" sz="2200" dirty="0"/>
              <a:t>En oversikt over pasientens og brukerens mål, ressurser og behov for tjenester</a:t>
            </a:r>
          </a:p>
          <a:p>
            <a:pPr marL="457200" indent="-457200">
              <a:buAutoNum type="alphaLcParenR"/>
            </a:pPr>
            <a:r>
              <a:rPr lang="nb-NO" sz="2200" dirty="0"/>
              <a:t>En oversikt over hvem som deltar i arbeidet med planen</a:t>
            </a:r>
          </a:p>
          <a:p>
            <a:pPr marL="457200" indent="-457200">
              <a:buAutoNum type="alphaLcParenR"/>
            </a:pPr>
            <a:r>
              <a:rPr lang="nb-NO" sz="2200" dirty="0"/>
              <a:t>En angivelse av hvem som er koordinator</a:t>
            </a:r>
          </a:p>
          <a:p>
            <a:pPr marL="457200" indent="-457200">
              <a:buAutoNum type="alphaLcParenR"/>
            </a:pPr>
            <a:r>
              <a:rPr lang="nb-NO" sz="2200" dirty="0"/>
              <a:t>En oversikt over hva pasient og bruker, tjeneste- og bidragsyterne og </a:t>
            </a:r>
            <a:r>
              <a:rPr lang="nb-NO" sz="2200" dirty="0" err="1"/>
              <a:t>evt</a:t>
            </a:r>
            <a:r>
              <a:rPr lang="nb-NO" sz="2200" dirty="0"/>
              <a:t> pårørende vil bidra med i planarbeidet</a:t>
            </a:r>
          </a:p>
          <a:p>
            <a:pPr marL="457200" indent="-457200">
              <a:buAutoNum type="alphaLcParenR"/>
            </a:pPr>
            <a:r>
              <a:rPr lang="nb-NO" sz="2200" dirty="0"/>
              <a:t>En oversikt over hvilke tiltak som er aktuelle og omfanget av dem, og hvem som skal ha ansvaret for disse</a:t>
            </a:r>
          </a:p>
          <a:p>
            <a:pPr marL="457200" indent="-457200">
              <a:buAutoNum type="alphaLcParenR"/>
            </a:pPr>
            <a:r>
              <a:rPr lang="nb-NO" sz="2200" dirty="0"/>
              <a:t>En beskrivelse av hvordan tiltakene skal gjennomføres</a:t>
            </a:r>
          </a:p>
          <a:p>
            <a:pPr marL="457200" indent="-457200">
              <a:buFont typeface="Arial" pitchFamily="34" charset="0"/>
              <a:buAutoNum type="alphaLcParenR"/>
            </a:pPr>
            <a:r>
              <a:rPr lang="nb-NO" sz="2200" dirty="0"/>
              <a:t>En angivelse av planperioden og tidspunkt for </a:t>
            </a:r>
            <a:r>
              <a:rPr lang="nb-NO" sz="2200" dirty="0" err="1"/>
              <a:t>evt</a:t>
            </a:r>
            <a:r>
              <a:rPr lang="nb-NO" sz="2200" dirty="0"/>
              <a:t> justeringer og revisjoner av planen</a:t>
            </a:r>
          </a:p>
          <a:p>
            <a:pPr marL="0" indent="0">
              <a:buNone/>
            </a:pPr>
            <a:endParaRPr lang="nb-NO" sz="2200" dirty="0"/>
          </a:p>
        </p:txBody>
      </p:sp>
    </p:spTree>
    <p:extLst>
      <p:ext uri="{BB962C8B-B14F-4D97-AF65-F5344CB8AC3E}">
        <p14:creationId xmlns:p14="http://schemas.microsoft.com/office/powerpoint/2010/main" val="270355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arenR" startAt="8"/>
            </a:pPr>
            <a:r>
              <a:rPr lang="nb-NO" sz="2200" dirty="0"/>
              <a:t>Pasientens og brukerens samtykke til at planen utarbeides og </a:t>
            </a:r>
            <a:r>
              <a:rPr lang="nb-NO" sz="2200" dirty="0" err="1"/>
              <a:t>evt</a:t>
            </a:r>
            <a:r>
              <a:rPr lang="nb-NO" sz="2200" dirty="0"/>
              <a:t> samtykke til at deltakere i planleggingen gis tilgang til taushetsbelagte opplysninger </a:t>
            </a:r>
          </a:p>
          <a:p>
            <a:pPr marL="457200" indent="-457200">
              <a:buAutoNum type="alphaLcParenR" startAt="8"/>
            </a:pPr>
            <a:r>
              <a:rPr lang="nb-NO" sz="2200" dirty="0"/>
              <a:t>En oversikt over nødvendig eller ønskelig samarbeid med andre tjenesteytere, institusjoner og etater.</a:t>
            </a:r>
          </a:p>
          <a:p>
            <a:pPr marL="0" indent="0" algn="r">
              <a:buNone/>
            </a:pPr>
            <a:r>
              <a:rPr lang="nb-NO" sz="1800" i="1" dirty="0"/>
              <a:t>				</a:t>
            </a:r>
            <a:endParaRPr lang="nb-NO" sz="2200" dirty="0"/>
          </a:p>
          <a:p>
            <a:pPr marL="0" indent="0" algn="ctr">
              <a:buNone/>
            </a:pPr>
            <a:r>
              <a:rPr lang="nb-NO" sz="2200" i="1" dirty="0"/>
              <a:t>«Den individuelle planens innhold og omfang skal tilpasses behovene til den enkelte pasient eller bruker. Det skal under utarbeidelse tas hensyn til tjenestemottakerens etniske, kulturelle og språklige forutsetninger.»</a:t>
            </a:r>
            <a:endParaRPr lang="nb-NO" sz="1400" i="1" dirty="0"/>
          </a:p>
          <a:p>
            <a:pPr marL="0" indent="0">
              <a:buNone/>
            </a:pPr>
            <a:endParaRPr lang="nb-NO" sz="1400" dirty="0"/>
          </a:p>
          <a:p>
            <a:pPr marL="0" indent="0" algn="r">
              <a:buNone/>
            </a:pPr>
            <a:r>
              <a:rPr lang="nb-NO" sz="1600" i="1" dirty="0"/>
              <a:t>Forskrift om </a:t>
            </a:r>
            <a:r>
              <a:rPr lang="nb-NO" sz="1600" i="1" dirty="0" err="1"/>
              <a:t>habilitering</a:t>
            </a:r>
            <a:r>
              <a:rPr lang="nb-NO" sz="1600" i="1" dirty="0"/>
              <a:t>, rehabilitering, individuell plan og koordinator (2012)</a:t>
            </a:r>
          </a:p>
        </p:txBody>
      </p:sp>
    </p:spTree>
    <p:extLst>
      <p:ext uri="{BB962C8B-B14F-4D97-AF65-F5344CB8AC3E}">
        <p14:creationId xmlns:p14="http://schemas.microsoft.com/office/powerpoint/2010/main" val="175829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/>
              <a:t>IP skal være </a:t>
            </a:r>
            <a:r>
              <a:rPr lang="nb-NO" sz="3200" dirty="0" err="1"/>
              <a:t>planLEGGING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dirty="0"/>
              <a:t>Det </a:t>
            </a:r>
            <a:r>
              <a:rPr lang="nb-NO" sz="2400" b="1" dirty="0"/>
              <a:t>viktigste</a:t>
            </a:r>
            <a:r>
              <a:rPr lang="nb-NO" sz="2400" dirty="0"/>
              <a:t> er at planen gjenspeiler målene og behovene for den det planlegges for. </a:t>
            </a:r>
          </a:p>
          <a:p>
            <a:pPr marL="0" indent="0">
              <a:buNone/>
            </a:pPr>
            <a:r>
              <a:rPr lang="nb-NO" sz="2400" dirty="0"/>
              <a:t>Planene vil derfor kunne være veldig forskjellige både hva gjelder innhold og lengde.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Skriv kortfattet og tydelig, gjerne punktvis</a:t>
            </a:r>
          </a:p>
          <a:p>
            <a:r>
              <a:rPr lang="nb-NO" sz="2400" dirty="0"/>
              <a:t>Deltakerne i planen kan skrive tiltak til aktuelle mål i planen</a:t>
            </a:r>
          </a:p>
          <a:p>
            <a:r>
              <a:rPr lang="nb-NO" sz="2400" dirty="0"/>
              <a:t>Start enkelt</a:t>
            </a:r>
          </a:p>
          <a:p>
            <a:endParaRPr lang="nb-NO" sz="2400" dirty="0"/>
          </a:p>
          <a:p>
            <a:pPr marL="0" indent="0">
              <a:buNone/>
            </a:pPr>
            <a:r>
              <a:rPr lang="nb-NO" sz="2400" i="1" dirty="0"/>
              <a:t>Bruksanvisning</a:t>
            </a:r>
            <a:r>
              <a:rPr lang="nb-NO" sz="2400" dirty="0"/>
              <a:t> (helsekompetanse.no) </a:t>
            </a:r>
          </a:p>
          <a:p>
            <a:pPr marL="400050" lvl="1" indent="0">
              <a:buNone/>
            </a:pPr>
            <a:r>
              <a:rPr lang="nb-NO" sz="2200" dirty="0">
                <a:hlinkClick r:id="rId2"/>
              </a:rPr>
              <a:t>http://media.helsekompetanse.no/ip/bruksanvisning/player.html</a:t>
            </a:r>
            <a:endParaRPr lang="nb-NO" sz="2200" dirty="0"/>
          </a:p>
        </p:txBody>
      </p:sp>
    </p:spTree>
    <p:extLst>
      <p:ext uri="{BB962C8B-B14F-4D97-AF65-F5344CB8AC3E}">
        <p14:creationId xmlns:p14="http://schemas.microsoft.com/office/powerpoint/2010/main" val="262257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/>
              <a:t>Forhold til fagplaner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IP er en overordnet plan</a:t>
            </a:r>
          </a:p>
          <a:p>
            <a:r>
              <a:rPr lang="nb-NO" sz="2400" dirty="0"/>
              <a:t>Ikke krav om opplisting av andre fagplaner i IP. Likevel kan det gi en grei oversikt</a:t>
            </a:r>
          </a:p>
          <a:p>
            <a:r>
              <a:rPr lang="nb-NO" sz="2400" dirty="0"/>
              <a:t>Fagplaner bør samordnes med IP</a:t>
            </a:r>
          </a:p>
          <a:p>
            <a:r>
              <a:rPr lang="nb-NO" sz="2400" dirty="0"/>
              <a:t>Ikke alle instanser trenger å være med i et plansamarbeid – kopi av fagplan kan være godt nok</a:t>
            </a:r>
          </a:p>
        </p:txBody>
      </p:sp>
    </p:spTree>
    <p:extLst>
      <p:ext uri="{BB962C8B-B14F-4D97-AF65-F5344CB8AC3E}">
        <p14:creationId xmlns:p14="http://schemas.microsoft.com/office/powerpoint/2010/main" val="46739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b="1" dirty="0">
                <a:solidFill>
                  <a:schemeClr val="accent6">
                    <a:lumMod val="75000"/>
                  </a:schemeClr>
                </a:solidFill>
              </a:rPr>
              <a:t>OPPGAVE</a:t>
            </a:r>
          </a:p>
        </p:txBody>
      </p:sp>
      <p:sp>
        <p:nvSpPr>
          <p:cNvPr id="4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>
          <a:xfrm>
            <a:off x="2915816" y="1844825"/>
            <a:ext cx="3528392" cy="338437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 sz="2400" dirty="0"/>
          </a:p>
          <a:p>
            <a:pPr marL="0" indent="0" algn="ctr">
              <a:buNone/>
            </a:pPr>
            <a:endParaRPr lang="nb-NO" sz="2400" dirty="0"/>
          </a:p>
          <a:p>
            <a:pPr marL="0" indent="0" algn="ctr">
              <a:buFont typeface="Arial" pitchFamily="34" charset="0"/>
              <a:buNone/>
            </a:pPr>
            <a:r>
              <a:rPr lang="nb-NO" sz="2400" dirty="0"/>
              <a:t>Formulere </a:t>
            </a:r>
            <a:r>
              <a:rPr lang="nb-NO" sz="2400" dirty="0">
                <a:solidFill>
                  <a:schemeClr val="accent6">
                    <a:lumMod val="75000"/>
                  </a:schemeClr>
                </a:solidFill>
              </a:rPr>
              <a:t>hovedmål</a:t>
            </a:r>
            <a:r>
              <a:rPr lang="nb-NO" sz="2400" dirty="0"/>
              <a:t>, </a:t>
            </a:r>
            <a:r>
              <a:rPr lang="nb-NO" sz="2400" dirty="0">
                <a:solidFill>
                  <a:schemeClr val="accent6">
                    <a:lumMod val="75000"/>
                  </a:schemeClr>
                </a:solidFill>
              </a:rPr>
              <a:t>delmål</a:t>
            </a:r>
            <a:r>
              <a:rPr lang="nb-NO" sz="2400" dirty="0"/>
              <a:t> </a:t>
            </a:r>
          </a:p>
          <a:p>
            <a:pPr marL="0" indent="0" algn="ctr">
              <a:buFont typeface="Arial" pitchFamily="34" charset="0"/>
              <a:buNone/>
            </a:pPr>
            <a:r>
              <a:rPr lang="nb-NO" sz="2400" dirty="0"/>
              <a:t>med </a:t>
            </a:r>
            <a:r>
              <a:rPr lang="nb-NO" sz="2400" dirty="0">
                <a:solidFill>
                  <a:schemeClr val="accent6">
                    <a:lumMod val="75000"/>
                  </a:schemeClr>
                </a:solidFill>
              </a:rPr>
              <a:t>tiltak.</a:t>
            </a:r>
            <a:endParaRPr lang="nb-NO" sz="2400" dirty="0"/>
          </a:p>
          <a:p>
            <a:pPr marL="457200" lvl="1" indent="0">
              <a:buFont typeface="Arial" pitchFamily="34" charset="0"/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336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/>
              <a:t>Lagring/ tilgang IP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Inneholder personopplysninger av sensitiv art og skal derfor håndteres som dette</a:t>
            </a:r>
          </a:p>
          <a:p>
            <a:endParaRPr lang="nb-NO" sz="2400" dirty="0"/>
          </a:p>
          <a:p>
            <a:r>
              <a:rPr lang="nb-NO" sz="2400" dirty="0"/>
              <a:t>Arkivfunksjonen i </a:t>
            </a:r>
            <a:r>
              <a:rPr lang="nb-NO" sz="2400" dirty="0" err="1"/>
              <a:t>SamPro</a:t>
            </a:r>
            <a:r>
              <a:rPr lang="nb-NO" sz="2400" dirty="0"/>
              <a:t> skal </a:t>
            </a:r>
            <a:r>
              <a:rPr lang="nb-NO" sz="2400" b="1" dirty="0"/>
              <a:t>IKKE</a:t>
            </a:r>
            <a:r>
              <a:rPr lang="nb-NO" sz="2400" dirty="0"/>
              <a:t> brukes før prosedyren for dette er på plass</a:t>
            </a:r>
          </a:p>
          <a:p>
            <a:endParaRPr lang="nb-NO" sz="2400" dirty="0"/>
          </a:p>
          <a:p>
            <a:r>
              <a:rPr lang="nb-NO" sz="2400" dirty="0"/>
              <a:t>Samtykke viktig </a:t>
            </a:r>
            <a:r>
              <a:rPr lang="nb-NO" sz="2400" dirty="0" err="1"/>
              <a:t>ifht</a:t>
            </a:r>
            <a:r>
              <a:rPr lang="nb-NO" sz="2400" dirty="0"/>
              <a:t> hvem som får tilgang til planen, og skal oppbevares i henhold til prosedyre</a:t>
            </a:r>
          </a:p>
        </p:txBody>
      </p:sp>
    </p:spTree>
    <p:extLst>
      <p:ext uri="{BB962C8B-B14F-4D97-AF65-F5344CB8AC3E}">
        <p14:creationId xmlns:p14="http://schemas.microsoft.com/office/powerpoint/2010/main" val="171827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/>
              <a:t>Evaluering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hlinkClick r:id="rId2"/>
              </a:rPr>
              <a:t>http://helsekompetanse.no/plan/3332</a:t>
            </a:r>
            <a:endParaRPr lang="nb-NO" sz="2400" dirty="0"/>
          </a:p>
          <a:p>
            <a:endParaRPr lang="nb-NO" sz="2400" dirty="0"/>
          </a:p>
          <a:p>
            <a:r>
              <a:rPr lang="nb-NO" sz="2400" dirty="0"/>
              <a:t>Når? Hyppighet?</a:t>
            </a:r>
          </a:p>
          <a:p>
            <a:r>
              <a:rPr lang="nb-NO" sz="2400" dirty="0"/>
              <a:t>Hvordan?</a:t>
            </a:r>
          </a:p>
          <a:p>
            <a:r>
              <a:rPr lang="nb-NO" sz="2400" dirty="0"/>
              <a:t>Fokus?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65524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 err="1"/>
              <a:t>SamPro</a:t>
            </a:r>
            <a:r>
              <a:rPr lang="nb-NO" sz="3200" dirty="0"/>
              <a:t> - Greit å huske på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b-NO" sz="2200" dirty="0"/>
          </a:p>
          <a:p>
            <a:r>
              <a:rPr lang="nb-NO" sz="2200" dirty="0"/>
              <a:t>Koordinator har ansvar for at alle deltakere i gitt plan har brukerkonto, tilgang til planen og får nødvendig opplæring i bruken</a:t>
            </a:r>
          </a:p>
          <a:p>
            <a:r>
              <a:rPr lang="nb-NO" sz="2200" dirty="0"/>
              <a:t>Lag deg en oversikt over brukernavn og passord til deltakerne i planen du oppretter – i tilfelle noen glemmer/ roter bort</a:t>
            </a:r>
          </a:p>
          <a:p>
            <a:endParaRPr lang="nb-NO" sz="2200" dirty="0"/>
          </a:p>
          <a:p>
            <a:r>
              <a:rPr lang="nb-NO" sz="2200" dirty="0"/>
              <a:t>Når man </a:t>
            </a:r>
            <a:r>
              <a:rPr lang="nb-NO" sz="2200" b="1" dirty="0"/>
              <a:t>bytter koordinator</a:t>
            </a:r>
            <a:r>
              <a:rPr lang="nb-NO" sz="2200" dirty="0"/>
              <a:t>: legg til ny koordinator som deltaker i planen, gi tilgang som koordinator, ny koordinator endrer samtykke ditt. Skjer noe uforutsett med koordinator, kan lokal </a:t>
            </a:r>
            <a:r>
              <a:rPr lang="nb-NO" sz="2200" dirty="0" err="1"/>
              <a:t>adm</a:t>
            </a:r>
            <a:r>
              <a:rPr lang="nb-NO" sz="2200" dirty="0"/>
              <a:t> (tildelingskontoret) gå inn i planen og endre tilganger.</a:t>
            </a:r>
          </a:p>
          <a:p>
            <a:endParaRPr lang="nb-NO" sz="2200" dirty="0"/>
          </a:p>
        </p:txBody>
      </p:sp>
    </p:spTree>
    <p:extLst>
      <p:ext uri="{BB962C8B-B14F-4D97-AF65-F5344CB8AC3E}">
        <p14:creationId xmlns:p14="http://schemas.microsoft.com/office/powerpoint/2010/main" val="165241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481795"/>
              </p:ext>
            </p:extLst>
          </p:nvPr>
        </p:nvGraphicFramePr>
        <p:xfrm>
          <a:off x="827584" y="4221088"/>
          <a:ext cx="6552728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99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7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err="1"/>
                        <a:t>Kl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12:00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/>
                        <a:t>Individuell plan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Lage 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13:30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Gjennomgang </a:t>
                      </a:r>
                      <a:r>
                        <a:rPr lang="nb-NO" dirty="0" err="1"/>
                        <a:t>SamPro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15:00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Oppsummering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Plassholder for innhol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478402"/>
              </p:ext>
            </p:extLst>
          </p:nvPr>
        </p:nvGraphicFramePr>
        <p:xfrm>
          <a:off x="827584" y="1628800"/>
          <a:ext cx="6552728" cy="1854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99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7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err="1"/>
                        <a:t>Kl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Tema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08:30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/>
                        <a:t>Individuell plan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Lage 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10:00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/>
                        <a:t>Gjennomgang </a:t>
                      </a:r>
                      <a:r>
                        <a:rPr lang="nb-NO" dirty="0" err="1"/>
                        <a:t>SamPro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/>
                        <a:t>11:30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/>
                        <a:t>Oppsummering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59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/>
              <a:t>Aller først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i="1" dirty="0"/>
              <a:t>Informasjon</a:t>
            </a:r>
          </a:p>
          <a:p>
            <a:endParaRPr lang="nb-NO" sz="2400" dirty="0"/>
          </a:p>
          <a:p>
            <a:r>
              <a:rPr lang="nb-NO" sz="2400" dirty="0"/>
              <a:t>Alle med behov for langvarige og koordinerte tjenester skal få informasjon om rett til individuell plan og hva det innebærer</a:t>
            </a:r>
          </a:p>
          <a:p>
            <a:r>
              <a:rPr lang="nb-NO" sz="2400" dirty="0"/>
              <a:t>Melding sendes med samtykke</a:t>
            </a:r>
          </a:p>
          <a:p>
            <a:r>
              <a:rPr lang="nb-NO" sz="2400" dirty="0"/>
              <a:t>Nei takk – skal dokumenteres</a:t>
            </a:r>
          </a:p>
          <a:p>
            <a:r>
              <a:rPr lang="nb-NO" sz="2400" dirty="0"/>
              <a:t>KE avklarer om bruker oppfyller kriteriene for å få en IP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05639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/>
              <a:t>Hva er en individuell plan (IP)?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Verktøy for samhandling og koordinering av tjenestene</a:t>
            </a:r>
          </a:p>
          <a:p>
            <a:r>
              <a:rPr lang="nb-NO" sz="2400" dirty="0"/>
              <a:t>Verktøy for målstyring </a:t>
            </a:r>
          </a:p>
          <a:p>
            <a:r>
              <a:rPr lang="nb-NO" sz="2400" dirty="0"/>
              <a:t>Verktøy og metode for samarbeid mellom tjenestemottaker og tjenesteapparat</a:t>
            </a:r>
          </a:p>
          <a:p>
            <a:endParaRPr lang="nb-NO" sz="2400" dirty="0"/>
          </a:p>
          <a:p>
            <a:r>
              <a:rPr lang="nb-NO" sz="2400" dirty="0"/>
              <a:t>Planverktøy der bruker/foresatte er planeier – </a:t>
            </a:r>
            <a:r>
              <a:rPr lang="nb-NO" sz="2400" i="1" dirty="0"/>
              <a:t>vi kan legge noen føringer, planeier bestemmer.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9189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/>
              <a:t>Formålet med IP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Å bidra til at planeier får et helhetlig, koordinert og individuelt tilpasset tjenestetilbud</a:t>
            </a:r>
          </a:p>
          <a:p>
            <a:endParaRPr lang="nb-NO" sz="2400" dirty="0"/>
          </a:p>
          <a:p>
            <a:r>
              <a:rPr lang="nb-NO" sz="2400" dirty="0"/>
              <a:t>Å kartlegge planeiers mål, ressurser og behov for tjenester på ulike områder, samt å vurdere og koordinere tiltak som kan dekke planeiers behov for bistand/hjelpetiltak</a:t>
            </a:r>
          </a:p>
          <a:p>
            <a:endParaRPr lang="nb-NO" sz="2400" dirty="0"/>
          </a:p>
          <a:p>
            <a:r>
              <a:rPr lang="nb-NO" sz="2400" dirty="0"/>
              <a:t>Å styrke samhandlingen mellom planeier og koordinator og eventuelt pårørende, og mellom tjenesteytere og virksomheter innen et forvaltningsnivå eller på tvers av ulike forvaltningsnivåer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50647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dirty="0"/>
              <a:t>Kjennetegn IP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b-NO" sz="2200" dirty="0"/>
              <a:t>Samtykke (Nei takk – skal dokumenteres)</a:t>
            </a:r>
          </a:p>
          <a:p>
            <a:r>
              <a:rPr lang="nb-NO" sz="2200" dirty="0"/>
              <a:t>Rett til å delta </a:t>
            </a:r>
          </a:p>
          <a:p>
            <a:r>
              <a:rPr lang="nb-NO" sz="2200" dirty="0"/>
              <a:t>Sektorovergripende, og planarbeidet må koordineres</a:t>
            </a:r>
          </a:p>
          <a:p>
            <a:r>
              <a:rPr lang="nb-NO" sz="2200" dirty="0"/>
              <a:t>Det utarbeides kun én individuell plan</a:t>
            </a:r>
          </a:p>
          <a:p>
            <a:r>
              <a:rPr lang="nb-NO" sz="2200" dirty="0"/>
              <a:t>Skal dekke alle behov (knyttet til koordinering) som en tjenestemottaker har</a:t>
            </a:r>
          </a:p>
          <a:p>
            <a:endParaRPr lang="nb-NO" sz="2200" dirty="0"/>
          </a:p>
          <a:p>
            <a:r>
              <a:rPr lang="nb-NO" sz="2200" dirty="0"/>
              <a:t>En tjenestemottaker kan ha mange spesifikke fagplaner som for eksempel behandlingsplan, rehabiliteringsplan, opplæringsplan, mv. som kan inngå i arbeidet med en IP</a:t>
            </a:r>
          </a:p>
          <a:p>
            <a:r>
              <a:rPr lang="nb-NO" sz="2200" dirty="0"/>
              <a:t>Grenseoppgang mellom IP og fagplaner må vurderes fra plan til plan</a:t>
            </a:r>
          </a:p>
        </p:txBody>
      </p:sp>
    </p:spTree>
    <p:extLst>
      <p:ext uri="{BB962C8B-B14F-4D97-AF65-F5344CB8AC3E}">
        <p14:creationId xmlns:p14="http://schemas.microsoft.com/office/powerpoint/2010/main" val="205821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i="1" dirty="0"/>
              <a:t>Informasjon om koordinator og individuell plan </a:t>
            </a:r>
            <a:r>
              <a:rPr lang="nb-NO" sz="2400" dirty="0"/>
              <a:t>– nettsidene til Ålesund kommune - Koordinerte tjenester</a:t>
            </a:r>
          </a:p>
          <a:p>
            <a:r>
              <a:rPr lang="nb-NO" sz="2400" i="1" dirty="0"/>
              <a:t>Informasjonsbrosjyre om koordinator og individuell plan </a:t>
            </a:r>
            <a:r>
              <a:rPr lang="nb-NO" sz="2400" dirty="0"/>
              <a:t>– nettsidene til ÅK – Koordinerte tjenester</a:t>
            </a:r>
          </a:p>
          <a:p>
            <a:r>
              <a:rPr lang="nb-NO" sz="2400" i="1" dirty="0"/>
              <a:t>Informasjonsskriv om </a:t>
            </a:r>
            <a:r>
              <a:rPr lang="nb-NO" sz="2400" i="1" dirty="0" err="1"/>
              <a:t>SamPro</a:t>
            </a:r>
            <a:r>
              <a:rPr lang="nb-NO" sz="2400" i="1" dirty="0"/>
              <a:t> </a:t>
            </a:r>
            <a:r>
              <a:rPr lang="nb-NO" sz="2400" dirty="0"/>
              <a:t>– nettsidene til ÅK – Koordinerte tjenester</a:t>
            </a:r>
          </a:p>
          <a:p>
            <a:endParaRPr lang="nb-NO" sz="2400" dirty="0"/>
          </a:p>
          <a:p>
            <a:r>
              <a:rPr lang="nb-NO" sz="2400" dirty="0">
                <a:hlinkClick r:id="rId2"/>
              </a:rPr>
              <a:t>www.veilederen.no</a:t>
            </a:r>
            <a:endParaRPr lang="nb-NO" sz="2400" dirty="0"/>
          </a:p>
          <a:p>
            <a:r>
              <a:rPr lang="nb-NO" sz="2400" dirty="0">
                <a:hlinkClick r:id="rId3"/>
              </a:rPr>
              <a:t>www.helsekompetanse.no</a:t>
            </a:r>
            <a:r>
              <a:rPr lang="nb-NO" sz="2400" dirty="0"/>
              <a:t> </a:t>
            </a:r>
          </a:p>
          <a:p>
            <a:r>
              <a:rPr lang="nb-NO" sz="2400" dirty="0">
                <a:hlinkClick r:id="rId4"/>
              </a:rPr>
              <a:t>https://community.visma.no</a:t>
            </a:r>
            <a:r>
              <a:rPr lang="nb-NO" sz="2400" dirty="0"/>
              <a:t> Visma </a:t>
            </a:r>
            <a:r>
              <a:rPr lang="nb-NO" sz="2400" dirty="0" err="1"/>
              <a:t>Community</a:t>
            </a:r>
            <a:r>
              <a:rPr lang="nb-NO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126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nb-NO" dirty="0"/>
          </a:p>
          <a:p>
            <a:pPr algn="ctr"/>
            <a:endParaRPr lang="nb-NO" dirty="0"/>
          </a:p>
          <a:p>
            <a:pPr marL="0" indent="0" algn="ctr">
              <a:buNone/>
            </a:pPr>
            <a:r>
              <a:rPr lang="nb-NO" b="1" dirty="0">
                <a:solidFill>
                  <a:schemeClr val="accent5">
                    <a:lumMod val="50000"/>
                  </a:schemeClr>
                </a:solidFill>
              </a:rPr>
              <a:t>Lage en IP</a:t>
            </a:r>
          </a:p>
        </p:txBody>
      </p:sp>
    </p:spTree>
    <p:extLst>
      <p:ext uri="{BB962C8B-B14F-4D97-AF65-F5344CB8AC3E}">
        <p14:creationId xmlns:p14="http://schemas.microsoft.com/office/powerpoint/2010/main" val="371668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3200" b="1" dirty="0">
                <a:solidFill>
                  <a:schemeClr val="accent6">
                    <a:lumMod val="75000"/>
                  </a:schemeClr>
                </a:solidFill>
              </a:rPr>
              <a:t>OPPGAVE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2267744" y="1556792"/>
            <a:ext cx="4968552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b-NO" sz="3600" dirty="0"/>
          </a:p>
          <a:p>
            <a:pPr algn="ctr"/>
            <a:r>
              <a:rPr lang="nb-NO" sz="2400" dirty="0"/>
              <a:t>Hva er de 3 </a:t>
            </a:r>
            <a:r>
              <a:rPr lang="nb-NO" sz="2400" dirty="0">
                <a:solidFill>
                  <a:schemeClr val="accent6">
                    <a:lumMod val="75000"/>
                  </a:schemeClr>
                </a:solidFill>
              </a:rPr>
              <a:t>viktigste</a:t>
            </a:r>
            <a:r>
              <a:rPr lang="nb-NO" sz="2400" dirty="0"/>
              <a:t> momentene,</a:t>
            </a:r>
          </a:p>
          <a:p>
            <a:pPr algn="ctr"/>
            <a:r>
              <a:rPr lang="nb-NO" sz="2400" dirty="0"/>
              <a:t>ut fra din erfaring/ ståsted,</a:t>
            </a:r>
          </a:p>
          <a:p>
            <a:pPr algn="ctr"/>
            <a:r>
              <a:rPr lang="nb-NO" sz="2400" dirty="0"/>
              <a:t>som må til for å </a:t>
            </a:r>
            <a:r>
              <a:rPr lang="nb-NO" sz="2400" dirty="0">
                <a:solidFill>
                  <a:schemeClr val="accent6">
                    <a:lumMod val="75000"/>
                  </a:schemeClr>
                </a:solidFill>
              </a:rPr>
              <a:t>lykkes</a:t>
            </a:r>
            <a:r>
              <a:rPr lang="nb-NO" sz="2400" dirty="0"/>
              <a:t> i arbeidet med </a:t>
            </a:r>
            <a:r>
              <a:rPr lang="nb-NO" sz="2400" dirty="0">
                <a:solidFill>
                  <a:schemeClr val="accent6">
                    <a:lumMod val="75000"/>
                  </a:schemeClr>
                </a:solidFill>
              </a:rPr>
              <a:t>individuell plan?</a:t>
            </a:r>
          </a:p>
          <a:p>
            <a:pPr algn="ctr"/>
            <a:endParaRPr lang="nb-NO" sz="2400" dirty="0"/>
          </a:p>
          <a:p>
            <a:pPr marL="742950" indent="-742950" algn="ctr">
              <a:buFont typeface="+mj-lt"/>
              <a:buAutoNum type="arabicPeriod"/>
            </a:pPr>
            <a:r>
              <a:rPr lang="nb-NO" sz="2400" dirty="0"/>
              <a:t>…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nb-NO" sz="2400" dirty="0"/>
              <a:t>…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nb-NO" sz="2400" dirty="0"/>
              <a:t>…</a:t>
            </a:r>
          </a:p>
          <a:p>
            <a:pPr marL="742950" indent="-742950" algn="ctr">
              <a:buFont typeface="+mj-lt"/>
              <a:buAutoNum type="arabicPeriod"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48582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RE8H4Cw6MhrnQZNFfxntk"/>
</p:tagLst>
</file>

<file path=ppt/theme/theme1.xml><?xml version="1.0" encoding="utf-8"?>
<a:theme xmlns:a="http://schemas.openxmlformats.org/drawingml/2006/main" name="aalesund_kommune_mal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Ålesundkommune-ppmal" id="{232A8E96-538E-40C4-868B-0580FD8C86DC}" vid="{443DAF80-5A87-4CD6-BC67-3417B46275B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12780d3b-d4ae-4143-bb65-a95475b83662">
      <Terms xmlns="http://schemas.microsoft.com/office/infopath/2007/PartnerControls"/>
    </TaxKeywordTaxHTField>
    <TaxCatchAll xmlns="12780d3b-d4ae-4143-bb65-a95475b83662"/>
    <PublishingExpirationDate xmlns="http://schemas.microsoft.com/sharepoint/v3" xsi:nil="true"/>
    <PublishingStartDate xmlns="http://schemas.microsoft.com/sharepoint/v3" xsi:nil="true"/>
    <FNSPRollUpIngress xmlns="12780d3b-d4ae-4143-bb65-a95475b8366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B34C8F05B41D48AAEFEFC577FE0F14" ma:contentTypeVersion="23" ma:contentTypeDescription="Opprett et nytt dokument." ma:contentTypeScope="" ma:versionID="d75d326f0de67eef4567bc62bd61c764">
  <xsd:schema xmlns:xsd="http://www.w3.org/2001/XMLSchema" xmlns:xs="http://www.w3.org/2001/XMLSchema" xmlns:p="http://schemas.microsoft.com/office/2006/metadata/properties" xmlns:ns1="http://schemas.microsoft.com/sharepoint/v3" xmlns:ns2="12780d3b-d4ae-4143-bb65-a95475b83662" targetNamespace="http://schemas.microsoft.com/office/2006/metadata/properties" ma:root="true" ma:fieldsID="1cbcde35f4dbfc1817f89f87e07082a3" ns1:_="" ns2:_="">
    <xsd:import namespace="http://schemas.microsoft.com/sharepoint/v3"/>
    <xsd:import namespace="12780d3b-d4ae-4143-bb65-a95475b8366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780d3b-d4ae-4143-bb65-a95475b8366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7d45f2b7-b0ce-49c3-b7e2-45f18d8cd76b}" ma:internalName="TaxCatchAll" ma:showField="CatchAllData" ma:web="12780d3b-d4ae-4143-bb65-a95475b836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7d45f2b7-b0ce-49c3-b7e2-45f18d8cd76b}" ma:internalName="TaxCatchAllLabel" ma:readOnly="true" ma:showField="CatchAllDataLabel" ma:web="12780d3b-d4ae-4143-bb65-a95475b836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4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512BC6-9A80-4331-BD6E-262AA74215F2}"/>
</file>

<file path=customXml/itemProps2.xml><?xml version="1.0" encoding="utf-8"?>
<ds:datastoreItem xmlns:ds="http://schemas.openxmlformats.org/officeDocument/2006/customXml" ds:itemID="{CC63B0C4-52E1-48FB-BCD8-68EC28B67530}"/>
</file>

<file path=customXml/itemProps3.xml><?xml version="1.0" encoding="utf-8"?>
<ds:datastoreItem xmlns:ds="http://schemas.openxmlformats.org/officeDocument/2006/customXml" ds:itemID="{E56EAFDB-6217-40CB-875E-2A4A1980C5CF}"/>
</file>

<file path=docProps/app.xml><?xml version="1.0" encoding="utf-8"?>
<Properties xmlns="http://schemas.openxmlformats.org/officeDocument/2006/extended-properties" xmlns:vt="http://schemas.openxmlformats.org/officeDocument/2006/docPropsVTypes">
  <Template>aalesund_kommune_mal (1)</Template>
  <TotalTime>2719</TotalTime>
  <Words>954</Words>
  <Application>Microsoft Office PowerPoint</Application>
  <PresentationFormat>Skjermfremvisning (4:3)</PresentationFormat>
  <Paragraphs>138</Paragraphs>
  <Slides>19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2" baseType="lpstr">
      <vt:lpstr>Arial</vt:lpstr>
      <vt:lpstr>Calibri</vt:lpstr>
      <vt:lpstr>aalesund_kommune_mal (1)</vt:lpstr>
      <vt:lpstr>Koordinatorskolen 2018</vt:lpstr>
      <vt:lpstr>PowerPoint-presentasjon</vt:lpstr>
      <vt:lpstr>Aller først</vt:lpstr>
      <vt:lpstr>Hva er en individuell plan (IP)?</vt:lpstr>
      <vt:lpstr>Formålet med IP</vt:lpstr>
      <vt:lpstr>Kjennetegn IP</vt:lpstr>
      <vt:lpstr>PowerPoint-presentasjon</vt:lpstr>
      <vt:lpstr>PowerPoint-presentasjon</vt:lpstr>
      <vt:lpstr>OPPGAVE</vt:lpstr>
      <vt:lpstr>Først</vt:lpstr>
      <vt:lpstr>Hva skal vi gjennom?</vt:lpstr>
      <vt:lpstr>Hva SKAL være med i en IP?</vt:lpstr>
      <vt:lpstr>PowerPoint-presentasjon</vt:lpstr>
      <vt:lpstr>IP skal være planLEGGING</vt:lpstr>
      <vt:lpstr>Forhold til fagplaner</vt:lpstr>
      <vt:lpstr>OPPGAVE</vt:lpstr>
      <vt:lpstr>Lagring/ tilgang IP</vt:lpstr>
      <vt:lpstr>Evaluering</vt:lpstr>
      <vt:lpstr>SamPro - Greit å huske på</vt:lpstr>
    </vt:vector>
  </TitlesOfParts>
  <Company>Ålesund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Mona Helen Vedlog</dc:creator>
  <cp:keywords/>
  <cp:lastModifiedBy>Bolsø, Jan Ole</cp:lastModifiedBy>
  <cp:revision>17</cp:revision>
  <cp:lastPrinted>2018-06-04T05:35:57Z</cp:lastPrinted>
  <dcterms:created xsi:type="dcterms:W3CDTF">2017-08-22T10:52:45Z</dcterms:created>
  <dcterms:modified xsi:type="dcterms:W3CDTF">2020-08-24T11:40:29Z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0x01010086B34C8F05B41D48AAEFEFC577FE0F14</vt:lpwstr>
  </property>
  <property fmtid="{D5CDD505-2E9C-101B-9397-08002B2CF9AE}" pid="3" name="TaxKeyword">
    <vt:lpwstr/>
  </property>
</Properties>
</file>