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61" r:id="rId4"/>
    <p:sldId id="269" r:id="rId5"/>
    <p:sldId id="262" r:id="rId6"/>
    <p:sldId id="263" r:id="rId7"/>
    <p:sldId id="268" r:id="rId8"/>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66279" autoAdjust="0"/>
  </p:normalViewPr>
  <p:slideViewPr>
    <p:cSldViewPr snapToGrid="0">
      <p:cViewPr varScale="1">
        <p:scale>
          <a:sx n="81" d="100"/>
          <a:sy n="81" d="100"/>
        </p:scale>
        <p:origin x="1464"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bu, Bjørn Tore" userId="327184a9-802f-4fb7-a400-a694401d874d" providerId="ADAL" clId="{60DAB191-9DF4-4E56-8D3F-5568E6B86C06}"/>
    <pc:docChg chg="custSel delSld modSld">
      <pc:chgData name="Janbu, Bjørn Tore" userId="327184a9-802f-4fb7-a400-a694401d874d" providerId="ADAL" clId="{60DAB191-9DF4-4E56-8D3F-5568E6B86C06}" dt="2025-10-20T12:26:53.125" v="7" actId="478"/>
      <pc:docMkLst>
        <pc:docMk/>
      </pc:docMkLst>
      <pc:sldChg chg="del">
        <pc:chgData name="Janbu, Bjørn Tore" userId="327184a9-802f-4fb7-a400-a694401d874d" providerId="ADAL" clId="{60DAB191-9DF4-4E56-8D3F-5568E6B86C06}" dt="2025-10-20T12:26:24.993" v="1" actId="47"/>
        <pc:sldMkLst>
          <pc:docMk/>
          <pc:sldMk cId="1710854606" sldId="258"/>
        </pc:sldMkLst>
      </pc:sldChg>
      <pc:sldChg chg="del">
        <pc:chgData name="Janbu, Bjørn Tore" userId="327184a9-802f-4fb7-a400-a694401d874d" providerId="ADAL" clId="{60DAB191-9DF4-4E56-8D3F-5568E6B86C06}" dt="2025-10-20T12:26:28.080" v="3" actId="47"/>
        <pc:sldMkLst>
          <pc:docMk/>
          <pc:sldMk cId="89376567" sldId="259"/>
        </pc:sldMkLst>
      </pc:sldChg>
      <pc:sldChg chg="del">
        <pc:chgData name="Janbu, Bjørn Tore" userId="327184a9-802f-4fb7-a400-a694401d874d" providerId="ADAL" clId="{60DAB191-9DF4-4E56-8D3F-5568E6B86C06}" dt="2025-10-20T12:26:22.351" v="0" actId="47"/>
        <pc:sldMkLst>
          <pc:docMk/>
          <pc:sldMk cId="561736281" sldId="260"/>
        </pc:sldMkLst>
      </pc:sldChg>
      <pc:sldChg chg="delSp mod">
        <pc:chgData name="Janbu, Bjørn Tore" userId="327184a9-802f-4fb7-a400-a694401d874d" providerId="ADAL" clId="{60DAB191-9DF4-4E56-8D3F-5568E6B86C06}" dt="2025-10-20T12:26:53.125" v="7" actId="478"/>
        <pc:sldMkLst>
          <pc:docMk/>
          <pc:sldMk cId="3526574426" sldId="262"/>
        </pc:sldMkLst>
        <pc:picChg chg="del">
          <ac:chgData name="Janbu, Bjørn Tore" userId="327184a9-802f-4fb7-a400-a694401d874d" providerId="ADAL" clId="{60DAB191-9DF4-4E56-8D3F-5568E6B86C06}" dt="2025-10-20T12:26:53.125" v="7" actId="478"/>
          <ac:picMkLst>
            <pc:docMk/>
            <pc:sldMk cId="3526574426" sldId="262"/>
            <ac:picMk id="5" creationId="{00000000-0000-0000-0000-000000000000}"/>
          </ac:picMkLst>
        </pc:picChg>
      </pc:sldChg>
      <pc:sldChg chg="del">
        <pc:chgData name="Janbu, Bjørn Tore" userId="327184a9-802f-4fb7-a400-a694401d874d" providerId="ADAL" clId="{60DAB191-9DF4-4E56-8D3F-5568E6B86C06}" dt="2025-10-20T12:26:33.299" v="5" actId="47"/>
        <pc:sldMkLst>
          <pc:docMk/>
          <pc:sldMk cId="3464018571" sldId="264"/>
        </pc:sldMkLst>
      </pc:sldChg>
      <pc:sldChg chg="del">
        <pc:chgData name="Janbu, Bjørn Tore" userId="327184a9-802f-4fb7-a400-a694401d874d" providerId="ADAL" clId="{60DAB191-9DF4-4E56-8D3F-5568E6B86C06}" dt="2025-10-20T12:26:40.303" v="6" actId="47"/>
        <pc:sldMkLst>
          <pc:docMk/>
          <pc:sldMk cId="2104572330" sldId="265"/>
        </pc:sldMkLst>
      </pc:sldChg>
      <pc:sldChg chg="del">
        <pc:chgData name="Janbu, Bjørn Tore" userId="327184a9-802f-4fb7-a400-a694401d874d" providerId="ADAL" clId="{60DAB191-9DF4-4E56-8D3F-5568E6B86C06}" dt="2025-10-20T12:26:26.990" v="2" actId="47"/>
        <pc:sldMkLst>
          <pc:docMk/>
          <pc:sldMk cId="2870726360" sldId="267"/>
        </pc:sldMkLst>
      </pc:sldChg>
      <pc:sldChg chg="del">
        <pc:chgData name="Janbu, Bjørn Tore" userId="327184a9-802f-4fb7-a400-a694401d874d" providerId="ADAL" clId="{60DAB191-9DF4-4E56-8D3F-5568E6B86C06}" dt="2025-10-20T12:26:29.480" v="4" actId="47"/>
        <pc:sldMkLst>
          <pc:docMk/>
          <pc:sldMk cId="3867841479" sldId="27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5ED450-DD0B-4618-B1B3-E8C782D1BE7D}" type="datetimeFigureOut">
              <a:rPr lang="nb-NO" smtClean="0"/>
              <a:pPr/>
              <a:t>20.10.2025</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075ED4-57F5-4AD1-87CC-2573803D0ACD}" type="slidenum">
              <a:rPr lang="nb-NO" smtClean="0"/>
              <a:pPr/>
              <a:t>‹#›</a:t>
            </a:fld>
            <a:endParaRPr lang="nb-NO"/>
          </a:p>
        </p:txBody>
      </p:sp>
    </p:spTree>
    <p:extLst>
      <p:ext uri="{BB962C8B-B14F-4D97-AF65-F5344CB8AC3E}">
        <p14:creationId xmlns:p14="http://schemas.microsoft.com/office/powerpoint/2010/main" val="31029729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sz="1200" b="0" i="0" u="none" strike="noStrike" kern="1200" baseline="0" dirty="0">
                <a:solidFill>
                  <a:schemeClr val="tx1"/>
                </a:solidFill>
                <a:latin typeface="+mn-lt"/>
                <a:ea typeface="+mn-ea"/>
                <a:cs typeface="+mn-cs"/>
              </a:rPr>
              <a:t>Diabetes </a:t>
            </a:r>
            <a:r>
              <a:rPr lang="nb-NO" sz="1200" b="0" i="0" u="none" strike="noStrike" kern="1200" baseline="0" dirty="0" err="1">
                <a:solidFill>
                  <a:schemeClr val="tx1"/>
                </a:solidFill>
                <a:latin typeface="+mn-lt"/>
                <a:ea typeface="+mn-ea"/>
                <a:cs typeface="+mn-cs"/>
              </a:rPr>
              <a:t>mellitus</a:t>
            </a:r>
            <a:r>
              <a:rPr lang="nb-NO" sz="1200" b="0" i="0" u="none" strike="noStrike" kern="1200" baseline="0" dirty="0">
                <a:solidFill>
                  <a:schemeClr val="tx1"/>
                </a:solidFill>
                <a:latin typeface="+mn-lt"/>
                <a:ea typeface="+mn-ea"/>
                <a:cs typeface="+mn-cs"/>
              </a:rPr>
              <a:t> er en systemsykdom som kan gi komplikasjoner fra flere organer. Prevalensen av diabetes, særlig type 2, er stigende og per 2021 anslo FHI at det er over 300.000 personer med diabetes i Norge. DR er en kronisk, progredierende og potensielt synstruende øyekomplikasjon hvor nerveceller og blodårer i netthinnen blir skadet. Dette er den vanligste komplikasjonen til diabetes og kan ubehandlet føre til dårlig syn og blindhet. Ved tidlig diagnose av synstruende øyekomplikasjoner kan rett behandling gis til rett tid, og de fleste kan beholde et funksjonelt syn.[2, 3] Screening med netthinnefoto har vist seg effektivt for å oppdage behandlingskrevende og synstruende retinopati tidsnok. Dette er bakgrunnen for at alle med diabetes skal få regelmessig netthinneundersøkelse (screening for DR). Tidligere har pasienter med diabetes blitt kontrollert ved øyeavdelinger eller hos privatpraktiserende øyespesialister, men mange diabetespasienter har ikke blitt henvist til screening.[4] Det er en økning av andelen personer med diabetes i befolkningen og det er besluttet at det skal innføres screening med netthinnefotografering i Norge. Målet er å sikre at alle diabetespasienter får adekvat oppfølging og samtidig redusere behovet for kontroller hos øyeleger. </a:t>
            </a:r>
            <a:endParaRPr lang="nb-NO" dirty="0"/>
          </a:p>
        </p:txBody>
      </p:sp>
      <p:sp>
        <p:nvSpPr>
          <p:cNvPr id="4" name="Plassholder for lysbildenummer 3"/>
          <p:cNvSpPr>
            <a:spLocks noGrp="1"/>
          </p:cNvSpPr>
          <p:nvPr>
            <p:ph type="sldNum" sz="quarter" idx="10"/>
          </p:nvPr>
        </p:nvSpPr>
        <p:spPr/>
        <p:txBody>
          <a:bodyPr/>
          <a:lstStyle/>
          <a:p>
            <a:fld id="{AE075ED4-57F5-4AD1-87CC-2573803D0ACD}" type="slidenum">
              <a:rPr lang="nb-NO" smtClean="0"/>
              <a:pPr/>
              <a:t>2</a:t>
            </a:fld>
            <a:endParaRPr lang="nb-NO"/>
          </a:p>
        </p:txBody>
      </p:sp>
    </p:spTree>
    <p:extLst>
      <p:ext uri="{BB962C8B-B14F-4D97-AF65-F5344CB8AC3E}">
        <p14:creationId xmlns:p14="http://schemas.microsoft.com/office/powerpoint/2010/main" val="21961298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International</a:t>
            </a:r>
            <a:r>
              <a:rPr lang="nb-NO" baseline="0" dirty="0"/>
              <a:t> </a:t>
            </a:r>
            <a:r>
              <a:rPr lang="nb-NO" baseline="0" dirty="0" err="1"/>
              <a:t>council</a:t>
            </a:r>
            <a:r>
              <a:rPr lang="nb-NO" baseline="0" dirty="0"/>
              <a:t> </a:t>
            </a:r>
            <a:r>
              <a:rPr lang="nb-NO" baseline="0" dirty="0" err="1"/>
              <a:t>of</a:t>
            </a:r>
            <a:r>
              <a:rPr lang="nb-NO" baseline="0" dirty="0"/>
              <a:t> </a:t>
            </a:r>
            <a:r>
              <a:rPr lang="nb-NO" baseline="0" dirty="0" err="1"/>
              <a:t>ophtalmology</a:t>
            </a:r>
            <a:r>
              <a:rPr lang="nb-NO" baseline="0" dirty="0"/>
              <a:t> Guidelines for </a:t>
            </a:r>
            <a:r>
              <a:rPr lang="nb-NO" baseline="0" dirty="0" err="1"/>
              <a:t>diabetic</a:t>
            </a:r>
            <a:r>
              <a:rPr lang="nb-NO" baseline="0" dirty="0"/>
              <a:t> </a:t>
            </a:r>
            <a:r>
              <a:rPr lang="nb-NO" baseline="0" dirty="0" err="1"/>
              <a:t>eye</a:t>
            </a:r>
            <a:r>
              <a:rPr lang="nb-NO" baseline="0" dirty="0"/>
              <a:t> </a:t>
            </a:r>
            <a:r>
              <a:rPr lang="nb-NO" baseline="0" dirty="0" err="1"/>
              <a:t>care</a:t>
            </a:r>
            <a:endParaRPr lang="nb-NO" dirty="0"/>
          </a:p>
          <a:p>
            <a:r>
              <a:rPr lang="nb-NO" dirty="0"/>
              <a:t>1 av 3 – global metaanalyse</a:t>
            </a:r>
          </a:p>
          <a:p>
            <a:r>
              <a:rPr lang="nb-NO" sz="1200" b="0" i="0" u="none" strike="noStrike" kern="1200" baseline="0" dirty="0">
                <a:solidFill>
                  <a:schemeClr val="tx1"/>
                </a:solidFill>
                <a:latin typeface="+mn-lt"/>
                <a:ea typeface="+mn-ea"/>
                <a:cs typeface="+mn-cs"/>
              </a:rPr>
              <a:t>I Norge er forekomsten av diabeteskomplikasjoner, inkludert diabetisk retinopati, ikke kjent, heller</a:t>
            </a:r>
          </a:p>
          <a:p>
            <a:r>
              <a:rPr lang="nb-NO" sz="1200" b="0" i="0" u="none" strike="noStrike" kern="1200" baseline="0" dirty="0">
                <a:solidFill>
                  <a:schemeClr val="tx1"/>
                </a:solidFill>
                <a:latin typeface="+mn-lt"/>
                <a:ea typeface="+mn-ea"/>
                <a:cs typeface="+mn-cs"/>
              </a:rPr>
              <a:t>ikke hvor mange som har alvorlig synsnedsettelse eller blindhet pga. diabetes. Dette skyldes både at</a:t>
            </a:r>
          </a:p>
          <a:p>
            <a:r>
              <a:rPr lang="nb-NO" sz="1200" b="0" i="0" u="none" strike="noStrike" kern="1200" baseline="0" dirty="0">
                <a:solidFill>
                  <a:schemeClr val="tx1"/>
                </a:solidFill>
                <a:latin typeface="+mn-lt"/>
                <a:ea typeface="+mn-ea"/>
                <a:cs typeface="+mn-cs"/>
              </a:rPr>
              <a:t>registrering av retinopati-funn ikke er systematisk, og Norsk Diabetesregister for voksne (NDV) er</a:t>
            </a:r>
          </a:p>
          <a:p>
            <a:r>
              <a:rPr lang="nb-NO" sz="1200" b="0" i="0" u="none" strike="noStrike" kern="1200" baseline="0" dirty="0">
                <a:solidFill>
                  <a:schemeClr val="tx1"/>
                </a:solidFill>
                <a:latin typeface="+mn-lt"/>
                <a:ea typeface="+mn-ea"/>
                <a:cs typeface="+mn-cs"/>
              </a:rPr>
              <a:t>ufullstendig, og i tillegg til dette finnes det ikke lenger noe offisielt Blinderegister (det ble nedlagt i</a:t>
            </a:r>
          </a:p>
          <a:p>
            <a:r>
              <a:rPr lang="nb-NO" sz="1200" b="0" i="0" u="none" strike="noStrike" kern="1200" baseline="0" dirty="0">
                <a:solidFill>
                  <a:schemeClr val="tx1"/>
                </a:solidFill>
                <a:latin typeface="+mn-lt"/>
                <a:ea typeface="+mn-ea"/>
                <a:cs typeface="+mn-cs"/>
              </a:rPr>
              <a:t>1995). Data fra Norge; </a:t>
            </a:r>
            <a:r>
              <a:rPr lang="nb-NO" sz="1200" b="0" i="0" u="none" strike="noStrike" kern="1200" baseline="0" dirty="0" err="1">
                <a:solidFill>
                  <a:schemeClr val="tx1"/>
                </a:solidFill>
                <a:latin typeface="+mn-lt"/>
                <a:ea typeface="+mn-ea"/>
                <a:cs typeface="+mn-cs"/>
              </a:rPr>
              <a:t>DIABøye</a:t>
            </a:r>
            <a:r>
              <a:rPr lang="nb-NO" sz="1200" b="0" i="0" u="none" strike="noStrike" kern="1200" baseline="0" dirty="0">
                <a:solidFill>
                  <a:schemeClr val="tx1"/>
                </a:solidFill>
                <a:latin typeface="+mn-lt"/>
                <a:ea typeface="+mn-ea"/>
                <a:cs typeface="+mn-cs"/>
              </a:rPr>
              <a:t> (1) og Tromsø </a:t>
            </a:r>
            <a:r>
              <a:rPr lang="nb-NO" sz="1200" b="0" i="0" u="none" strike="noStrike" kern="1200" baseline="0" dirty="0" err="1">
                <a:solidFill>
                  <a:schemeClr val="tx1"/>
                </a:solidFill>
                <a:latin typeface="+mn-lt"/>
                <a:ea typeface="+mn-ea"/>
                <a:cs typeface="+mn-cs"/>
              </a:rPr>
              <a:t>Eye</a:t>
            </a:r>
            <a:r>
              <a:rPr lang="nb-NO" sz="1200" b="0" i="0" u="none" strike="noStrike" kern="1200" baseline="0" dirty="0">
                <a:solidFill>
                  <a:schemeClr val="tx1"/>
                </a:solidFill>
                <a:latin typeface="+mn-lt"/>
                <a:ea typeface="+mn-ea"/>
                <a:cs typeface="+mn-cs"/>
              </a:rPr>
              <a:t> </a:t>
            </a:r>
            <a:r>
              <a:rPr lang="nb-NO" sz="1200" b="0" i="0" u="none" strike="noStrike" kern="1200" baseline="0" dirty="0" err="1">
                <a:solidFill>
                  <a:schemeClr val="tx1"/>
                </a:solidFill>
                <a:latin typeface="+mn-lt"/>
                <a:ea typeface="+mn-ea"/>
                <a:cs typeface="+mn-cs"/>
              </a:rPr>
              <a:t>Study</a:t>
            </a:r>
            <a:r>
              <a:rPr lang="nb-NO" sz="1200" b="0" i="0" u="none" strike="noStrike" kern="1200" baseline="0" dirty="0">
                <a:solidFill>
                  <a:schemeClr val="tx1"/>
                </a:solidFill>
                <a:latin typeface="+mn-lt"/>
                <a:ea typeface="+mn-ea"/>
                <a:cs typeface="+mn-cs"/>
              </a:rPr>
              <a:t> (2) estimerer en forekomst av diabetisk</a:t>
            </a:r>
          </a:p>
          <a:p>
            <a:r>
              <a:rPr lang="nb-NO" sz="1200" b="0" i="0" u="none" strike="noStrike" kern="1200" baseline="0" dirty="0">
                <a:solidFill>
                  <a:schemeClr val="tx1"/>
                </a:solidFill>
                <a:latin typeface="+mn-lt"/>
                <a:ea typeface="+mn-ea"/>
                <a:cs typeface="+mn-cs"/>
              </a:rPr>
              <a:t>retinopati på 27 – 28 % og synstruende diabetisk retinopati på 5-7 %. Siden </a:t>
            </a:r>
            <a:r>
              <a:rPr lang="nb-NO" sz="1200" b="0" i="0" u="none" strike="noStrike" kern="1200" baseline="0" dirty="0" err="1">
                <a:solidFill>
                  <a:schemeClr val="tx1"/>
                </a:solidFill>
                <a:latin typeface="+mn-lt"/>
                <a:ea typeface="+mn-ea"/>
                <a:cs typeface="+mn-cs"/>
              </a:rPr>
              <a:t>preproliferativ</a:t>
            </a:r>
            <a:r>
              <a:rPr lang="nb-NO" sz="1200" b="0" i="0" u="none" strike="noStrike" kern="1200" baseline="0" dirty="0">
                <a:solidFill>
                  <a:schemeClr val="tx1"/>
                </a:solidFill>
                <a:latin typeface="+mn-lt"/>
                <a:ea typeface="+mn-ea"/>
                <a:cs typeface="+mn-cs"/>
              </a:rPr>
              <a:t> retinopati</a:t>
            </a:r>
          </a:p>
          <a:p>
            <a:r>
              <a:rPr lang="nb-NO" sz="1200" b="0" i="0" u="none" strike="noStrike" kern="1200" baseline="0" dirty="0">
                <a:solidFill>
                  <a:schemeClr val="tx1"/>
                </a:solidFill>
                <a:latin typeface="+mn-lt"/>
                <a:ea typeface="+mn-ea"/>
                <a:cs typeface="+mn-cs"/>
              </a:rPr>
              <a:t>er utelatt i disse undersøkelsene er det rimelig å anta at det reelle tallet for synstruende retinopati</a:t>
            </a:r>
          </a:p>
          <a:p>
            <a:r>
              <a:rPr lang="nb-NO" sz="1200" b="0" i="0" u="none" strike="noStrike" kern="1200" baseline="0" dirty="0">
                <a:solidFill>
                  <a:schemeClr val="tx1"/>
                </a:solidFill>
                <a:latin typeface="+mn-lt"/>
                <a:ea typeface="+mn-ea"/>
                <a:cs typeface="+mn-cs"/>
              </a:rPr>
              <a:t>er ca. 10 %. Dette er også overensstemmende med internasjonale tall.</a:t>
            </a:r>
            <a:endParaRPr lang="nb-NO" dirty="0"/>
          </a:p>
        </p:txBody>
      </p:sp>
      <p:sp>
        <p:nvSpPr>
          <p:cNvPr id="4" name="Plassholder for lysbildenummer 3"/>
          <p:cNvSpPr>
            <a:spLocks noGrp="1"/>
          </p:cNvSpPr>
          <p:nvPr>
            <p:ph type="sldNum" sz="quarter" idx="10"/>
          </p:nvPr>
        </p:nvSpPr>
        <p:spPr/>
        <p:txBody>
          <a:bodyPr/>
          <a:lstStyle/>
          <a:p>
            <a:fld id="{AE075ED4-57F5-4AD1-87CC-2573803D0ACD}" type="slidenum">
              <a:rPr lang="nb-NO" smtClean="0"/>
              <a:pPr/>
              <a:t>3</a:t>
            </a:fld>
            <a:endParaRPr lang="nb-NO"/>
          </a:p>
        </p:txBody>
      </p:sp>
    </p:spTree>
    <p:extLst>
      <p:ext uri="{BB962C8B-B14F-4D97-AF65-F5344CB8AC3E}">
        <p14:creationId xmlns:p14="http://schemas.microsoft.com/office/powerpoint/2010/main" val="1566611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b-NO" dirty="0"/>
              <a:t>Spørre forsamlingen!</a:t>
            </a:r>
          </a:p>
        </p:txBody>
      </p:sp>
      <p:sp>
        <p:nvSpPr>
          <p:cNvPr id="4" name="Plassholder for lysbildenummer 3"/>
          <p:cNvSpPr>
            <a:spLocks noGrp="1"/>
          </p:cNvSpPr>
          <p:nvPr>
            <p:ph type="sldNum" sz="quarter" idx="10"/>
          </p:nvPr>
        </p:nvSpPr>
        <p:spPr/>
        <p:txBody>
          <a:bodyPr/>
          <a:lstStyle/>
          <a:p>
            <a:fld id="{AE075ED4-57F5-4AD1-87CC-2573803D0ACD}" type="slidenum">
              <a:rPr lang="nb-NO" smtClean="0"/>
              <a:pPr/>
              <a:t>4</a:t>
            </a:fld>
            <a:endParaRPr lang="nb-N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OBS! Ikke</a:t>
            </a:r>
            <a:r>
              <a:rPr lang="nb-NO" baseline="0" dirty="0"/>
              <a:t> kjør bil til timen!</a:t>
            </a:r>
            <a:endParaRPr lang="nb-NO" dirty="0"/>
          </a:p>
        </p:txBody>
      </p:sp>
      <p:sp>
        <p:nvSpPr>
          <p:cNvPr id="4" name="Plassholder for lysbildenummer 3"/>
          <p:cNvSpPr>
            <a:spLocks noGrp="1"/>
          </p:cNvSpPr>
          <p:nvPr>
            <p:ph type="sldNum" sz="quarter" idx="10"/>
          </p:nvPr>
        </p:nvSpPr>
        <p:spPr/>
        <p:txBody>
          <a:bodyPr/>
          <a:lstStyle/>
          <a:p>
            <a:fld id="{AE075ED4-57F5-4AD1-87CC-2573803D0ACD}" type="slidenum">
              <a:rPr lang="nb-NO" smtClean="0"/>
              <a:pPr/>
              <a:t>5</a:t>
            </a:fld>
            <a:endParaRPr lang="nb-NO"/>
          </a:p>
        </p:txBody>
      </p:sp>
    </p:spTree>
    <p:extLst>
      <p:ext uri="{BB962C8B-B14F-4D97-AF65-F5344CB8AC3E}">
        <p14:creationId xmlns:p14="http://schemas.microsoft.com/office/powerpoint/2010/main" val="4224387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a:t>Tidlig blodsukkerkontroll bedre enn senere</a:t>
            </a:r>
            <a:r>
              <a:rPr lang="nb-NO" baseline="0" dirty="0"/>
              <a:t> innskjerping. Blodtrykk. </a:t>
            </a:r>
            <a:endParaRPr lang="nb-NO" dirty="0"/>
          </a:p>
        </p:txBody>
      </p:sp>
      <p:sp>
        <p:nvSpPr>
          <p:cNvPr id="4" name="Plassholder for lysbildenummer 3"/>
          <p:cNvSpPr>
            <a:spLocks noGrp="1"/>
          </p:cNvSpPr>
          <p:nvPr>
            <p:ph type="sldNum" sz="quarter" idx="10"/>
          </p:nvPr>
        </p:nvSpPr>
        <p:spPr/>
        <p:txBody>
          <a:bodyPr/>
          <a:lstStyle/>
          <a:p>
            <a:fld id="{AE075ED4-57F5-4AD1-87CC-2573803D0ACD}" type="slidenum">
              <a:rPr lang="nb-NO" smtClean="0"/>
              <a:pPr/>
              <a:t>6</a:t>
            </a:fld>
            <a:endParaRPr lang="nb-NO"/>
          </a:p>
        </p:txBody>
      </p:sp>
    </p:spTree>
    <p:extLst>
      <p:ext uri="{BB962C8B-B14F-4D97-AF65-F5344CB8AC3E}">
        <p14:creationId xmlns:p14="http://schemas.microsoft.com/office/powerpoint/2010/main" val="3381132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p:cNvSpPr>
            <a:spLocks noGrp="1"/>
          </p:cNvSpPr>
          <p:nvPr>
            <p:ph type="dt" sz="half" idx="10"/>
          </p:nvPr>
        </p:nvSpPr>
        <p:spPr/>
        <p:txBody>
          <a:bodyPr/>
          <a:lstStyle/>
          <a:p>
            <a:fld id="{539FE0A1-81F3-415F-B38C-5E9C088A5293}" type="datetimeFigureOut">
              <a:rPr lang="nb-NO" smtClean="0"/>
              <a:pPr/>
              <a:t>20.10.2025</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4D81CA53-F351-4FDB-8A01-C6B5B1B42663}" type="slidenum">
              <a:rPr lang="nb-NO" smtClean="0"/>
              <a:pPr/>
              <a:t>‹#›</a:t>
            </a:fld>
            <a:endParaRPr lang="nb-NO"/>
          </a:p>
        </p:txBody>
      </p:sp>
    </p:spTree>
    <p:extLst>
      <p:ext uri="{BB962C8B-B14F-4D97-AF65-F5344CB8AC3E}">
        <p14:creationId xmlns:p14="http://schemas.microsoft.com/office/powerpoint/2010/main" val="4080019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loddrett tekst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539FE0A1-81F3-415F-B38C-5E9C088A5293}" type="datetimeFigureOut">
              <a:rPr lang="nb-NO" smtClean="0"/>
              <a:pPr/>
              <a:t>20.10.2025</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4D81CA53-F351-4FDB-8A01-C6B5B1B42663}" type="slidenum">
              <a:rPr lang="nb-NO" smtClean="0"/>
              <a:pPr/>
              <a:t>‹#›</a:t>
            </a:fld>
            <a:endParaRPr lang="nb-NO"/>
          </a:p>
        </p:txBody>
      </p:sp>
    </p:spTree>
    <p:extLst>
      <p:ext uri="{BB962C8B-B14F-4D97-AF65-F5344CB8AC3E}">
        <p14:creationId xmlns:p14="http://schemas.microsoft.com/office/powerpoint/2010/main" val="4223528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539FE0A1-81F3-415F-B38C-5E9C088A5293}" type="datetimeFigureOut">
              <a:rPr lang="nb-NO" smtClean="0"/>
              <a:pPr/>
              <a:t>20.10.2025</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4D81CA53-F351-4FDB-8A01-C6B5B1B42663}" type="slidenum">
              <a:rPr lang="nb-NO" smtClean="0"/>
              <a:pPr/>
              <a:t>‹#›</a:t>
            </a:fld>
            <a:endParaRPr lang="nb-NO"/>
          </a:p>
        </p:txBody>
      </p:sp>
    </p:spTree>
    <p:extLst>
      <p:ext uri="{BB962C8B-B14F-4D97-AF65-F5344CB8AC3E}">
        <p14:creationId xmlns:p14="http://schemas.microsoft.com/office/powerpoint/2010/main" val="2971228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539FE0A1-81F3-415F-B38C-5E9C088A5293}" type="datetimeFigureOut">
              <a:rPr lang="nb-NO" smtClean="0"/>
              <a:pPr/>
              <a:t>20.10.2025</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4D81CA53-F351-4FDB-8A01-C6B5B1B42663}" type="slidenum">
              <a:rPr lang="nb-NO" smtClean="0"/>
              <a:pPr/>
              <a:t>‹#›</a:t>
            </a:fld>
            <a:endParaRPr lang="nb-NO"/>
          </a:p>
        </p:txBody>
      </p:sp>
    </p:spTree>
    <p:extLst>
      <p:ext uri="{BB962C8B-B14F-4D97-AF65-F5344CB8AC3E}">
        <p14:creationId xmlns:p14="http://schemas.microsoft.com/office/powerpoint/2010/main" val="3670168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p:cNvSpPr>
            <a:spLocks noGrp="1"/>
          </p:cNvSpPr>
          <p:nvPr>
            <p:ph type="dt" sz="half" idx="10"/>
          </p:nvPr>
        </p:nvSpPr>
        <p:spPr/>
        <p:txBody>
          <a:bodyPr/>
          <a:lstStyle/>
          <a:p>
            <a:fld id="{539FE0A1-81F3-415F-B38C-5E9C088A5293}" type="datetimeFigureOut">
              <a:rPr lang="nb-NO" smtClean="0"/>
              <a:pPr/>
              <a:t>20.10.2025</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4D81CA53-F351-4FDB-8A01-C6B5B1B42663}" type="slidenum">
              <a:rPr lang="nb-NO" smtClean="0"/>
              <a:pPr/>
              <a:t>‹#›</a:t>
            </a:fld>
            <a:endParaRPr lang="nb-NO"/>
          </a:p>
        </p:txBody>
      </p:sp>
    </p:spTree>
    <p:extLst>
      <p:ext uri="{BB962C8B-B14F-4D97-AF65-F5344CB8AC3E}">
        <p14:creationId xmlns:p14="http://schemas.microsoft.com/office/powerpoint/2010/main" val="4240086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p:cNvSpPr>
            <a:spLocks noGrp="1"/>
          </p:cNvSpPr>
          <p:nvPr>
            <p:ph type="dt" sz="half" idx="10"/>
          </p:nvPr>
        </p:nvSpPr>
        <p:spPr/>
        <p:txBody>
          <a:bodyPr/>
          <a:lstStyle/>
          <a:p>
            <a:fld id="{539FE0A1-81F3-415F-B38C-5E9C088A5293}" type="datetimeFigureOut">
              <a:rPr lang="nb-NO" smtClean="0"/>
              <a:pPr/>
              <a:t>20.10.2025</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4D81CA53-F351-4FDB-8A01-C6B5B1B42663}" type="slidenum">
              <a:rPr lang="nb-NO" smtClean="0"/>
              <a:pPr/>
              <a:t>‹#›</a:t>
            </a:fld>
            <a:endParaRPr lang="nb-NO"/>
          </a:p>
        </p:txBody>
      </p:sp>
    </p:spTree>
    <p:extLst>
      <p:ext uri="{BB962C8B-B14F-4D97-AF65-F5344CB8AC3E}">
        <p14:creationId xmlns:p14="http://schemas.microsoft.com/office/powerpoint/2010/main" val="335901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p:cNvSpPr>
            <a:spLocks noGrp="1"/>
          </p:cNvSpPr>
          <p:nvPr>
            <p:ph type="dt" sz="half" idx="10"/>
          </p:nvPr>
        </p:nvSpPr>
        <p:spPr/>
        <p:txBody>
          <a:bodyPr/>
          <a:lstStyle/>
          <a:p>
            <a:fld id="{539FE0A1-81F3-415F-B38C-5E9C088A5293}" type="datetimeFigureOut">
              <a:rPr lang="nb-NO" smtClean="0"/>
              <a:pPr/>
              <a:t>20.10.2025</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4D81CA53-F351-4FDB-8A01-C6B5B1B42663}" type="slidenum">
              <a:rPr lang="nb-NO" smtClean="0"/>
              <a:pPr/>
              <a:t>‹#›</a:t>
            </a:fld>
            <a:endParaRPr lang="nb-NO"/>
          </a:p>
        </p:txBody>
      </p:sp>
    </p:spTree>
    <p:extLst>
      <p:ext uri="{BB962C8B-B14F-4D97-AF65-F5344CB8AC3E}">
        <p14:creationId xmlns:p14="http://schemas.microsoft.com/office/powerpoint/2010/main" val="2471551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dato 2"/>
          <p:cNvSpPr>
            <a:spLocks noGrp="1"/>
          </p:cNvSpPr>
          <p:nvPr>
            <p:ph type="dt" sz="half" idx="10"/>
          </p:nvPr>
        </p:nvSpPr>
        <p:spPr/>
        <p:txBody>
          <a:bodyPr/>
          <a:lstStyle/>
          <a:p>
            <a:fld id="{539FE0A1-81F3-415F-B38C-5E9C088A5293}" type="datetimeFigureOut">
              <a:rPr lang="nb-NO" smtClean="0"/>
              <a:pPr/>
              <a:t>20.10.2025</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4D81CA53-F351-4FDB-8A01-C6B5B1B42663}" type="slidenum">
              <a:rPr lang="nb-NO" smtClean="0"/>
              <a:pPr/>
              <a:t>‹#›</a:t>
            </a:fld>
            <a:endParaRPr lang="nb-NO"/>
          </a:p>
        </p:txBody>
      </p:sp>
    </p:spTree>
    <p:extLst>
      <p:ext uri="{BB962C8B-B14F-4D97-AF65-F5344CB8AC3E}">
        <p14:creationId xmlns:p14="http://schemas.microsoft.com/office/powerpoint/2010/main" val="3585579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539FE0A1-81F3-415F-B38C-5E9C088A5293}" type="datetimeFigureOut">
              <a:rPr lang="nb-NO" smtClean="0"/>
              <a:pPr/>
              <a:t>20.10.2025</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4D81CA53-F351-4FDB-8A01-C6B5B1B42663}" type="slidenum">
              <a:rPr lang="nb-NO" smtClean="0"/>
              <a:pPr/>
              <a:t>‹#›</a:t>
            </a:fld>
            <a:endParaRPr lang="nb-NO"/>
          </a:p>
        </p:txBody>
      </p:sp>
    </p:spTree>
    <p:extLst>
      <p:ext uri="{BB962C8B-B14F-4D97-AF65-F5344CB8AC3E}">
        <p14:creationId xmlns:p14="http://schemas.microsoft.com/office/powerpoint/2010/main" val="2258528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p:cNvSpPr>
            <a:spLocks noGrp="1"/>
          </p:cNvSpPr>
          <p:nvPr>
            <p:ph type="dt" sz="half" idx="10"/>
          </p:nvPr>
        </p:nvSpPr>
        <p:spPr/>
        <p:txBody>
          <a:bodyPr/>
          <a:lstStyle/>
          <a:p>
            <a:fld id="{539FE0A1-81F3-415F-B38C-5E9C088A5293}" type="datetimeFigureOut">
              <a:rPr lang="nb-NO" smtClean="0"/>
              <a:pPr/>
              <a:t>20.10.2025</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4D81CA53-F351-4FDB-8A01-C6B5B1B42663}" type="slidenum">
              <a:rPr lang="nb-NO" smtClean="0"/>
              <a:pPr/>
              <a:t>‹#›</a:t>
            </a:fld>
            <a:endParaRPr lang="nb-NO"/>
          </a:p>
        </p:txBody>
      </p:sp>
    </p:spTree>
    <p:extLst>
      <p:ext uri="{BB962C8B-B14F-4D97-AF65-F5344CB8AC3E}">
        <p14:creationId xmlns:p14="http://schemas.microsoft.com/office/powerpoint/2010/main" val="348692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p:cNvSpPr>
            <a:spLocks noGrp="1"/>
          </p:cNvSpPr>
          <p:nvPr>
            <p:ph type="dt" sz="half" idx="10"/>
          </p:nvPr>
        </p:nvSpPr>
        <p:spPr/>
        <p:txBody>
          <a:bodyPr/>
          <a:lstStyle/>
          <a:p>
            <a:fld id="{539FE0A1-81F3-415F-B38C-5E9C088A5293}" type="datetimeFigureOut">
              <a:rPr lang="nb-NO" smtClean="0"/>
              <a:pPr/>
              <a:t>20.10.2025</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4D81CA53-F351-4FDB-8A01-C6B5B1B42663}" type="slidenum">
              <a:rPr lang="nb-NO" smtClean="0"/>
              <a:pPr/>
              <a:t>‹#›</a:t>
            </a:fld>
            <a:endParaRPr lang="nb-NO"/>
          </a:p>
        </p:txBody>
      </p:sp>
    </p:spTree>
    <p:extLst>
      <p:ext uri="{BB962C8B-B14F-4D97-AF65-F5344CB8AC3E}">
        <p14:creationId xmlns:p14="http://schemas.microsoft.com/office/powerpoint/2010/main" val="569120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9FE0A1-81F3-415F-B38C-5E9C088A5293}" type="datetimeFigureOut">
              <a:rPr lang="nb-NO" smtClean="0"/>
              <a:pPr/>
              <a:t>20.10.2025</a:t>
            </a:fld>
            <a:endParaRPr lang="nb-NO"/>
          </a:p>
        </p:txBody>
      </p:sp>
      <p:sp>
        <p:nvSpPr>
          <p:cNvPr id="5" name="Plassholder for bunn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81CA53-F351-4FDB-8A01-C6B5B1B42663}" type="slidenum">
              <a:rPr lang="nb-NO" smtClean="0"/>
              <a:pPr/>
              <a:t>‹#›</a:t>
            </a:fld>
            <a:endParaRPr lang="nb-NO"/>
          </a:p>
        </p:txBody>
      </p:sp>
      <p:sp>
        <p:nvSpPr>
          <p:cNvPr id="8" name="TekstSylinder 7">
            <a:extLst>
              <a:ext uri="{FF2B5EF4-FFF2-40B4-BE49-F238E27FC236}">
                <a16:creationId xmlns:a16="http://schemas.microsoft.com/office/drawing/2014/main" id="{2101F05F-3777-3369-B095-27C8C57CC576}"/>
              </a:ext>
            </a:extLst>
          </p:cNvPr>
          <p:cNvSpPr txBox="1"/>
          <p:nvPr userDrawn="1">
            <p:extLst>
              <p:ext uri="{1162E1C5-73C7-4A58-AE30-91384D911F3F}">
                <p184:classification xmlns:p184="http://schemas.microsoft.com/office/powerpoint/2018/4/main" val="ftr"/>
              </p:ext>
            </p:extLst>
          </p:nvPr>
        </p:nvSpPr>
        <p:spPr>
          <a:xfrm>
            <a:off x="63500" y="6703060"/>
            <a:ext cx="207963" cy="91440"/>
          </a:xfrm>
          <a:prstGeom prst="rect">
            <a:avLst/>
          </a:prstGeom>
        </p:spPr>
        <p:txBody>
          <a:bodyPr horzOverflow="overflow" lIns="0" tIns="0" rIns="0" bIns="0">
            <a:spAutoFit/>
          </a:bodyPr>
          <a:lstStyle/>
          <a:p>
            <a:pPr algn="l"/>
            <a:r>
              <a:rPr lang="nb-NO" sz="600">
                <a:solidFill>
                  <a:srgbClr val="000000">
                    <a:alpha val="50000"/>
                  </a:srgbClr>
                </a:solidFill>
                <a:latin typeface="Aptos" panose="020B0004020202020204" pitchFamily="34" charset="0"/>
              </a:rPr>
              <a:t>Intern</a:t>
            </a:r>
          </a:p>
        </p:txBody>
      </p:sp>
    </p:spTree>
    <p:extLst>
      <p:ext uri="{BB962C8B-B14F-4D97-AF65-F5344CB8AC3E}">
        <p14:creationId xmlns:p14="http://schemas.microsoft.com/office/powerpoint/2010/main" val="39454788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nb-NO" dirty="0"/>
              <a:t>Diabetes og øyekomplikasjoner</a:t>
            </a:r>
          </a:p>
        </p:txBody>
      </p:sp>
      <p:sp>
        <p:nvSpPr>
          <p:cNvPr id="3" name="Undertittel 2"/>
          <p:cNvSpPr>
            <a:spLocks noGrp="1"/>
          </p:cNvSpPr>
          <p:nvPr>
            <p:ph type="subTitle" idx="1"/>
          </p:nvPr>
        </p:nvSpPr>
        <p:spPr/>
        <p:txBody>
          <a:bodyPr/>
          <a:lstStyle/>
          <a:p>
            <a:r>
              <a:rPr lang="nb-NO" dirty="0"/>
              <a:t>Bjørn Tore Janbu</a:t>
            </a:r>
          </a:p>
          <a:p>
            <a:r>
              <a:rPr lang="nb-NO" dirty="0"/>
              <a:t>Øyeavdelingen SNR</a:t>
            </a:r>
          </a:p>
        </p:txBody>
      </p:sp>
    </p:spTree>
    <p:extLst>
      <p:ext uri="{BB962C8B-B14F-4D97-AF65-F5344CB8AC3E}">
        <p14:creationId xmlns:p14="http://schemas.microsoft.com/office/powerpoint/2010/main" val="2762578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Øyekomplikasjoner</a:t>
            </a:r>
          </a:p>
        </p:txBody>
      </p:sp>
      <p:sp>
        <p:nvSpPr>
          <p:cNvPr id="3" name="Plassholder for innhold 2"/>
          <p:cNvSpPr>
            <a:spLocks noGrp="1"/>
          </p:cNvSpPr>
          <p:nvPr>
            <p:ph idx="1"/>
          </p:nvPr>
        </p:nvSpPr>
        <p:spPr/>
        <p:txBody>
          <a:bodyPr/>
          <a:lstStyle/>
          <a:p>
            <a:r>
              <a:rPr lang="nb-NO" dirty="0" err="1"/>
              <a:t>Øyebunnsforandringer</a:t>
            </a:r>
            <a:r>
              <a:rPr lang="nb-NO" dirty="0"/>
              <a:t> (retinopatier)</a:t>
            </a:r>
          </a:p>
          <a:p>
            <a:r>
              <a:rPr lang="nb-NO" dirty="0"/>
              <a:t>Linseforandringer – grå </a:t>
            </a:r>
            <a:r>
              <a:rPr lang="nb-NO" dirty="0" err="1"/>
              <a:t>stær</a:t>
            </a:r>
            <a:endParaRPr lang="nb-NO" dirty="0"/>
          </a:p>
          <a:p>
            <a:r>
              <a:rPr lang="nb-NO" dirty="0"/>
              <a:t>Forbigående brytningsfeil</a:t>
            </a:r>
          </a:p>
          <a:p>
            <a:r>
              <a:rPr lang="nb-NO" dirty="0"/>
              <a:t>Grønn </a:t>
            </a:r>
            <a:r>
              <a:rPr lang="nb-NO" dirty="0" err="1"/>
              <a:t>stær</a:t>
            </a:r>
            <a:endParaRPr lang="nb-NO" dirty="0"/>
          </a:p>
          <a:p>
            <a:r>
              <a:rPr lang="nb-NO" dirty="0"/>
              <a:t>Øyemuskellammelser</a:t>
            </a:r>
          </a:p>
        </p:txBody>
      </p:sp>
    </p:spTree>
    <p:extLst>
      <p:ext uri="{BB962C8B-B14F-4D97-AF65-F5344CB8AC3E}">
        <p14:creationId xmlns:p14="http://schemas.microsoft.com/office/powerpoint/2010/main" val="336575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a:t>Øyebunnsforandringer</a:t>
            </a:r>
            <a:endParaRPr lang="nb-NO" dirty="0"/>
          </a:p>
        </p:txBody>
      </p:sp>
      <p:sp>
        <p:nvSpPr>
          <p:cNvPr id="3" name="Plassholder for innhold 2"/>
          <p:cNvSpPr>
            <a:spLocks noGrp="1"/>
          </p:cNvSpPr>
          <p:nvPr>
            <p:ph idx="1"/>
          </p:nvPr>
        </p:nvSpPr>
        <p:spPr/>
        <p:txBody>
          <a:bodyPr>
            <a:normAutofit/>
          </a:bodyPr>
          <a:lstStyle/>
          <a:p>
            <a:r>
              <a:rPr lang="nb-NO" dirty="0"/>
              <a:t>Nerveceller og blodårer i netthinnen blir skadet</a:t>
            </a:r>
          </a:p>
          <a:p>
            <a:r>
              <a:rPr lang="nb-NO" dirty="0"/>
              <a:t>Vanligste årsak til synsnedsettelse mellom 30 og 69 års alder</a:t>
            </a:r>
          </a:p>
          <a:p>
            <a:r>
              <a:rPr lang="nb-NO" dirty="0"/>
              <a:t>Ubehandlet kan retinopati føre til dårlig syn og blindhet</a:t>
            </a:r>
          </a:p>
          <a:p>
            <a:r>
              <a:rPr lang="nb-NO" dirty="0"/>
              <a:t>1 av 3 diabetikere har </a:t>
            </a:r>
            <a:r>
              <a:rPr lang="nb-NO" dirty="0" err="1"/>
              <a:t>øyebunnsforandringer</a:t>
            </a:r>
            <a:endParaRPr lang="nb-NO" dirty="0"/>
          </a:p>
          <a:p>
            <a:r>
              <a:rPr lang="nb-NO" dirty="0"/>
              <a:t>Norske tall: </a:t>
            </a:r>
          </a:p>
          <a:p>
            <a:pPr lvl="1"/>
            <a:r>
              <a:rPr lang="nb-NO" dirty="0"/>
              <a:t>27-28 % har </a:t>
            </a:r>
            <a:r>
              <a:rPr lang="nb-NO" dirty="0" err="1"/>
              <a:t>øyebunnsforandringer</a:t>
            </a:r>
            <a:endParaRPr lang="nb-NO" dirty="0"/>
          </a:p>
          <a:p>
            <a:pPr lvl="1"/>
            <a:r>
              <a:rPr lang="nb-NO" dirty="0"/>
              <a:t>5-7 % har synstruende forandringer, reelt opp mot 10 %</a:t>
            </a:r>
          </a:p>
          <a:p>
            <a:pPr marL="0" indent="0">
              <a:buNone/>
            </a:pPr>
            <a:endParaRPr lang="nb-NO" dirty="0"/>
          </a:p>
          <a:p>
            <a:endParaRPr lang="nb-NO" dirty="0"/>
          </a:p>
        </p:txBody>
      </p:sp>
    </p:spTree>
    <p:extLst>
      <p:ext uri="{BB962C8B-B14F-4D97-AF65-F5344CB8AC3E}">
        <p14:creationId xmlns:p14="http://schemas.microsoft.com/office/powerpoint/2010/main" val="3641241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Screening</a:t>
            </a:r>
          </a:p>
        </p:txBody>
      </p:sp>
      <p:sp>
        <p:nvSpPr>
          <p:cNvPr id="3" name="Plassholder for innhold 2"/>
          <p:cNvSpPr>
            <a:spLocks noGrp="1"/>
          </p:cNvSpPr>
          <p:nvPr>
            <p:ph idx="1"/>
          </p:nvPr>
        </p:nvSpPr>
        <p:spPr/>
        <p:txBody>
          <a:bodyPr>
            <a:normAutofit fontScale="92500" lnSpcReduction="10000"/>
          </a:bodyPr>
          <a:lstStyle/>
          <a:p>
            <a:pPr marL="0" indent="0">
              <a:buNone/>
            </a:pPr>
            <a:r>
              <a:rPr lang="nb-NO" dirty="0"/>
              <a:t>Hvorfor???</a:t>
            </a:r>
          </a:p>
          <a:p>
            <a:pPr marL="0" indent="0">
              <a:buNone/>
            </a:pPr>
            <a:endParaRPr lang="nb-NO" dirty="0"/>
          </a:p>
          <a:p>
            <a:pPr marL="0" indent="0">
              <a:buNone/>
            </a:pPr>
            <a:r>
              <a:rPr lang="nb-NO" dirty="0">
                <a:solidFill>
                  <a:srgbClr val="FF0000"/>
                </a:solidFill>
              </a:rPr>
              <a:t>Fange tidlig opp de som trenger behandling og ikke har symptomer</a:t>
            </a:r>
          </a:p>
          <a:p>
            <a:r>
              <a:rPr lang="nb-NO" dirty="0"/>
              <a:t>Kun 60-75 % av personer med diabetes blir regelmessig undersøkt</a:t>
            </a:r>
          </a:p>
          <a:p>
            <a:pPr lvl="1"/>
            <a:r>
              <a:rPr lang="nb-NO" dirty="0"/>
              <a:t>Nasjonal målsetning: 95 %</a:t>
            </a:r>
          </a:p>
          <a:p>
            <a:r>
              <a:rPr lang="nb-NO" dirty="0"/>
              <a:t>Oppstart Molde sjukehus høsten 2014, anbefalt nasjonalt </a:t>
            </a:r>
            <a:r>
              <a:rPr lang="nb-NO" dirty="0" err="1"/>
              <a:t>screeningprogramm</a:t>
            </a:r>
            <a:r>
              <a:rPr lang="nb-NO" dirty="0"/>
              <a:t> som er under etablering</a:t>
            </a:r>
          </a:p>
          <a:p>
            <a:r>
              <a:rPr lang="nb-NO" dirty="0" err="1"/>
              <a:t>Nyhenviste</a:t>
            </a:r>
            <a:r>
              <a:rPr lang="nb-NO" dirty="0"/>
              <a:t> settes opp til sykepleier med bilde av øyebunnen</a:t>
            </a:r>
          </a:p>
          <a:p>
            <a:r>
              <a:rPr lang="nb-NO" dirty="0"/>
              <a:t>Bilder vurderes av øyesykepleier/øyelege</a:t>
            </a:r>
          </a:p>
          <a:p>
            <a:r>
              <a:rPr lang="nb-NO" dirty="0"/>
              <a:t>Individualisert kontrollopplegg</a:t>
            </a:r>
          </a:p>
        </p:txBody>
      </p:sp>
    </p:spTree>
    <p:extLst>
      <p:ext uri="{BB962C8B-B14F-4D97-AF65-F5344CB8AC3E}">
        <p14:creationId xmlns:p14="http://schemas.microsoft.com/office/powerpoint/2010/main" val="714219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500"/>
                                        <p:tgtEl>
                                          <p:spTgt spid="3">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fade">
                                      <p:cBhvr>
                                        <p:cTn id="30" dur="5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500"/>
                                        <p:tgtEl>
                                          <p:spTgt spid="3">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Effect transition="in" filter="fade">
                                      <p:cBhvr>
                                        <p:cTn id="4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Øyeundersøkelsen</a:t>
            </a:r>
          </a:p>
        </p:txBody>
      </p:sp>
      <p:sp>
        <p:nvSpPr>
          <p:cNvPr id="3" name="Plassholder for innhold 2"/>
          <p:cNvSpPr>
            <a:spLocks noGrp="1"/>
          </p:cNvSpPr>
          <p:nvPr>
            <p:ph idx="1"/>
          </p:nvPr>
        </p:nvSpPr>
        <p:spPr/>
        <p:txBody>
          <a:bodyPr/>
          <a:lstStyle/>
          <a:p>
            <a:r>
              <a:rPr lang="nb-NO" dirty="0"/>
              <a:t>Siste nytt</a:t>
            </a:r>
          </a:p>
          <a:p>
            <a:r>
              <a:rPr lang="nb-NO" dirty="0"/>
              <a:t>Synsstyrke</a:t>
            </a:r>
          </a:p>
          <a:p>
            <a:r>
              <a:rPr lang="nb-NO" dirty="0"/>
              <a:t>Øyetrykk</a:t>
            </a:r>
          </a:p>
          <a:p>
            <a:r>
              <a:rPr lang="nb-NO" dirty="0"/>
              <a:t>Undersøkelse i spaltelampe</a:t>
            </a:r>
          </a:p>
          <a:p>
            <a:r>
              <a:rPr lang="nb-NO" dirty="0"/>
              <a:t>Ev utvidende dråper</a:t>
            </a:r>
          </a:p>
          <a:p>
            <a:r>
              <a:rPr lang="nb-NO" dirty="0"/>
              <a:t>Se inn i øyebunnen</a:t>
            </a:r>
          </a:p>
          <a:p>
            <a:r>
              <a:rPr lang="nb-NO" dirty="0"/>
              <a:t>Fotografering</a:t>
            </a:r>
          </a:p>
        </p:txBody>
      </p:sp>
    </p:spTree>
    <p:extLst>
      <p:ext uri="{BB962C8B-B14F-4D97-AF65-F5344CB8AC3E}">
        <p14:creationId xmlns:p14="http://schemas.microsoft.com/office/powerpoint/2010/main" val="3526574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Behandling</a:t>
            </a:r>
          </a:p>
        </p:txBody>
      </p:sp>
      <p:sp>
        <p:nvSpPr>
          <p:cNvPr id="3" name="Plassholder for innhold 2"/>
          <p:cNvSpPr>
            <a:spLocks noGrp="1"/>
          </p:cNvSpPr>
          <p:nvPr>
            <p:ph idx="1"/>
          </p:nvPr>
        </p:nvSpPr>
        <p:spPr/>
        <p:txBody>
          <a:bodyPr/>
          <a:lstStyle/>
          <a:p>
            <a:r>
              <a:rPr lang="nb-NO" dirty="0"/>
              <a:t>Forebygging!!!</a:t>
            </a:r>
          </a:p>
          <a:p>
            <a:pPr lvl="1"/>
            <a:r>
              <a:rPr lang="nb-NO" sz="3200" b="1" dirty="0">
                <a:solidFill>
                  <a:srgbClr val="FF0000"/>
                </a:solidFill>
              </a:rPr>
              <a:t>Blodsukker – HbA1c &lt;7 % (53 </a:t>
            </a:r>
            <a:r>
              <a:rPr lang="nb-NO" sz="3200" b="1" dirty="0" err="1">
                <a:solidFill>
                  <a:srgbClr val="FF0000"/>
                </a:solidFill>
              </a:rPr>
              <a:t>mmol</a:t>
            </a:r>
            <a:r>
              <a:rPr lang="nb-NO" sz="3200" b="1" dirty="0">
                <a:solidFill>
                  <a:srgbClr val="FF0000"/>
                </a:solidFill>
              </a:rPr>
              <a:t>/mol)</a:t>
            </a:r>
          </a:p>
          <a:p>
            <a:pPr lvl="1"/>
            <a:r>
              <a:rPr lang="nb-NO" dirty="0"/>
              <a:t>Blodtrykk</a:t>
            </a:r>
          </a:p>
          <a:p>
            <a:pPr lvl="1"/>
            <a:r>
              <a:rPr lang="nb-NO" dirty="0"/>
              <a:t>Protein i urinen</a:t>
            </a:r>
          </a:p>
          <a:p>
            <a:pPr lvl="1"/>
            <a:r>
              <a:rPr lang="nb-NO" dirty="0"/>
              <a:t>Varighet av sykdommen</a:t>
            </a:r>
          </a:p>
          <a:p>
            <a:r>
              <a:rPr lang="nb-NO" dirty="0"/>
              <a:t>Laser</a:t>
            </a:r>
          </a:p>
          <a:p>
            <a:r>
              <a:rPr lang="nb-NO" dirty="0"/>
              <a:t>Sprøyte i øyet</a:t>
            </a:r>
          </a:p>
          <a:p>
            <a:r>
              <a:rPr lang="nb-NO" dirty="0"/>
              <a:t>Fjerne glasslegemet</a:t>
            </a:r>
          </a:p>
        </p:txBody>
      </p:sp>
    </p:spTree>
    <p:extLst>
      <p:ext uri="{BB962C8B-B14F-4D97-AF65-F5344CB8AC3E}">
        <p14:creationId xmlns:p14="http://schemas.microsoft.com/office/powerpoint/2010/main" val="2213324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a:t>Kontrollopplegg</a:t>
            </a:r>
          </a:p>
        </p:txBody>
      </p:sp>
      <p:graphicFrame>
        <p:nvGraphicFramePr>
          <p:cNvPr id="4" name="Plassholder for innhold 3"/>
          <p:cNvGraphicFramePr>
            <a:graphicFrameLocks noGrp="1"/>
          </p:cNvGraphicFramePr>
          <p:nvPr>
            <p:ph idx="1"/>
            <p:extLst>
              <p:ext uri="{D42A27DB-BD31-4B8C-83A1-F6EECF244321}">
                <p14:modId xmlns:p14="http://schemas.microsoft.com/office/powerpoint/2010/main" val="901039365"/>
              </p:ext>
            </p:extLst>
          </p:nvPr>
        </p:nvGraphicFramePr>
        <p:xfrm>
          <a:off x="736600" y="2042954"/>
          <a:ext cx="10515600" cy="4572000"/>
        </p:xfrm>
        <a:graphic>
          <a:graphicData uri="http://schemas.openxmlformats.org/drawingml/2006/table">
            <a:tbl>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0">
                <a:tc>
                  <a:txBody>
                    <a:bodyPr/>
                    <a:lstStyle/>
                    <a:p>
                      <a:r>
                        <a:rPr lang="nb-NO" sz="2400" b="1" dirty="0"/>
                        <a:t>Pasientgruppe</a:t>
                      </a:r>
                      <a:r>
                        <a:rPr lang="nb-NO" sz="2400" dirty="0"/>
                        <a:t> </a:t>
                      </a:r>
                    </a:p>
                  </a:txBody>
                  <a:tcPr anchor="ctr">
                    <a:lnL>
                      <a:noFill/>
                    </a:lnL>
                    <a:lnR>
                      <a:noFill/>
                    </a:lnR>
                    <a:lnT>
                      <a:noFill/>
                    </a:lnT>
                    <a:lnB>
                      <a:noFill/>
                    </a:lnB>
                  </a:tcPr>
                </a:tc>
                <a:tc>
                  <a:txBody>
                    <a:bodyPr/>
                    <a:lstStyle/>
                    <a:p>
                      <a:r>
                        <a:rPr lang="nb-NO" sz="2400" b="1"/>
                        <a:t>Første undersøkelse</a:t>
                      </a:r>
                      <a:r>
                        <a:rPr lang="nb-NO" sz="2400"/>
                        <a:t> </a:t>
                      </a:r>
                    </a:p>
                  </a:txBody>
                  <a:tcPr anchor="ctr">
                    <a:lnL>
                      <a:noFill/>
                    </a:lnL>
                    <a:lnR>
                      <a:noFill/>
                    </a:lnR>
                    <a:lnT>
                      <a:noFill/>
                    </a:lnT>
                    <a:lnB>
                      <a:noFill/>
                    </a:lnB>
                  </a:tcPr>
                </a:tc>
                <a:tc>
                  <a:txBody>
                    <a:bodyPr/>
                    <a:lstStyle/>
                    <a:p>
                      <a:r>
                        <a:rPr lang="nb-NO" sz="2400" b="1" dirty="0"/>
                        <a:t>Kontrollhyppighet uten retinopati/mild retinopati</a:t>
                      </a:r>
                      <a:endParaRPr lang="nb-NO" sz="2400" dirty="0"/>
                    </a:p>
                  </a:txBody>
                  <a:tcPr anchor="ctr">
                    <a:lnL>
                      <a:noFill/>
                    </a:lnL>
                    <a:lnR>
                      <a:noFill/>
                    </a:lnR>
                    <a:lnT>
                      <a:noFill/>
                    </a:lnT>
                    <a:lnB>
                      <a:noFill/>
                    </a:lnB>
                  </a:tcPr>
                </a:tc>
                <a:extLst>
                  <a:ext uri="{0D108BD9-81ED-4DB2-BD59-A6C34878D82A}">
                    <a16:rowId xmlns:a16="http://schemas.microsoft.com/office/drawing/2014/main" val="10000"/>
                  </a:ext>
                </a:extLst>
              </a:tr>
              <a:tr h="0">
                <a:tc>
                  <a:txBody>
                    <a:bodyPr/>
                    <a:lstStyle/>
                    <a:p>
                      <a:endParaRPr lang="nb-NO" sz="2400" dirty="0"/>
                    </a:p>
                  </a:txBody>
                  <a:tcPr anchor="ctr">
                    <a:lnL>
                      <a:noFill/>
                    </a:lnL>
                    <a:lnR>
                      <a:noFill/>
                    </a:lnR>
                    <a:lnT>
                      <a:noFill/>
                    </a:lnT>
                    <a:lnB>
                      <a:noFill/>
                    </a:lnB>
                  </a:tcPr>
                </a:tc>
                <a:tc>
                  <a:txBody>
                    <a:bodyPr/>
                    <a:lstStyle/>
                    <a:p>
                      <a:endParaRPr lang="nb-NO" sz="2400"/>
                    </a:p>
                  </a:txBody>
                  <a:tcPr anchor="ctr">
                    <a:lnL>
                      <a:noFill/>
                    </a:lnL>
                    <a:lnR>
                      <a:noFill/>
                    </a:lnR>
                    <a:lnT>
                      <a:noFill/>
                    </a:lnT>
                    <a:lnB>
                      <a:noFill/>
                    </a:lnB>
                  </a:tcPr>
                </a:tc>
                <a:tc>
                  <a:txBody>
                    <a:bodyPr/>
                    <a:lstStyle/>
                    <a:p>
                      <a:endParaRPr lang="nb-NO" sz="2400"/>
                    </a:p>
                  </a:txBody>
                  <a:tcPr anchor="ctr">
                    <a:lnL>
                      <a:noFill/>
                    </a:lnL>
                    <a:lnR>
                      <a:noFill/>
                    </a:lnR>
                    <a:lnT>
                      <a:noFill/>
                    </a:lnT>
                    <a:lnB>
                      <a:noFill/>
                    </a:lnB>
                  </a:tcPr>
                </a:tc>
                <a:extLst>
                  <a:ext uri="{0D108BD9-81ED-4DB2-BD59-A6C34878D82A}">
                    <a16:rowId xmlns:a16="http://schemas.microsoft.com/office/drawing/2014/main" val="10001"/>
                  </a:ext>
                </a:extLst>
              </a:tr>
              <a:tr h="0">
                <a:tc>
                  <a:txBody>
                    <a:bodyPr/>
                    <a:lstStyle/>
                    <a:p>
                      <a:r>
                        <a:rPr lang="nb-NO" sz="2400" dirty="0"/>
                        <a:t>Type 1</a:t>
                      </a:r>
                    </a:p>
                  </a:txBody>
                  <a:tcPr anchor="ctr">
                    <a:lnL>
                      <a:noFill/>
                    </a:lnL>
                    <a:lnR>
                      <a:noFill/>
                    </a:lnR>
                    <a:lnT>
                      <a:noFill/>
                    </a:lnT>
                    <a:lnB>
                      <a:noFill/>
                    </a:lnB>
                  </a:tcPr>
                </a:tc>
                <a:tc>
                  <a:txBody>
                    <a:bodyPr/>
                    <a:lstStyle/>
                    <a:p>
                      <a:r>
                        <a:rPr lang="nb-NO" sz="2400" dirty="0"/>
                        <a:t>5 år etter diagnose</a:t>
                      </a:r>
                    </a:p>
                  </a:txBody>
                  <a:tcPr anchor="ctr">
                    <a:lnL>
                      <a:noFill/>
                    </a:lnL>
                    <a:lnR>
                      <a:noFill/>
                    </a:lnR>
                    <a:lnT>
                      <a:noFill/>
                    </a:lnT>
                    <a:lnB>
                      <a:noFill/>
                    </a:lnB>
                  </a:tcPr>
                </a:tc>
                <a:tc>
                  <a:txBody>
                    <a:bodyPr/>
                    <a:lstStyle/>
                    <a:p>
                      <a:r>
                        <a:rPr lang="nb-NO" sz="2400" dirty="0"/>
                        <a:t>Hvert andre år ved HbA1C &lt; 62 </a:t>
                      </a:r>
                      <a:r>
                        <a:rPr lang="nb-NO" sz="2400" dirty="0" err="1"/>
                        <a:t>mmol</a:t>
                      </a:r>
                      <a:r>
                        <a:rPr lang="nb-NO" sz="2400" dirty="0"/>
                        <a:t>/mol</a:t>
                      </a:r>
                    </a:p>
                  </a:txBody>
                  <a:tcPr anchor="ctr">
                    <a:lnL>
                      <a:noFill/>
                    </a:lnL>
                    <a:lnR>
                      <a:noFill/>
                    </a:lnR>
                    <a:lnT>
                      <a:noFill/>
                    </a:lnT>
                    <a:lnB>
                      <a:noFill/>
                    </a:lnB>
                  </a:tcPr>
                </a:tc>
                <a:extLst>
                  <a:ext uri="{0D108BD9-81ED-4DB2-BD59-A6C34878D82A}">
                    <a16:rowId xmlns:a16="http://schemas.microsoft.com/office/drawing/2014/main" val="10002"/>
                  </a:ext>
                </a:extLst>
              </a:tr>
              <a:tr h="0">
                <a:tc>
                  <a:txBody>
                    <a:bodyPr/>
                    <a:lstStyle/>
                    <a:p>
                      <a:r>
                        <a:rPr lang="nb-NO" sz="2400" dirty="0"/>
                        <a:t>Type 2</a:t>
                      </a:r>
                    </a:p>
                  </a:txBody>
                  <a:tcPr anchor="ctr">
                    <a:lnL>
                      <a:noFill/>
                    </a:lnL>
                    <a:lnR>
                      <a:noFill/>
                    </a:lnR>
                    <a:lnT>
                      <a:noFill/>
                    </a:lnT>
                    <a:lnB>
                      <a:noFill/>
                    </a:lnB>
                  </a:tcPr>
                </a:tc>
                <a:tc>
                  <a:txBody>
                    <a:bodyPr/>
                    <a:lstStyle/>
                    <a:p>
                      <a:r>
                        <a:rPr lang="nb-NO" sz="2400" dirty="0"/>
                        <a:t>Ved diagnose</a:t>
                      </a:r>
                    </a:p>
                  </a:txBody>
                  <a:tcPr anchor="ctr">
                    <a:lnL>
                      <a:noFill/>
                    </a:lnL>
                    <a:lnR>
                      <a:noFill/>
                    </a:lnR>
                    <a:lnT>
                      <a:noFill/>
                    </a:lnT>
                    <a:lnB>
                      <a:noFill/>
                    </a:lnB>
                  </a:tcPr>
                </a:tc>
                <a:tc>
                  <a:txBody>
                    <a:bodyPr/>
                    <a:lstStyle/>
                    <a:p>
                      <a:r>
                        <a:rPr lang="nb-NO" sz="2400" dirty="0"/>
                        <a:t>Hvert andre år </a:t>
                      </a:r>
                      <a:r>
                        <a:rPr lang="nb-NO" sz="2400"/>
                        <a:t>ved HbA1C &lt; </a:t>
                      </a:r>
                      <a:r>
                        <a:rPr lang="nb-NO" sz="2400" dirty="0"/>
                        <a:t>62 </a:t>
                      </a:r>
                      <a:r>
                        <a:rPr lang="nb-NO" sz="2400" dirty="0" err="1"/>
                        <a:t>mmol</a:t>
                      </a:r>
                      <a:r>
                        <a:rPr lang="nb-NO" sz="2400" dirty="0"/>
                        <a:t>/mol</a:t>
                      </a:r>
                    </a:p>
                  </a:txBody>
                  <a:tcPr anchor="ctr">
                    <a:lnL>
                      <a:noFill/>
                    </a:lnL>
                    <a:lnR>
                      <a:noFill/>
                    </a:lnR>
                    <a:lnT>
                      <a:noFill/>
                    </a:lnT>
                    <a:lnB>
                      <a:noFill/>
                    </a:lnB>
                  </a:tcPr>
                </a:tc>
                <a:extLst>
                  <a:ext uri="{0D108BD9-81ED-4DB2-BD59-A6C34878D82A}">
                    <a16:rowId xmlns:a16="http://schemas.microsoft.com/office/drawing/2014/main" val="10003"/>
                  </a:ext>
                </a:extLst>
              </a:tr>
              <a:tr h="0">
                <a:tc>
                  <a:txBody>
                    <a:bodyPr/>
                    <a:lstStyle/>
                    <a:p>
                      <a:r>
                        <a:rPr lang="nb-NO" sz="2400"/>
                        <a:t>Alle gravide med d.m.</a:t>
                      </a:r>
                    </a:p>
                  </a:txBody>
                  <a:tcPr anchor="ctr">
                    <a:lnL>
                      <a:noFill/>
                    </a:lnL>
                    <a:lnR>
                      <a:noFill/>
                    </a:lnR>
                    <a:lnT>
                      <a:noFill/>
                    </a:lnT>
                    <a:lnB>
                      <a:noFill/>
                    </a:lnB>
                  </a:tcPr>
                </a:tc>
                <a:tc>
                  <a:txBody>
                    <a:bodyPr/>
                    <a:lstStyle/>
                    <a:p>
                      <a:r>
                        <a:rPr lang="nb-NO" sz="2400" dirty="0"/>
                        <a:t>Før, eller så tidlig som mulig i svangerskapet</a:t>
                      </a:r>
                    </a:p>
                  </a:txBody>
                  <a:tcPr anchor="ctr">
                    <a:lnL>
                      <a:noFill/>
                    </a:lnL>
                    <a:lnR>
                      <a:noFill/>
                    </a:lnR>
                    <a:lnT>
                      <a:noFill/>
                    </a:lnT>
                    <a:lnB>
                      <a:noFill/>
                    </a:lnB>
                  </a:tcPr>
                </a:tc>
                <a:tc>
                  <a:txBody>
                    <a:bodyPr/>
                    <a:lstStyle/>
                    <a:p>
                      <a:r>
                        <a:rPr lang="nb-NO" sz="2400" dirty="0"/>
                        <a:t>Hver 3 </a:t>
                      </a:r>
                      <a:r>
                        <a:rPr lang="nb-NO" sz="2400" dirty="0" err="1"/>
                        <a:t>mnd</a:t>
                      </a:r>
                      <a:r>
                        <a:rPr lang="nb-NO" sz="2400" dirty="0"/>
                        <a:t> i svangerskapet eller hyppigere etter behov</a:t>
                      </a:r>
                    </a:p>
                  </a:txBody>
                  <a:tcPr anchor="ctr">
                    <a:lnL>
                      <a:noFill/>
                    </a:lnL>
                    <a:lnR>
                      <a:noFill/>
                    </a:lnR>
                    <a:lnT>
                      <a:noFill/>
                    </a:lnT>
                    <a:lnB>
                      <a:noFill/>
                    </a:lnB>
                  </a:tcPr>
                </a:tc>
                <a:extLst>
                  <a:ext uri="{0D108BD9-81ED-4DB2-BD59-A6C34878D82A}">
                    <a16:rowId xmlns:a16="http://schemas.microsoft.com/office/drawing/2014/main" val="10004"/>
                  </a:ext>
                </a:extLst>
              </a:tr>
              <a:tr h="0">
                <a:tc>
                  <a:txBody>
                    <a:bodyPr/>
                    <a:lstStyle/>
                    <a:p>
                      <a:endParaRPr lang="nb-NO" sz="2400" dirty="0"/>
                    </a:p>
                  </a:txBody>
                  <a:tcPr anchor="ctr">
                    <a:lnL>
                      <a:noFill/>
                    </a:lnL>
                    <a:lnR>
                      <a:noFill/>
                    </a:lnR>
                    <a:lnT>
                      <a:noFill/>
                    </a:lnT>
                    <a:lnB>
                      <a:noFill/>
                    </a:lnB>
                  </a:tcPr>
                </a:tc>
                <a:tc>
                  <a:txBody>
                    <a:bodyPr/>
                    <a:lstStyle/>
                    <a:p>
                      <a:endParaRPr lang="nb-NO" sz="2400" dirty="0"/>
                    </a:p>
                  </a:txBody>
                  <a:tcPr anchor="ctr">
                    <a:lnL>
                      <a:noFill/>
                    </a:lnL>
                    <a:lnR>
                      <a:noFill/>
                    </a:lnR>
                    <a:lnT>
                      <a:noFill/>
                    </a:lnT>
                    <a:lnB>
                      <a:noFill/>
                    </a:lnB>
                  </a:tcPr>
                </a:tc>
                <a:tc>
                  <a:txBody>
                    <a:bodyPr/>
                    <a:lstStyle/>
                    <a:p>
                      <a:endParaRPr lang="nb-NO" sz="2400" dirty="0"/>
                    </a:p>
                  </a:txBody>
                  <a:tcPr anchor="ctr">
                    <a:lnL>
                      <a:noFill/>
                    </a:lnL>
                    <a:lnR>
                      <a:noFill/>
                    </a:lnR>
                    <a:lnT>
                      <a:noFill/>
                    </a:lnT>
                    <a:lnB>
                      <a:noFill/>
                    </a:lnB>
                  </a:tcPr>
                </a:tc>
                <a:extLst>
                  <a:ext uri="{0D108BD9-81ED-4DB2-BD59-A6C34878D82A}">
                    <a16:rowId xmlns:a16="http://schemas.microsoft.com/office/drawing/2014/main" val="338919571"/>
                  </a:ext>
                </a:extLst>
              </a:tr>
            </a:tbl>
          </a:graphicData>
        </a:graphic>
      </p:graphicFrame>
    </p:spTree>
    <p:extLst>
      <p:ext uri="{BB962C8B-B14F-4D97-AF65-F5344CB8AC3E}">
        <p14:creationId xmlns:p14="http://schemas.microsoft.com/office/powerpoint/2010/main" val="101201755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808</TotalTime>
  <Words>621</Words>
  <Application>Microsoft Office PowerPoint</Application>
  <PresentationFormat>Widescreen</PresentationFormat>
  <Paragraphs>76</Paragraphs>
  <Slides>7</Slides>
  <Notes>5</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7</vt:i4>
      </vt:variant>
    </vt:vector>
  </HeadingPairs>
  <TitlesOfParts>
    <vt:vector size="12" baseType="lpstr">
      <vt:lpstr>Aptos</vt:lpstr>
      <vt:lpstr>Arial</vt:lpstr>
      <vt:lpstr>Calibri</vt:lpstr>
      <vt:lpstr>Calibri Light</vt:lpstr>
      <vt:lpstr>Office-tema</vt:lpstr>
      <vt:lpstr>Diabetes og øyekomplikasjoner</vt:lpstr>
      <vt:lpstr>Øyekomplikasjoner</vt:lpstr>
      <vt:lpstr>Øyebunnsforandringer</vt:lpstr>
      <vt:lpstr>Screening</vt:lpstr>
      <vt:lpstr>Øyeundersøkelsen</vt:lpstr>
      <vt:lpstr>Behandling</vt:lpstr>
      <vt:lpstr>Kontrollopplegg</vt:lpstr>
    </vt:vector>
  </TitlesOfParts>
  <Company>Helse Nord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Diabetes og øyekomplikasjoner</dc:title>
  <dc:creator>Janbu Bjørn Tore</dc:creator>
  <cp:lastModifiedBy>Janbu, Bjørn Tore</cp:lastModifiedBy>
  <cp:revision>50</cp:revision>
  <dcterms:created xsi:type="dcterms:W3CDTF">2016-01-20T09:13:05Z</dcterms:created>
  <dcterms:modified xsi:type="dcterms:W3CDTF">2025-10-20T12:26:56Z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7c53dd1-6ec2-448f-b81e-3adee47fd651_Enabled">
    <vt:lpwstr>true</vt:lpwstr>
  </property>
  <property fmtid="{D5CDD505-2E9C-101B-9397-08002B2CF9AE}" pid="3" name="MSIP_Label_27c53dd1-6ec2-448f-b81e-3adee47fd651_SetDate">
    <vt:lpwstr>2025-10-20T12:26:15Z</vt:lpwstr>
  </property>
  <property fmtid="{D5CDD505-2E9C-101B-9397-08002B2CF9AE}" pid="4" name="MSIP_Label_27c53dd1-6ec2-448f-b81e-3adee47fd651_Method">
    <vt:lpwstr>Standard</vt:lpwstr>
  </property>
  <property fmtid="{D5CDD505-2E9C-101B-9397-08002B2CF9AE}" pid="5" name="MSIP_Label_27c53dd1-6ec2-448f-b81e-3adee47fd651_Name">
    <vt:lpwstr>Intern</vt:lpwstr>
  </property>
  <property fmtid="{D5CDD505-2E9C-101B-9397-08002B2CF9AE}" pid="6" name="MSIP_Label_27c53dd1-6ec2-448f-b81e-3adee47fd651_SiteId">
    <vt:lpwstr>92c8809f-91e0-445b-804f-b6a7b43ef73a</vt:lpwstr>
  </property>
  <property fmtid="{D5CDD505-2E9C-101B-9397-08002B2CF9AE}" pid="7" name="MSIP_Label_27c53dd1-6ec2-448f-b81e-3adee47fd651_ActionId">
    <vt:lpwstr>0f304b3a-2eaf-4098-a4dc-5962f7653887</vt:lpwstr>
  </property>
  <property fmtid="{D5CDD505-2E9C-101B-9397-08002B2CF9AE}" pid="8" name="MSIP_Label_27c53dd1-6ec2-448f-b81e-3adee47fd651_ContentBits">
    <vt:lpwstr>2</vt:lpwstr>
  </property>
  <property fmtid="{D5CDD505-2E9C-101B-9397-08002B2CF9AE}" pid="9" name="MSIP_Label_27c53dd1-6ec2-448f-b81e-3adee47fd651_Tag">
    <vt:lpwstr>10, 3, 0, 1</vt:lpwstr>
  </property>
  <property fmtid="{D5CDD505-2E9C-101B-9397-08002B2CF9AE}" pid="10" name="ClassificationContentMarkingFooterLocations">
    <vt:lpwstr>Office-tema:8</vt:lpwstr>
  </property>
  <property fmtid="{D5CDD505-2E9C-101B-9397-08002B2CF9AE}" pid="11" name="ClassificationContentMarkingFooterText">
    <vt:lpwstr>Intern</vt:lpwstr>
  </property>
</Properties>
</file>