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57" r:id="rId2"/>
    <p:sldId id="259" r:id="rId3"/>
    <p:sldId id="261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94" r:id="rId14"/>
    <p:sldId id="299" r:id="rId15"/>
    <p:sldId id="273" r:id="rId16"/>
    <p:sldId id="274" r:id="rId17"/>
    <p:sldId id="276" r:id="rId18"/>
    <p:sldId id="283" r:id="rId19"/>
    <p:sldId id="284" r:id="rId20"/>
    <p:sldId id="296" r:id="rId21"/>
    <p:sldId id="286" r:id="rId22"/>
    <p:sldId id="287" r:id="rId23"/>
    <p:sldId id="288" r:id="rId24"/>
    <p:sldId id="290" r:id="rId25"/>
    <p:sldId id="297" r:id="rId26"/>
    <p:sldId id="301" r:id="rId27"/>
  </p:sldIdLst>
  <p:sldSz cx="9144000" cy="6858000" type="screen4x3"/>
  <p:notesSz cx="6858000" cy="9144000"/>
  <p:defaultTextStyle>
    <a:defPPr>
      <a:defRPr lang="nn-NO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097375-80EF-4B17-8E57-E257C780347D}" v="3" dt="2025-11-03T10:19:35.4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13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398FD2-58C5-473B-9AAA-3271DA54DB4B}" type="datetimeFigureOut">
              <a:rPr lang="nb-NO" smtClean="0"/>
              <a:t>03.11.2025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4A7203-2654-4F44-8990-4C579521E13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61277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CB451-7926-4B0F-980D-1FA3E07D407A}" type="datetimeFigureOut">
              <a:rPr lang="nn-NO"/>
              <a:pPr>
                <a:defRPr/>
              </a:pPr>
              <a:t>03.11.2025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922FC-B91C-4D93-959C-0390D7BDEA39}" type="slidenum">
              <a:rPr lang="nn-NO"/>
              <a:pPr>
                <a:defRPr/>
              </a:pPr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32A13-298B-491B-8BA0-46598CD4F54F}" type="datetimeFigureOut">
              <a:rPr lang="nn-NO"/>
              <a:pPr>
                <a:defRPr/>
              </a:pPr>
              <a:t>03.11.2025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3423A-5144-4780-9DA2-3489636AE7CB}" type="slidenum">
              <a:rPr lang="nn-NO"/>
              <a:pPr>
                <a:defRPr/>
              </a:pPr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CBA86-5961-49D5-B053-D604CDC39DC4}" type="datetimeFigureOut">
              <a:rPr lang="nn-NO"/>
              <a:pPr>
                <a:defRPr/>
              </a:pPr>
              <a:t>03.11.2025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88C6-48B9-4B55-A40A-235659AAB374}" type="slidenum">
              <a:rPr lang="nn-NO"/>
              <a:pPr>
                <a:defRPr/>
              </a:pPr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99ACE-75CF-481D-9483-78265C9C889E}" type="datetimeFigureOut">
              <a:rPr lang="nn-NO"/>
              <a:pPr>
                <a:defRPr/>
              </a:pPr>
              <a:t>03.11.2025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47573-7B05-41F4-AF90-960891C20D9F}" type="slidenum">
              <a:rPr lang="nn-NO"/>
              <a:pPr>
                <a:defRPr/>
              </a:pPr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2F086-7C11-4C5D-B2D4-50374F2F420F}" type="datetimeFigureOut">
              <a:rPr lang="nn-NO"/>
              <a:pPr>
                <a:defRPr/>
              </a:pPr>
              <a:t>03.11.2025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7EA6B-F82E-4CF5-BBB2-1B7787F93239}" type="slidenum">
              <a:rPr lang="nn-NO"/>
              <a:pPr>
                <a:defRPr/>
              </a:pPr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F7AF2-A164-4C43-91CD-3EECCD4CA48D}" type="datetimeFigureOut">
              <a:rPr lang="nn-NO"/>
              <a:pPr>
                <a:defRPr/>
              </a:pPr>
              <a:t>03.11.2025</a:t>
            </a:fld>
            <a:endParaRPr lang="nn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720EF-A96D-4D74-A0FB-016E48DCF8E5}" type="slidenum">
              <a:rPr lang="nn-NO"/>
              <a:pPr>
                <a:defRPr/>
              </a:pPr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7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3F826-DD3F-458F-B358-5B2E53E81057}" type="datetimeFigureOut">
              <a:rPr lang="nn-NO"/>
              <a:pPr>
                <a:defRPr/>
              </a:pPr>
              <a:t>03.11.2025</a:t>
            </a:fld>
            <a:endParaRPr lang="nn-NO"/>
          </a:p>
        </p:txBody>
      </p:sp>
      <p:sp>
        <p:nvSpPr>
          <p:cNvPr id="8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9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9E093-320A-4649-92E4-255F9F2890D9}" type="slidenum">
              <a:rPr lang="nn-NO"/>
              <a:pPr>
                <a:defRPr/>
              </a:pPr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48803-AD4D-4C27-8FFE-ABE300E1AB58}" type="datetimeFigureOut">
              <a:rPr lang="nn-NO"/>
              <a:pPr>
                <a:defRPr/>
              </a:pPr>
              <a:t>03.11.2025</a:t>
            </a:fld>
            <a:endParaRPr lang="nn-NO"/>
          </a:p>
        </p:txBody>
      </p:sp>
      <p:sp>
        <p:nvSpPr>
          <p:cNvPr id="4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5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48EB6-DB90-4EE3-A1B2-6D591FB68C8A}" type="slidenum">
              <a:rPr lang="nn-NO"/>
              <a:pPr>
                <a:defRPr/>
              </a:pPr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1E181-C53B-4FD9-9E3A-85102DAC73C9}" type="datetimeFigureOut">
              <a:rPr lang="nn-NO"/>
              <a:pPr>
                <a:defRPr/>
              </a:pPr>
              <a:t>03.11.2025</a:t>
            </a:fld>
            <a:endParaRPr lang="nn-NO"/>
          </a:p>
        </p:txBody>
      </p:sp>
      <p:sp>
        <p:nvSpPr>
          <p:cNvPr id="3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4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BA004-4A6E-44FF-89EC-B973C4E15DBD}" type="slidenum">
              <a:rPr lang="nn-NO"/>
              <a:pPr>
                <a:defRPr/>
              </a:pPr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61411-22A4-4B2C-AB34-A12C17C4240C}" type="datetimeFigureOut">
              <a:rPr lang="nn-NO"/>
              <a:pPr>
                <a:defRPr/>
              </a:pPr>
              <a:t>03.11.2025</a:t>
            </a:fld>
            <a:endParaRPr lang="nn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576DD-8CB5-4189-9694-EB189719DEF8}" type="slidenum">
              <a:rPr lang="nn-NO"/>
              <a:pPr>
                <a:defRPr/>
              </a:pPr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n-NO" noProof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D2957-6423-486C-990E-E386469F49B1}" type="datetimeFigureOut">
              <a:rPr lang="nn-NO"/>
              <a:pPr>
                <a:defRPr/>
              </a:pPr>
              <a:t>03.11.2025</a:t>
            </a:fld>
            <a:endParaRPr lang="nn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3AF41-02FB-4047-AFB3-0CB5B6521637}" type="slidenum">
              <a:rPr lang="nn-NO"/>
              <a:pPr>
                <a:defRPr/>
              </a:pPr>
              <a:t>‹#›</a:t>
            </a:fld>
            <a:endParaRPr lang="nn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ssholder for tit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1027" name="Plassholder f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D07AF7D-CA99-44CA-B0A8-24163C06864A}" type="datetimeFigureOut">
              <a:rPr lang="nn-NO"/>
              <a:pPr>
                <a:defRPr/>
              </a:pPr>
              <a:t>03.11.2025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575E913-DF42-479D-AE57-28A2FD64895A}" type="slidenum">
              <a:rPr lang="nn-NO"/>
              <a:pPr>
                <a:defRPr/>
              </a:pPr>
              <a:t>‹#›</a:t>
            </a:fld>
            <a:endParaRPr lang="nn-NO"/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DFA07330-8561-1ECB-D3DF-1356AB87006C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703060"/>
            <a:ext cx="206375" cy="914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nb-NO" sz="600">
                <a:solidFill>
                  <a:srgbClr val="000000">
                    <a:alpha val="50000"/>
                  </a:srgbClr>
                </a:solidFill>
                <a:latin typeface="Aptos" panose="020F0502020204030204" pitchFamily="34" charset="0"/>
              </a:rPr>
              <a:t>Intern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n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333375"/>
            <a:ext cx="7772400" cy="1470025"/>
          </a:xfrm>
        </p:spPr>
        <p:txBody>
          <a:bodyPr/>
          <a:lstStyle/>
          <a:p>
            <a:pPr eaLnBrk="1" hangingPunct="1"/>
            <a:r>
              <a:rPr lang="nb-NO" sz="5400" dirty="0">
                <a:solidFill>
                  <a:schemeClr val="accent1"/>
                </a:solidFill>
              </a:rPr>
              <a:t>Hjertesykdommer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2060575"/>
            <a:ext cx="8496300" cy="46085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nb-NO" sz="2800" dirty="0"/>
              <a:t>Sykdomsutvikling, symptomer, undersøkelser og behandling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nb-NO" sz="2800" dirty="0"/>
              <a:t>_________________________________________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nb-NO" sz="2800" dirty="0"/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nb-NO" sz="2800" dirty="0"/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nb-NO" sz="2800" dirty="0"/>
              <a:t>Åge Austheim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nb-NO" sz="2800"/>
              <a:t>Overlege</a:t>
            </a:r>
            <a:endParaRPr lang="nb-NO" sz="2800" dirty="0"/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nb-NO" sz="2800" dirty="0"/>
              <a:t>Medisinsk avdeling Kristiansund sjukehus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nb-NO" b="1" dirty="0"/>
              <a:t>Hjerteinfarkt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b-NO" sz="2600" dirty="0"/>
              <a:t>Ofte akutt hendelse</a:t>
            </a:r>
          </a:p>
          <a:p>
            <a:pPr eaLnBrk="1" hangingPunct="1">
              <a:lnSpc>
                <a:spcPct val="90000"/>
              </a:lnSpc>
            </a:pPr>
            <a:endParaRPr lang="nb-NO" sz="2600" dirty="0"/>
          </a:p>
          <a:p>
            <a:pPr eaLnBrk="1" hangingPunct="1">
              <a:lnSpc>
                <a:spcPct val="90000"/>
              </a:lnSpc>
            </a:pPr>
            <a:r>
              <a:rPr lang="nb-NO" sz="2600" dirty="0"/>
              <a:t>Skyldes en kransåre som går tett </a:t>
            </a:r>
            <a:r>
              <a:rPr lang="nb-NO" sz="2600" i="1" dirty="0"/>
              <a:t>med blodpropp</a:t>
            </a:r>
            <a:endParaRPr lang="nb-NO" sz="2600" dirty="0"/>
          </a:p>
          <a:p>
            <a:pPr eaLnBrk="1" hangingPunct="1">
              <a:lnSpc>
                <a:spcPct val="90000"/>
              </a:lnSpc>
            </a:pPr>
            <a:endParaRPr lang="nb-NO" sz="2600" dirty="0"/>
          </a:p>
          <a:p>
            <a:pPr eaLnBrk="1" hangingPunct="1">
              <a:lnSpc>
                <a:spcPct val="90000"/>
              </a:lnSpc>
            </a:pPr>
            <a:r>
              <a:rPr lang="nb-NO" sz="2600" dirty="0"/>
              <a:t>Akutt innsettende symptomer</a:t>
            </a:r>
          </a:p>
          <a:p>
            <a:pPr eaLnBrk="1" hangingPunct="1">
              <a:lnSpc>
                <a:spcPct val="90000"/>
              </a:lnSpc>
            </a:pPr>
            <a:endParaRPr lang="nb-NO" sz="2600" dirty="0"/>
          </a:p>
          <a:p>
            <a:pPr eaLnBrk="1" hangingPunct="1">
              <a:lnSpc>
                <a:spcPct val="90000"/>
              </a:lnSpc>
            </a:pPr>
            <a:r>
              <a:rPr lang="nb-NO" sz="2600" dirty="0"/>
              <a:t>Krever umiddelbar undersøkelse og behandling i sykehus</a:t>
            </a:r>
          </a:p>
          <a:p>
            <a:pPr eaLnBrk="1" hangingPunct="1">
              <a:lnSpc>
                <a:spcPct val="90000"/>
              </a:lnSpc>
            </a:pPr>
            <a:endParaRPr lang="nb-NO" sz="2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b="1" dirty="0"/>
              <a:t>Koronarsykdom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b-NO" dirty="0"/>
              <a:t>Koronarsykdom er en kronisk sykdom. Hva kan man gjøre for å motvirke utviklingen av sykdommen?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nb-NO" b="1" dirty="0"/>
              <a:t>Koronarsykdom - Risikofaktorer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4038600" cy="4525963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nb-NO" sz="280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b-NO" sz="2800" dirty="0"/>
              <a:t>Arvelighet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nb-NO" sz="2800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b-NO" sz="2800" dirty="0"/>
              <a:t>Røyking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nb-NO" sz="2800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b-NO" sz="2800" dirty="0"/>
              <a:t>Høyt kolesterol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nb-NO" sz="2800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b-NO" sz="2800" dirty="0"/>
              <a:t>Høyt blodtrykk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nb-NO" sz="2800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b-NO" sz="2800" dirty="0"/>
              <a:t>Sukkersyke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nb-NO" sz="2800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b-NO" sz="2800" dirty="0"/>
              <a:t>Inaktivitet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endParaRPr lang="nb-NO" sz="240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endParaRPr lang="nb-NO" sz="240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Risikofaktorene henger sammen!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Hva kan man selv gjøre for å redusere risiko?</a:t>
            </a:r>
          </a:p>
          <a:p>
            <a:endParaRPr lang="nb-NO" dirty="0"/>
          </a:p>
          <a:p>
            <a:pPr marL="514350" indent="-514350">
              <a:buFont typeface="+mj-lt"/>
              <a:buAutoNum type="arabicPeriod"/>
            </a:pPr>
            <a:r>
              <a:rPr lang="nb-NO" dirty="0"/>
              <a:t>Røykestopp!</a:t>
            </a:r>
          </a:p>
          <a:p>
            <a:pPr marL="514350" indent="-514350">
              <a:buFont typeface="+mj-lt"/>
              <a:buAutoNum type="arabicPeriod"/>
            </a:pPr>
            <a:endParaRPr lang="nb-NO" dirty="0"/>
          </a:p>
          <a:p>
            <a:pPr marL="514350" indent="-514350">
              <a:buFont typeface="+mj-lt"/>
              <a:buAutoNum type="arabicPeriod"/>
            </a:pPr>
            <a:r>
              <a:rPr lang="nb-NO" dirty="0"/>
              <a:t>Øk aktivitetsnivået!</a:t>
            </a:r>
          </a:p>
          <a:p>
            <a:pPr marL="914400" lvl="1" indent="-514350"/>
            <a:r>
              <a:rPr lang="nb-NO" dirty="0"/>
              <a:t>Bedret kroppssammensetning </a:t>
            </a:r>
          </a:p>
          <a:p>
            <a:pPr marL="914400" lvl="1" indent="-514350"/>
            <a:r>
              <a:rPr lang="nb-NO" dirty="0"/>
              <a:t>Bedret blodtrykk-, lipid- </a:t>
            </a:r>
          </a:p>
          <a:p>
            <a:pPr marL="400050" lvl="1" indent="0">
              <a:buNone/>
            </a:pPr>
            <a:r>
              <a:rPr lang="nb-NO" dirty="0"/>
              <a:t>      og blodsukkerprofil</a:t>
            </a:r>
          </a:p>
        </p:txBody>
      </p:sp>
    </p:spTree>
    <p:extLst>
      <p:ext uri="{BB962C8B-B14F-4D97-AF65-F5344CB8AC3E}">
        <p14:creationId xmlns:p14="http://schemas.microsoft.com/office/powerpoint/2010/main" val="6949407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Trender </a:t>
            </a:r>
            <a:r>
              <a:rPr lang="nb-NO" b="1" dirty="0" err="1"/>
              <a:t>mht</a:t>
            </a:r>
            <a:r>
              <a:rPr lang="nb-NO" b="1" dirty="0"/>
              <a:t> risiko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Færre røyker</a:t>
            </a:r>
          </a:p>
          <a:p>
            <a:r>
              <a:rPr lang="nb-NO" dirty="0"/>
              <a:t>Vi er mindre aktive</a:t>
            </a:r>
          </a:p>
          <a:p>
            <a:r>
              <a:rPr lang="nb-NO" dirty="0"/>
              <a:t>Vi spiser mer ferdigprosessert mat med høyt inntak av karbohydrater, fett og salt</a:t>
            </a:r>
          </a:p>
          <a:p>
            <a:r>
              <a:rPr lang="nb-NO" dirty="0"/>
              <a:t>Vi er mer overvektige</a:t>
            </a:r>
          </a:p>
          <a:p>
            <a:r>
              <a:rPr lang="nb-NO" dirty="0"/>
              <a:t>Vi har mer diabetes</a:t>
            </a:r>
          </a:p>
        </p:txBody>
      </p:sp>
    </p:spTree>
    <p:extLst>
      <p:ext uri="{BB962C8B-B14F-4D97-AF65-F5344CB8AC3E}">
        <p14:creationId xmlns:p14="http://schemas.microsoft.com/office/powerpoint/2010/main" val="14324222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n-NO" b="1" dirty="0"/>
              <a:t>Hjerteinfarkt</a:t>
            </a:r>
            <a:br>
              <a:rPr lang="nn-NO" b="1" dirty="0"/>
            </a:br>
            <a:br>
              <a:rPr lang="nn-NO" b="1" dirty="0"/>
            </a:br>
            <a:r>
              <a:rPr lang="nn-NO" b="1" dirty="0"/>
              <a:t>Utredning &amp; Behandling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87D8F5F-612C-487B-62E0-0A3295250A3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BF9C1154-8534-93C3-7A62-85D7E9A4D5F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b-NO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b="1" dirty="0"/>
              <a:t>”Vondt i brystet!”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nb-NO" sz="2000"/>
              <a:t>Sykehistorie</a:t>
            </a:r>
          </a:p>
          <a:p>
            <a:pPr lvl="1" eaLnBrk="1" hangingPunct="1">
              <a:lnSpc>
                <a:spcPct val="80000"/>
              </a:lnSpc>
            </a:pPr>
            <a:r>
              <a:rPr lang="nb-NO" sz="1800"/>
              <a:t>Typiske smerter?</a:t>
            </a:r>
          </a:p>
          <a:p>
            <a:pPr eaLnBrk="1" hangingPunct="1">
              <a:lnSpc>
                <a:spcPct val="80000"/>
              </a:lnSpc>
            </a:pPr>
            <a:endParaRPr lang="nb-NO" sz="2000"/>
          </a:p>
          <a:p>
            <a:pPr eaLnBrk="1" hangingPunct="1">
              <a:lnSpc>
                <a:spcPct val="80000"/>
              </a:lnSpc>
            </a:pPr>
            <a:r>
              <a:rPr lang="nb-NO" sz="2000"/>
              <a:t>EKG</a:t>
            </a:r>
          </a:p>
          <a:p>
            <a:pPr lvl="1" eaLnBrk="1" hangingPunct="1">
              <a:lnSpc>
                <a:spcPct val="80000"/>
              </a:lnSpc>
            </a:pPr>
            <a:r>
              <a:rPr lang="nb-NO" sz="1800"/>
              <a:t>Tegn til hjerteinfarkt?</a:t>
            </a:r>
          </a:p>
          <a:p>
            <a:pPr lvl="1" eaLnBrk="1" hangingPunct="1">
              <a:lnSpc>
                <a:spcPct val="80000"/>
              </a:lnSpc>
            </a:pPr>
            <a:endParaRPr lang="nb-NO" sz="1800"/>
          </a:p>
          <a:p>
            <a:pPr eaLnBrk="1" hangingPunct="1">
              <a:lnSpc>
                <a:spcPct val="80000"/>
              </a:lnSpc>
            </a:pPr>
            <a:r>
              <a:rPr lang="nb-NO" sz="2000"/>
              <a:t>Ultralyd</a:t>
            </a:r>
          </a:p>
          <a:p>
            <a:pPr lvl="1" eaLnBrk="1" hangingPunct="1">
              <a:lnSpc>
                <a:spcPct val="80000"/>
              </a:lnSpc>
            </a:pPr>
            <a:r>
              <a:rPr lang="nb-NO" sz="1800"/>
              <a:t>Tegn til infarktskade?</a:t>
            </a:r>
          </a:p>
          <a:p>
            <a:pPr lvl="1" eaLnBrk="1" hangingPunct="1">
              <a:lnSpc>
                <a:spcPct val="80000"/>
              </a:lnSpc>
            </a:pPr>
            <a:endParaRPr lang="nb-NO" sz="1800"/>
          </a:p>
          <a:p>
            <a:pPr eaLnBrk="1" hangingPunct="1">
              <a:lnSpc>
                <a:spcPct val="80000"/>
              </a:lnSpc>
            </a:pPr>
            <a:r>
              <a:rPr lang="nb-NO" sz="2000"/>
              <a:t>Blodprøver</a:t>
            </a:r>
          </a:p>
          <a:p>
            <a:pPr lvl="1" eaLnBrk="1" hangingPunct="1">
              <a:lnSpc>
                <a:spcPct val="80000"/>
              </a:lnSpc>
            </a:pPr>
            <a:r>
              <a:rPr lang="nb-NO" sz="1800"/>
              <a:t>Troponin T</a:t>
            </a:r>
          </a:p>
          <a:p>
            <a:pPr eaLnBrk="1" hangingPunct="1">
              <a:lnSpc>
                <a:spcPct val="80000"/>
              </a:lnSpc>
            </a:pPr>
            <a:endParaRPr lang="nb-NO" sz="2000"/>
          </a:p>
          <a:p>
            <a:pPr eaLnBrk="1" hangingPunct="1">
              <a:lnSpc>
                <a:spcPct val="80000"/>
              </a:lnSpc>
            </a:pPr>
            <a:endParaRPr lang="nb-NO" sz="2000"/>
          </a:p>
          <a:p>
            <a:pPr eaLnBrk="1" hangingPunct="1">
              <a:lnSpc>
                <a:spcPct val="80000"/>
              </a:lnSpc>
            </a:pPr>
            <a:r>
              <a:rPr lang="nb-NO" sz="2000"/>
              <a:t>Hjertekateterisering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nb-NO" sz="2000"/>
              <a:t>	(koronar angiografi)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sz="4000" b="1" dirty="0"/>
              <a:t>Akutt behandling ved hjerteinfarkt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nb-NO" sz="1400" b="1" dirty="0"/>
              <a:t>Blodfortynnende</a:t>
            </a:r>
          </a:p>
          <a:p>
            <a:pPr lvl="1" eaLnBrk="1" hangingPunct="1">
              <a:lnSpc>
                <a:spcPct val="80000"/>
              </a:lnSpc>
            </a:pPr>
            <a:r>
              <a:rPr lang="nb-NO" sz="1200" b="1" dirty="0"/>
              <a:t>Lite hjerteinfarkt:</a:t>
            </a:r>
          </a:p>
          <a:p>
            <a:pPr lvl="1" eaLnBrk="1" hangingPunct="1">
              <a:lnSpc>
                <a:spcPct val="80000"/>
              </a:lnSpc>
            </a:pPr>
            <a:r>
              <a:rPr lang="nb-NO" sz="1200" dirty="0"/>
              <a:t>2 </a:t>
            </a:r>
            <a:r>
              <a:rPr lang="nb-NO" sz="1200" dirty="0" err="1"/>
              <a:t>blodplatehemmere</a:t>
            </a:r>
            <a:endParaRPr lang="nb-NO" sz="1200" dirty="0"/>
          </a:p>
          <a:p>
            <a:pPr lvl="2" eaLnBrk="1" hangingPunct="1">
              <a:lnSpc>
                <a:spcPct val="80000"/>
              </a:lnSpc>
            </a:pPr>
            <a:r>
              <a:rPr lang="nb-NO" sz="1000" dirty="0"/>
              <a:t>Dispril/Albyl E® + </a:t>
            </a:r>
            <a:r>
              <a:rPr lang="nb-NO" sz="1000" dirty="0" err="1"/>
              <a:t>Brilique</a:t>
            </a:r>
            <a:r>
              <a:rPr lang="nb-NO" sz="1000" dirty="0"/>
              <a:t>® (</a:t>
            </a:r>
            <a:r>
              <a:rPr lang="nb-NO" sz="1000" dirty="0" err="1"/>
              <a:t>Plavix</a:t>
            </a:r>
            <a:r>
              <a:rPr lang="nb-NO" sz="1000" dirty="0"/>
              <a:t>®)</a:t>
            </a:r>
          </a:p>
          <a:p>
            <a:pPr lvl="1" eaLnBrk="1" hangingPunct="1">
              <a:lnSpc>
                <a:spcPct val="80000"/>
              </a:lnSpc>
            </a:pPr>
            <a:r>
              <a:rPr lang="nb-NO" sz="1200" dirty="0" err="1"/>
              <a:t>Klexane</a:t>
            </a:r>
            <a:r>
              <a:rPr lang="nb-NO" sz="1200" dirty="0"/>
              <a:t>®</a:t>
            </a:r>
          </a:p>
          <a:p>
            <a:pPr lvl="1" eaLnBrk="1" hangingPunct="1">
              <a:lnSpc>
                <a:spcPct val="80000"/>
              </a:lnSpc>
            </a:pPr>
            <a:endParaRPr lang="nb-NO" sz="1200" dirty="0"/>
          </a:p>
          <a:p>
            <a:pPr lvl="1" eaLnBrk="1" hangingPunct="1">
              <a:lnSpc>
                <a:spcPct val="80000"/>
              </a:lnSpc>
            </a:pPr>
            <a:r>
              <a:rPr lang="nb-NO" sz="1200" dirty="0">
                <a:latin typeface="Trebuchet MS" pitchFamily="34" charset="0"/>
              </a:rPr>
              <a:t>Stort hjerteinfarkt:</a:t>
            </a:r>
          </a:p>
          <a:p>
            <a:pPr lvl="2" eaLnBrk="1" hangingPunct="1">
              <a:lnSpc>
                <a:spcPct val="80000"/>
              </a:lnSpc>
            </a:pPr>
            <a:r>
              <a:rPr lang="nb-NO" sz="800" dirty="0">
                <a:latin typeface="Trebuchet MS" pitchFamily="34" charset="0"/>
              </a:rPr>
              <a:t>«</a:t>
            </a:r>
            <a:r>
              <a:rPr lang="nb-NO" sz="800" dirty="0" err="1">
                <a:latin typeface="Trebuchet MS" pitchFamily="34" charset="0"/>
              </a:rPr>
              <a:t>Plumbo</a:t>
            </a:r>
            <a:r>
              <a:rPr lang="nb-NO" sz="800" dirty="0">
                <a:latin typeface="Trebuchet MS" pitchFamily="34" charset="0"/>
              </a:rPr>
              <a:t>»-medisin (trombolyse), </a:t>
            </a:r>
          </a:p>
          <a:p>
            <a:pPr lvl="1" eaLnBrk="1" hangingPunct="1">
              <a:lnSpc>
                <a:spcPct val="80000"/>
              </a:lnSpc>
            </a:pPr>
            <a:endParaRPr lang="nb-NO" sz="1200" dirty="0">
              <a:latin typeface="Trebuchet MS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nb-NO" sz="1400" b="1" dirty="0"/>
              <a:t>Oksygen</a:t>
            </a:r>
          </a:p>
          <a:p>
            <a:pPr eaLnBrk="1" hangingPunct="1">
              <a:lnSpc>
                <a:spcPct val="80000"/>
              </a:lnSpc>
            </a:pPr>
            <a:endParaRPr lang="nb-NO" sz="1400" dirty="0"/>
          </a:p>
          <a:p>
            <a:pPr eaLnBrk="1" hangingPunct="1">
              <a:lnSpc>
                <a:spcPct val="80000"/>
              </a:lnSpc>
            </a:pPr>
            <a:r>
              <a:rPr lang="nb-NO" sz="1400" b="1" dirty="0"/>
              <a:t>Smertestillende</a:t>
            </a:r>
          </a:p>
          <a:p>
            <a:pPr lvl="1" eaLnBrk="1" hangingPunct="1">
              <a:lnSpc>
                <a:spcPct val="80000"/>
              </a:lnSpc>
            </a:pPr>
            <a:r>
              <a:rPr lang="nb-NO" sz="1200" dirty="0"/>
              <a:t>Morfin</a:t>
            </a:r>
          </a:p>
          <a:p>
            <a:pPr lvl="1" eaLnBrk="1" hangingPunct="1">
              <a:lnSpc>
                <a:spcPct val="80000"/>
              </a:lnSpc>
            </a:pPr>
            <a:r>
              <a:rPr lang="nb-NO" sz="1200" dirty="0"/>
              <a:t>Nitroglyserin</a:t>
            </a:r>
          </a:p>
          <a:p>
            <a:pPr lvl="1" eaLnBrk="1" hangingPunct="1">
              <a:lnSpc>
                <a:spcPct val="80000"/>
              </a:lnSpc>
            </a:pPr>
            <a:endParaRPr lang="nb-NO" sz="1200" dirty="0"/>
          </a:p>
          <a:p>
            <a:pPr eaLnBrk="1" hangingPunct="1">
              <a:lnSpc>
                <a:spcPct val="80000"/>
              </a:lnSpc>
            </a:pPr>
            <a:r>
              <a:rPr lang="nb-NO" sz="1400" dirty="0"/>
              <a:t>Stabilisere og optimalisere puls og blodtrykk</a:t>
            </a:r>
          </a:p>
          <a:p>
            <a:pPr lvl="1" eaLnBrk="1" hangingPunct="1">
              <a:lnSpc>
                <a:spcPct val="80000"/>
              </a:lnSpc>
            </a:pPr>
            <a:r>
              <a:rPr lang="nb-NO" sz="1200" dirty="0"/>
              <a:t>Betablokkere (</a:t>
            </a:r>
            <a:r>
              <a:rPr lang="nb-NO" sz="1200" dirty="0" err="1"/>
              <a:t>Seloken</a:t>
            </a:r>
            <a:r>
              <a:rPr lang="nb-NO" sz="1200" dirty="0"/>
              <a:t> ®/</a:t>
            </a:r>
            <a:r>
              <a:rPr lang="nb-NO" sz="1200" dirty="0" err="1"/>
              <a:t>Selo-ZoK</a:t>
            </a:r>
            <a:r>
              <a:rPr lang="nb-NO" sz="1200" dirty="0"/>
              <a:t>®)</a:t>
            </a:r>
            <a:endParaRPr lang="nb-NO" sz="1200" dirty="0">
              <a:latin typeface="Trebuchet MS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nb-NO" sz="1200" dirty="0"/>
              <a:t>Nitroglyserin-infusjon</a:t>
            </a:r>
          </a:p>
          <a:p>
            <a:pPr eaLnBrk="1" hangingPunct="1">
              <a:lnSpc>
                <a:spcPct val="80000"/>
              </a:lnSpc>
            </a:pPr>
            <a:endParaRPr lang="nb-NO" sz="1400" dirty="0"/>
          </a:p>
          <a:p>
            <a:pPr eaLnBrk="1" hangingPunct="1">
              <a:lnSpc>
                <a:spcPct val="80000"/>
              </a:lnSpc>
            </a:pPr>
            <a:r>
              <a:rPr lang="nb-NO" sz="1400" dirty="0"/>
              <a:t>Overvåkning </a:t>
            </a:r>
            <a:r>
              <a:rPr lang="nb-NO" sz="1400" dirty="0" err="1"/>
              <a:t>mtp</a:t>
            </a:r>
            <a:r>
              <a:rPr lang="nb-NO" sz="1400" dirty="0"/>
              <a:t>. komplikasjoner</a:t>
            </a:r>
          </a:p>
          <a:p>
            <a:pPr lvl="1" eaLnBrk="1" hangingPunct="1">
              <a:lnSpc>
                <a:spcPct val="80000"/>
              </a:lnSpc>
            </a:pPr>
            <a:endParaRPr lang="nb-NO" sz="1400" dirty="0"/>
          </a:p>
          <a:p>
            <a:pPr eaLnBrk="1" hangingPunct="1">
              <a:lnSpc>
                <a:spcPct val="80000"/>
              </a:lnSpc>
            </a:pPr>
            <a:r>
              <a:rPr lang="nb-NO" sz="1400" dirty="0"/>
              <a:t>Koronar angiografi (hjertekransåre-undersøkelse med kontrast)</a:t>
            </a:r>
          </a:p>
          <a:p>
            <a:pPr lvl="2" eaLnBrk="1" hangingPunct="1">
              <a:lnSpc>
                <a:spcPct val="80000"/>
              </a:lnSpc>
            </a:pPr>
            <a:r>
              <a:rPr lang="nb-NO" sz="1000" dirty="0"/>
              <a:t>Kun medisinsk behandling</a:t>
            </a:r>
          </a:p>
          <a:p>
            <a:pPr lvl="2" eaLnBrk="1" hangingPunct="1">
              <a:lnSpc>
                <a:spcPct val="80000"/>
              </a:lnSpc>
            </a:pPr>
            <a:r>
              <a:rPr lang="nb-NO" sz="1000" dirty="0"/>
              <a:t>Utblokking (PCI) med </a:t>
            </a:r>
            <a:r>
              <a:rPr lang="nb-NO" sz="1000" dirty="0" err="1"/>
              <a:t>stent</a:t>
            </a:r>
            <a:endParaRPr lang="nb-NO" sz="1000" dirty="0"/>
          </a:p>
          <a:p>
            <a:pPr lvl="2" eaLnBrk="1" hangingPunct="1">
              <a:lnSpc>
                <a:spcPct val="80000"/>
              </a:lnSpc>
            </a:pPr>
            <a:r>
              <a:rPr lang="nb-NO" sz="1000" dirty="0"/>
              <a:t>Kirurgi (CABG; bypass-operasjon)</a:t>
            </a:r>
          </a:p>
          <a:p>
            <a:pPr lvl="1" eaLnBrk="1" hangingPunct="1">
              <a:lnSpc>
                <a:spcPct val="80000"/>
              </a:lnSpc>
            </a:pPr>
            <a:endParaRPr lang="nb-NO" sz="1200" dirty="0"/>
          </a:p>
          <a:p>
            <a:pPr lvl="1" eaLnBrk="1" hangingPunct="1">
              <a:lnSpc>
                <a:spcPct val="80000"/>
              </a:lnSpc>
            </a:pPr>
            <a:endParaRPr lang="nb-NO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b="1" dirty="0"/>
              <a:t>Komplikasjoner til hjerteinfarkt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4525963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b-NO" dirty="0"/>
              <a:t>Hjertesvikt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nb-NO" dirty="0"/>
              <a:t>Permanent redusert pumpefunksjon etter infarktskade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nb-NO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b-NO" dirty="0"/>
              <a:t>Hjerterytmeforstyrrelser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nb-NO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b-NO" dirty="0"/>
              <a:t>Klaffefeil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nb-NO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b-NO" dirty="0"/>
              <a:t>Hjerteposebetennelse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28625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b="1" dirty="0"/>
              <a:t>Behandling etter hjerteinfarkt</a:t>
            </a:r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420938"/>
            <a:ext cx="8229600" cy="226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nb-NO" sz="1800" dirty="0"/>
              <a:t>Livsstilstiltak</a:t>
            </a:r>
          </a:p>
          <a:p>
            <a:pPr eaLnBrk="1" hangingPunct="1">
              <a:lnSpc>
                <a:spcPct val="80000"/>
              </a:lnSpc>
            </a:pPr>
            <a:endParaRPr lang="nb-NO" sz="1800" dirty="0"/>
          </a:p>
          <a:p>
            <a:pPr eaLnBrk="1" hangingPunct="1">
              <a:lnSpc>
                <a:spcPct val="80000"/>
              </a:lnSpc>
            </a:pPr>
            <a:r>
              <a:rPr lang="nb-NO" sz="1800" dirty="0"/>
              <a:t>Medikamentell behandling</a:t>
            </a:r>
          </a:p>
          <a:p>
            <a:pPr eaLnBrk="1" hangingPunct="1">
              <a:lnSpc>
                <a:spcPct val="80000"/>
              </a:lnSpc>
            </a:pPr>
            <a:endParaRPr lang="nb-NO" sz="1800" dirty="0"/>
          </a:p>
          <a:p>
            <a:pPr eaLnBrk="1" hangingPunct="1">
              <a:lnSpc>
                <a:spcPct val="80000"/>
              </a:lnSpc>
            </a:pPr>
            <a:r>
              <a:rPr lang="nb-NO" sz="1800" dirty="0"/>
              <a:t>Hjertekransåreinngrep (PCI, bypass-operasjon)</a:t>
            </a:r>
          </a:p>
          <a:p>
            <a:pPr eaLnBrk="1" hangingPunct="1">
              <a:lnSpc>
                <a:spcPct val="80000"/>
              </a:lnSpc>
            </a:pPr>
            <a:endParaRPr lang="nb-NO" sz="1800" dirty="0"/>
          </a:p>
          <a:p>
            <a:pPr eaLnBrk="1" hangingPunct="1">
              <a:lnSpc>
                <a:spcPct val="80000"/>
              </a:lnSpc>
            </a:pPr>
            <a:endParaRPr lang="nb-NO" sz="1800" dirty="0"/>
          </a:p>
          <a:p>
            <a:pPr eaLnBrk="1" hangingPunct="1">
              <a:lnSpc>
                <a:spcPct val="80000"/>
              </a:lnSpc>
            </a:pPr>
            <a:r>
              <a:rPr lang="nb-NO" sz="1800" dirty="0"/>
              <a:t>Kontroller:</a:t>
            </a:r>
          </a:p>
          <a:p>
            <a:pPr lvl="1" eaLnBrk="1" hangingPunct="1">
              <a:lnSpc>
                <a:spcPct val="80000"/>
              </a:lnSpc>
            </a:pPr>
            <a:r>
              <a:rPr lang="nb-NO" sz="1600" dirty="0"/>
              <a:t>Ved </a:t>
            </a:r>
            <a:r>
              <a:rPr lang="nb-NO" sz="1600" dirty="0" err="1"/>
              <a:t>hjertemedisinsk</a:t>
            </a:r>
            <a:r>
              <a:rPr lang="nb-NO" sz="1600" dirty="0"/>
              <a:t> poliklinikk for utvalgte pasienter</a:t>
            </a:r>
          </a:p>
          <a:p>
            <a:pPr lvl="1" eaLnBrk="1" hangingPunct="1">
              <a:lnSpc>
                <a:spcPct val="80000"/>
              </a:lnSpc>
            </a:pPr>
            <a:r>
              <a:rPr lang="nb-NO" sz="1600" dirty="0"/>
              <a:t>Ved hjertesviktpoliklinikken for pasienter med 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r>
              <a:rPr lang="nb-NO" sz="1600" dirty="0"/>
              <a:t>       hjertesvikt av en viss grad</a:t>
            </a:r>
          </a:p>
          <a:p>
            <a:pPr lvl="1" eaLnBrk="1" hangingPunct="1">
              <a:lnSpc>
                <a:spcPct val="80000"/>
              </a:lnSpc>
            </a:pPr>
            <a:r>
              <a:rPr lang="nb-NO" sz="1600" dirty="0"/>
              <a:t>Hos fastlege for alle</a:t>
            </a:r>
          </a:p>
          <a:p>
            <a:pPr lvl="2" eaLnBrk="1" hangingPunct="1">
              <a:lnSpc>
                <a:spcPct val="80000"/>
              </a:lnSpc>
            </a:pPr>
            <a:r>
              <a:rPr lang="nb-NO" sz="1600" dirty="0"/>
              <a:t>Kontroll x 1-2 årlig </a:t>
            </a:r>
            <a:r>
              <a:rPr lang="nb-NO" sz="1600" dirty="0" err="1"/>
              <a:t>mht</a:t>
            </a:r>
            <a:r>
              <a:rPr lang="nb-NO" sz="1600" dirty="0"/>
              <a:t> risikofaktorer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nn-NO" b="1">
                <a:effectLst>
                  <a:outerShdw blurRad="38100" dist="38100" dir="2700000" algn="tl">
                    <a:srgbClr val="C0C0C0"/>
                  </a:outerShdw>
                </a:effectLst>
              </a:rPr>
              <a:t>KORONARSYKDOM</a:t>
            </a:r>
          </a:p>
          <a:p>
            <a:pPr eaLnBrk="1" hangingPunct="1">
              <a:buFont typeface="Arial" charset="0"/>
              <a:buNone/>
              <a:defRPr/>
            </a:pPr>
            <a:endParaRPr lang="nn-NO" b="1"/>
          </a:p>
          <a:p>
            <a:pPr eaLnBrk="1" hangingPunct="1">
              <a:buFont typeface="Arial" charset="0"/>
              <a:buNone/>
              <a:defRPr/>
            </a:pPr>
            <a:r>
              <a:rPr lang="nn-NO"/>
              <a:t>	= hjertekransåresykdom</a:t>
            </a:r>
          </a:p>
          <a:p>
            <a:pPr eaLnBrk="1" hangingPunct="1">
              <a:buFont typeface="Arial" charset="0"/>
              <a:buNone/>
              <a:defRPr/>
            </a:pPr>
            <a:endParaRPr lang="nn-NO"/>
          </a:p>
          <a:p>
            <a:pPr eaLnBrk="1" hangingPunct="1">
              <a:buFont typeface="Arial" charset="0"/>
              <a:buNone/>
              <a:defRPr/>
            </a:pPr>
            <a:r>
              <a:rPr lang="nn-NO"/>
              <a:t>	= ischemisk hjertesykdom</a:t>
            </a:r>
          </a:p>
          <a:p>
            <a:pPr lvl="1" eaLnBrk="1" hangingPunct="1">
              <a:buFont typeface="Arial" charset="0"/>
              <a:buNone/>
              <a:defRPr/>
            </a:pPr>
            <a:endParaRPr lang="nn-NO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Hva er behandlingsmålene?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LDL-kolesterol &lt; 1,4 </a:t>
            </a:r>
            <a:r>
              <a:rPr lang="nb-NO" dirty="0" err="1"/>
              <a:t>mmol</a:t>
            </a:r>
            <a:r>
              <a:rPr lang="nb-NO" dirty="0"/>
              <a:t>/L</a:t>
            </a:r>
          </a:p>
          <a:p>
            <a:r>
              <a:rPr lang="nb-NO" dirty="0"/>
              <a:t>Blodtrykk &lt; 140/90, lavere grense for pasienter med diabetes og nyresvikt</a:t>
            </a:r>
          </a:p>
          <a:p>
            <a:r>
              <a:rPr lang="nb-NO" dirty="0"/>
              <a:t>HbA1c &lt; 7,5 % / 58 (blodsukkerregulering)</a:t>
            </a:r>
          </a:p>
          <a:p>
            <a:r>
              <a:rPr lang="nb-NO" dirty="0"/>
              <a:t>Fysisk aktivitet</a:t>
            </a:r>
          </a:p>
          <a:p>
            <a:r>
              <a:rPr lang="nb-NO" dirty="0"/>
              <a:t>Livskvalitet!</a:t>
            </a:r>
          </a:p>
          <a:p>
            <a:pPr lvl="1"/>
            <a:r>
              <a:rPr lang="nb-NO" dirty="0"/>
              <a:t>Depresjon/angst</a:t>
            </a:r>
          </a:p>
          <a:p>
            <a:pPr lvl="1"/>
            <a:r>
              <a:rPr lang="nb-NO" dirty="0"/>
              <a:t>Seksualfunksjon</a:t>
            </a:r>
          </a:p>
          <a:p>
            <a:pPr lvl="1"/>
            <a:r>
              <a:rPr lang="nb-NO" dirty="0"/>
              <a:t>+++</a:t>
            </a:r>
          </a:p>
        </p:txBody>
      </p:sp>
    </p:spTree>
    <p:extLst>
      <p:ext uri="{BB962C8B-B14F-4D97-AF65-F5344CB8AC3E}">
        <p14:creationId xmlns:p14="http://schemas.microsoft.com/office/powerpoint/2010/main" val="9463095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n-NO" b="1" dirty="0" err="1"/>
              <a:t>Medikamenter</a:t>
            </a:r>
            <a:endParaRPr lang="nn-NO" b="1" dirty="0"/>
          </a:p>
        </p:txBody>
      </p:sp>
      <p:sp>
        <p:nvSpPr>
          <p:cNvPr id="41986" name="Plassholder for innhold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nn-NO"/>
              <a:t>Blodfortynnende</a:t>
            </a:r>
          </a:p>
          <a:p>
            <a:pPr eaLnBrk="1" hangingPunct="1"/>
            <a:endParaRPr lang="nn-NO"/>
          </a:p>
          <a:p>
            <a:pPr eaLnBrk="1" hangingPunct="1"/>
            <a:r>
              <a:rPr lang="nn-NO"/>
              <a:t>Kolesterolsenkende</a:t>
            </a:r>
          </a:p>
          <a:p>
            <a:pPr eaLnBrk="1" hangingPunct="1"/>
            <a:endParaRPr lang="nn-NO"/>
          </a:p>
          <a:p>
            <a:pPr eaLnBrk="1" hangingPunct="1"/>
            <a:r>
              <a:rPr lang="nn-NO"/>
              <a:t>Symptomdempende</a:t>
            </a:r>
          </a:p>
          <a:p>
            <a:pPr lvl="1" eaLnBrk="1" hangingPunct="1"/>
            <a:r>
              <a:rPr lang="nn-NO"/>
              <a:t>anginamedisin</a:t>
            </a:r>
          </a:p>
          <a:p>
            <a:pPr eaLnBrk="1" hangingPunct="1"/>
            <a:endParaRPr lang="nn-NO"/>
          </a:p>
          <a:p>
            <a:pPr eaLnBrk="1" hangingPunct="1"/>
            <a:r>
              <a:rPr lang="nn-NO"/>
              <a:t>Hjertesviktmedisin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n-NO" b="1" dirty="0" err="1"/>
              <a:t>Blodfortynnende</a:t>
            </a:r>
            <a:endParaRPr lang="nn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n-NO" dirty="0"/>
              <a:t>Dobbel blodfortynning 6-12 </a:t>
            </a:r>
            <a:r>
              <a:rPr lang="nn-NO" dirty="0" err="1"/>
              <a:t>måneder</a:t>
            </a:r>
            <a:endParaRPr lang="nn-NO" dirty="0"/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nn-NO" dirty="0" err="1"/>
              <a:t>Beskytter</a:t>
            </a:r>
            <a:r>
              <a:rPr lang="nn-NO" dirty="0"/>
              <a:t> mot nye </a:t>
            </a:r>
            <a:r>
              <a:rPr lang="nn-NO" dirty="0" err="1"/>
              <a:t>hendelser</a:t>
            </a:r>
            <a:endParaRPr lang="nn-NO" dirty="0"/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nn-NO" dirty="0" err="1"/>
              <a:t>Beskytter</a:t>
            </a:r>
            <a:r>
              <a:rPr lang="nn-NO" dirty="0"/>
              <a:t> mot blodpropp i </a:t>
            </a:r>
            <a:r>
              <a:rPr lang="nn-NO" dirty="0" err="1"/>
              <a:t>stentet</a:t>
            </a:r>
            <a:r>
              <a:rPr lang="nn-NO" dirty="0"/>
              <a:t> parti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endParaRPr lang="nn-NO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n-NO" dirty="0"/>
              <a:t>Etter 12 </a:t>
            </a:r>
            <a:r>
              <a:rPr lang="nn-NO" dirty="0" err="1"/>
              <a:t>måneder</a:t>
            </a:r>
            <a:r>
              <a:rPr lang="nn-NO" dirty="0"/>
              <a:t>: Albyl E livet ut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nn-NO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n-NO" dirty="0" err="1"/>
              <a:t>Bivirkninger</a:t>
            </a:r>
            <a:endParaRPr lang="nn-NO" dirty="0"/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nn-NO" dirty="0"/>
              <a:t>Generelt: </a:t>
            </a:r>
            <a:r>
              <a:rPr lang="nn-NO" dirty="0" err="1"/>
              <a:t>Blødningstendens</a:t>
            </a:r>
            <a:endParaRPr lang="nn-NO" dirty="0"/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nn-NO" dirty="0"/>
              <a:t>Albyl E: Mage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nn-NO" dirty="0" err="1"/>
              <a:t>Brilique</a:t>
            </a:r>
            <a:r>
              <a:rPr lang="nn-NO" dirty="0"/>
              <a:t>: </a:t>
            </a:r>
            <a:r>
              <a:rPr lang="nn-NO" dirty="0" err="1"/>
              <a:t>Tungpusthet</a:t>
            </a:r>
            <a:endParaRPr lang="nn-NO" dirty="0"/>
          </a:p>
          <a:p>
            <a:pPr lvl="1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nn-NO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n-NO" b="1" dirty="0" err="1"/>
              <a:t>Symptomdempende</a:t>
            </a:r>
            <a:endParaRPr lang="nn-NO" b="1" dirty="0"/>
          </a:p>
        </p:txBody>
      </p:sp>
      <p:sp>
        <p:nvSpPr>
          <p:cNvPr id="45058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nn-NO" sz="1800" dirty="0"/>
              <a:t>Effekt</a:t>
            </a:r>
          </a:p>
          <a:p>
            <a:pPr lvl="1" eaLnBrk="1" hangingPunct="1">
              <a:lnSpc>
                <a:spcPct val="80000"/>
              </a:lnSpc>
            </a:pPr>
            <a:r>
              <a:rPr lang="nn-NO" sz="1600" dirty="0"/>
              <a:t>Senker hjertets oksygenkrav</a:t>
            </a:r>
          </a:p>
          <a:p>
            <a:pPr lvl="1" eaLnBrk="1" hangingPunct="1">
              <a:lnSpc>
                <a:spcPct val="80000"/>
              </a:lnSpc>
            </a:pPr>
            <a:endParaRPr lang="nn-NO" sz="1600" dirty="0"/>
          </a:p>
          <a:p>
            <a:pPr eaLnBrk="1" hangingPunct="1">
              <a:lnSpc>
                <a:spcPct val="80000"/>
              </a:lnSpc>
            </a:pPr>
            <a:r>
              <a:rPr lang="nn-NO" sz="1800" dirty="0"/>
              <a:t>Betablokkere</a:t>
            </a:r>
          </a:p>
          <a:p>
            <a:pPr lvl="1" eaLnBrk="1" hangingPunct="1">
              <a:lnSpc>
                <a:spcPct val="80000"/>
              </a:lnSpc>
            </a:pPr>
            <a:r>
              <a:rPr lang="nn-NO" sz="1500" dirty="0"/>
              <a:t>Selo-Zok / </a:t>
            </a:r>
            <a:r>
              <a:rPr lang="nn-NO" sz="1500" dirty="0" err="1"/>
              <a:t>Metoprolol</a:t>
            </a:r>
            <a:r>
              <a:rPr lang="nn-NO" sz="1500" dirty="0"/>
              <a:t> depot</a:t>
            </a:r>
          </a:p>
          <a:p>
            <a:pPr lvl="1" eaLnBrk="1" hangingPunct="1">
              <a:lnSpc>
                <a:spcPct val="80000"/>
              </a:lnSpc>
            </a:pPr>
            <a:r>
              <a:rPr lang="nn-NO" sz="1500" dirty="0" err="1"/>
              <a:t>Emconcor</a:t>
            </a:r>
            <a:r>
              <a:rPr lang="nn-NO" sz="1500" dirty="0"/>
              <a:t> / </a:t>
            </a:r>
            <a:r>
              <a:rPr lang="nn-NO" sz="1500" dirty="0" err="1"/>
              <a:t>Bisoprolol</a:t>
            </a:r>
            <a:endParaRPr lang="nn-NO" sz="1500" dirty="0"/>
          </a:p>
          <a:p>
            <a:pPr lvl="1" eaLnBrk="1" hangingPunct="1">
              <a:lnSpc>
                <a:spcPct val="80000"/>
              </a:lnSpc>
            </a:pPr>
            <a:endParaRPr lang="nn-NO" sz="1500" dirty="0"/>
          </a:p>
          <a:p>
            <a:pPr eaLnBrk="1" hangingPunct="1">
              <a:lnSpc>
                <a:spcPct val="80000"/>
              </a:lnSpc>
            </a:pPr>
            <a:r>
              <a:rPr lang="nn-NO" sz="1800" dirty="0"/>
              <a:t>Kalsiumkanal-blokkere</a:t>
            </a:r>
          </a:p>
          <a:p>
            <a:pPr lvl="1" eaLnBrk="1" hangingPunct="1">
              <a:lnSpc>
                <a:spcPct val="80000"/>
              </a:lnSpc>
            </a:pPr>
            <a:r>
              <a:rPr lang="nn-NO" sz="1500" dirty="0" err="1"/>
              <a:t>Norvasc</a:t>
            </a:r>
            <a:r>
              <a:rPr lang="nn-NO" sz="1500" dirty="0"/>
              <a:t> / </a:t>
            </a:r>
            <a:r>
              <a:rPr lang="nn-NO" sz="1500" dirty="0" err="1"/>
              <a:t>Amlodipin</a:t>
            </a:r>
            <a:endParaRPr lang="nn-NO" sz="1500" dirty="0"/>
          </a:p>
          <a:p>
            <a:pPr lvl="1" eaLnBrk="1" hangingPunct="1">
              <a:lnSpc>
                <a:spcPct val="80000"/>
              </a:lnSpc>
            </a:pPr>
            <a:r>
              <a:rPr lang="nn-NO" sz="1500" dirty="0" err="1"/>
              <a:t>Plendil</a:t>
            </a:r>
            <a:r>
              <a:rPr lang="nn-NO" sz="1500" dirty="0"/>
              <a:t> / </a:t>
            </a:r>
            <a:r>
              <a:rPr lang="nn-NO" sz="1500" dirty="0" err="1"/>
              <a:t>Felodipin</a:t>
            </a:r>
            <a:endParaRPr lang="nn-NO" sz="1500" dirty="0"/>
          </a:p>
          <a:p>
            <a:pPr lvl="1" eaLnBrk="1" hangingPunct="1">
              <a:lnSpc>
                <a:spcPct val="80000"/>
              </a:lnSpc>
            </a:pPr>
            <a:r>
              <a:rPr lang="nn-NO" sz="1500" dirty="0" err="1"/>
              <a:t>Zanidip</a:t>
            </a:r>
            <a:r>
              <a:rPr lang="nn-NO" sz="1500" dirty="0"/>
              <a:t> / </a:t>
            </a:r>
            <a:r>
              <a:rPr lang="nn-NO" sz="1500" dirty="0" err="1"/>
              <a:t>Lerkanidipin</a:t>
            </a:r>
            <a:endParaRPr lang="nn-NO" sz="1500" dirty="0"/>
          </a:p>
          <a:p>
            <a:pPr lvl="1" eaLnBrk="1" hangingPunct="1">
              <a:lnSpc>
                <a:spcPct val="80000"/>
              </a:lnSpc>
            </a:pPr>
            <a:r>
              <a:rPr lang="nn-NO" sz="1500" dirty="0"/>
              <a:t>Adalat </a:t>
            </a:r>
            <a:r>
              <a:rPr lang="nn-NO" sz="1500" dirty="0" err="1"/>
              <a:t>Oros</a:t>
            </a:r>
            <a:r>
              <a:rPr lang="nn-NO" sz="1500" dirty="0"/>
              <a:t> / </a:t>
            </a:r>
            <a:r>
              <a:rPr lang="nn-NO" sz="1500" dirty="0" err="1"/>
              <a:t>Nifedipin</a:t>
            </a:r>
            <a:endParaRPr lang="nn-NO" sz="1500" dirty="0"/>
          </a:p>
          <a:p>
            <a:pPr lvl="1" eaLnBrk="1" hangingPunct="1">
              <a:lnSpc>
                <a:spcPct val="80000"/>
              </a:lnSpc>
            </a:pPr>
            <a:endParaRPr lang="nn-NO" sz="1500" dirty="0"/>
          </a:p>
          <a:p>
            <a:pPr eaLnBrk="1" hangingPunct="1">
              <a:lnSpc>
                <a:spcPct val="80000"/>
              </a:lnSpc>
            </a:pPr>
            <a:r>
              <a:rPr lang="nn-NO" sz="1800" dirty="0" err="1"/>
              <a:t>Langtidsvirkende</a:t>
            </a:r>
            <a:r>
              <a:rPr lang="nn-NO" sz="1800" dirty="0"/>
              <a:t> nitroglyserin</a:t>
            </a:r>
          </a:p>
          <a:p>
            <a:pPr lvl="1" eaLnBrk="1" hangingPunct="1">
              <a:lnSpc>
                <a:spcPct val="80000"/>
              </a:lnSpc>
            </a:pPr>
            <a:r>
              <a:rPr lang="nn-NO" sz="1500" dirty="0" err="1"/>
              <a:t>Imdur</a:t>
            </a:r>
            <a:endParaRPr lang="nn-NO" sz="1500" dirty="0"/>
          </a:p>
          <a:p>
            <a:pPr lvl="1" eaLnBrk="1" hangingPunct="1">
              <a:lnSpc>
                <a:spcPct val="80000"/>
              </a:lnSpc>
            </a:pPr>
            <a:r>
              <a:rPr lang="nn-NO" sz="1500" dirty="0" err="1"/>
              <a:t>Monoket</a:t>
            </a:r>
            <a:r>
              <a:rPr lang="nn-NO" sz="1500" dirty="0"/>
              <a:t> OD</a:t>
            </a:r>
          </a:p>
          <a:p>
            <a:pPr lvl="1" eaLnBrk="1" hangingPunct="1">
              <a:lnSpc>
                <a:spcPct val="80000"/>
              </a:lnSpc>
            </a:pPr>
            <a:endParaRPr lang="nn-NO" sz="1500" dirty="0"/>
          </a:p>
          <a:p>
            <a:pPr eaLnBrk="1" hangingPunct="1">
              <a:lnSpc>
                <a:spcPct val="80000"/>
              </a:lnSpc>
            </a:pPr>
            <a:r>
              <a:rPr lang="nn-NO" sz="1800" dirty="0" err="1"/>
              <a:t>Bivirkninger</a:t>
            </a:r>
            <a:endParaRPr lang="nn-NO" sz="1800" dirty="0"/>
          </a:p>
          <a:p>
            <a:pPr lvl="1" eaLnBrk="1" hangingPunct="1">
              <a:lnSpc>
                <a:spcPct val="80000"/>
              </a:lnSpc>
            </a:pPr>
            <a:r>
              <a:rPr lang="nn-NO" sz="1500" dirty="0" err="1"/>
              <a:t>Vanligst</a:t>
            </a:r>
            <a:r>
              <a:rPr lang="nn-NO" sz="1500" dirty="0"/>
              <a:t> i starten</a:t>
            </a:r>
          </a:p>
          <a:p>
            <a:pPr lvl="1" eaLnBrk="1" hangingPunct="1">
              <a:lnSpc>
                <a:spcPct val="80000"/>
              </a:lnSpc>
            </a:pPr>
            <a:r>
              <a:rPr lang="nn-NO" sz="1500" dirty="0"/>
              <a:t>Kan ofte skifte type/justere dose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n-NO" b="1" dirty="0" err="1"/>
              <a:t>Hjertesviktmedisiner</a:t>
            </a:r>
            <a:endParaRPr lang="nn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 rtlCol="0">
            <a:normAutofit fontScale="4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n-NO" dirty="0" err="1"/>
              <a:t>Pasienter</a:t>
            </a:r>
            <a:r>
              <a:rPr lang="nn-NO" dirty="0"/>
              <a:t> med tydelig </a:t>
            </a:r>
            <a:r>
              <a:rPr lang="nn-NO" dirty="0" err="1"/>
              <a:t>nedsatt</a:t>
            </a:r>
            <a:r>
              <a:rPr lang="nn-NO" dirty="0"/>
              <a:t> hjertefunksjon etter infarkt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nn-NO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n-NO" dirty="0" err="1"/>
              <a:t>Bedrer</a:t>
            </a:r>
            <a:r>
              <a:rPr lang="nn-NO" dirty="0"/>
              <a:t> </a:t>
            </a:r>
            <a:r>
              <a:rPr lang="nn-NO" dirty="0" err="1"/>
              <a:t>hjertesviktsymptomer</a:t>
            </a:r>
            <a:endParaRPr lang="nn-NO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nn-NO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n-NO" dirty="0" err="1"/>
              <a:t>Bedrer</a:t>
            </a:r>
            <a:r>
              <a:rPr lang="nn-NO" dirty="0"/>
              <a:t> prognose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nn-NO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n-NO" dirty="0" err="1"/>
              <a:t>ACE-hemmere</a:t>
            </a:r>
            <a:endParaRPr lang="nn-NO" dirty="0"/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nn-NO" dirty="0" err="1"/>
              <a:t>Triatec</a:t>
            </a:r>
            <a:r>
              <a:rPr lang="nn-NO" dirty="0"/>
              <a:t> / </a:t>
            </a:r>
            <a:r>
              <a:rPr lang="nn-NO" dirty="0" err="1"/>
              <a:t>Ramipril</a:t>
            </a:r>
            <a:endParaRPr lang="nn-NO" dirty="0"/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endParaRPr lang="nn-NO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n-NO" dirty="0" err="1"/>
              <a:t>Betablokkere</a:t>
            </a:r>
            <a:endParaRPr lang="nn-NO" dirty="0"/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nn-NO" dirty="0" err="1"/>
              <a:t>Metoprolol</a:t>
            </a:r>
            <a:r>
              <a:rPr lang="nn-NO" dirty="0"/>
              <a:t> og </a:t>
            </a:r>
            <a:r>
              <a:rPr lang="nn-NO" dirty="0" err="1"/>
              <a:t>bisoprolol</a:t>
            </a:r>
            <a:endParaRPr lang="nn-NO" dirty="0"/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endParaRPr lang="nn-NO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n-NO" dirty="0"/>
              <a:t>Andre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nn-NO" dirty="0" err="1"/>
              <a:t>Atacandm</a:t>
            </a:r>
            <a:r>
              <a:rPr lang="nn-NO" dirty="0"/>
              <a:t> Diovan, </a:t>
            </a:r>
            <a:r>
              <a:rPr lang="nn-NO" dirty="0" err="1"/>
              <a:t>Cazaar</a:t>
            </a:r>
            <a:r>
              <a:rPr lang="nn-NO" dirty="0"/>
              <a:t>, evt. Entresto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nn-NO" dirty="0" err="1"/>
              <a:t>Spirix</a:t>
            </a:r>
            <a:r>
              <a:rPr lang="nn-NO" dirty="0"/>
              <a:t>/</a:t>
            </a:r>
            <a:r>
              <a:rPr lang="nn-NO" dirty="0" err="1"/>
              <a:t>Aldactone</a:t>
            </a:r>
            <a:endParaRPr lang="nn-NO" dirty="0"/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nn-NO" dirty="0" err="1"/>
              <a:t>Forxiga</a:t>
            </a:r>
            <a:r>
              <a:rPr lang="nn-NO" dirty="0"/>
              <a:t> / </a:t>
            </a:r>
            <a:r>
              <a:rPr lang="nn-NO" dirty="0" err="1"/>
              <a:t>Jardiance</a:t>
            </a:r>
            <a:endParaRPr lang="nn-NO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nn-NO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n-NO" dirty="0" err="1"/>
              <a:t>Vanndrivende</a:t>
            </a:r>
            <a:r>
              <a:rPr lang="nn-NO" dirty="0"/>
              <a:t> </a:t>
            </a:r>
            <a:r>
              <a:rPr lang="nn-NO"/>
              <a:t>(symptomatisk)</a:t>
            </a:r>
            <a:endParaRPr lang="nn-NO" dirty="0"/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nn-NO" dirty="0" err="1"/>
              <a:t>Furix</a:t>
            </a:r>
            <a:endParaRPr lang="nn-NO" dirty="0"/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nn-NO" dirty="0"/>
              <a:t>Burinex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endParaRPr lang="nn-NO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n-NO" dirty="0" err="1"/>
              <a:t>Bivirkninger</a:t>
            </a:r>
            <a:endParaRPr lang="nn-NO" dirty="0"/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nn-NO" dirty="0"/>
              <a:t>Lavt blodtrykk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nn-NO" dirty="0"/>
              <a:t>ACE-</a:t>
            </a:r>
            <a:r>
              <a:rPr lang="nn-NO" dirty="0" err="1"/>
              <a:t>hemmer</a:t>
            </a:r>
            <a:r>
              <a:rPr lang="nn-NO" dirty="0"/>
              <a:t>: Tørrhoste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nn-NO" dirty="0"/>
              <a:t>Betablokkere: Individuelt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 descr="Utklippsverktøy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89" t="30258" r="28156" b="6315"/>
          <a:stretch/>
        </p:blipFill>
        <p:spPr>
          <a:xfrm>
            <a:off x="1429304" y="1417638"/>
            <a:ext cx="6065292" cy="4802819"/>
          </a:xfrm>
          <a:prstGeom prst="rect">
            <a:avLst/>
          </a:prstGeom>
        </p:spPr>
      </p:pic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Via www.stolav.no</a:t>
            </a:r>
          </a:p>
        </p:txBody>
      </p:sp>
    </p:spTree>
    <p:extLst>
      <p:ext uri="{BB962C8B-B14F-4D97-AF65-F5344CB8AC3E}">
        <p14:creationId xmlns:p14="http://schemas.microsoft.com/office/powerpoint/2010/main" val="30975989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Oppsummering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600" dirty="0"/>
              <a:t>Koronarsykdom er en kronisk sykdom i kransårene som forsyner hjertet med blod</a:t>
            </a:r>
          </a:p>
          <a:p>
            <a:pPr lvl="1"/>
            <a:r>
              <a:rPr lang="nb-NO" sz="2600" dirty="0"/>
              <a:t>Angina pectoris</a:t>
            </a:r>
          </a:p>
          <a:p>
            <a:pPr lvl="1"/>
            <a:r>
              <a:rPr lang="nb-NO" sz="2600" dirty="0"/>
              <a:t>Hjerteinfarkt</a:t>
            </a:r>
          </a:p>
          <a:p>
            <a:r>
              <a:rPr lang="nb-NO" sz="2600" dirty="0"/>
              <a:t>Moderne behandling inkluderer</a:t>
            </a:r>
          </a:p>
          <a:p>
            <a:pPr lvl="1"/>
            <a:r>
              <a:rPr lang="nb-NO" sz="2600" dirty="0"/>
              <a:t>Bedret blodforsyning (</a:t>
            </a:r>
            <a:r>
              <a:rPr lang="nb-NO" sz="2600" dirty="0" err="1"/>
              <a:t>stentbehandling</a:t>
            </a:r>
            <a:r>
              <a:rPr lang="nb-NO" sz="2600" dirty="0"/>
              <a:t> eller operasjon)</a:t>
            </a:r>
          </a:p>
          <a:p>
            <a:pPr lvl="1"/>
            <a:r>
              <a:rPr lang="nb-NO" sz="2600" dirty="0"/>
              <a:t>Hjerteklaffekirurgi kan gjøres samtidig/alene</a:t>
            </a:r>
          </a:p>
          <a:p>
            <a:pPr lvl="1"/>
            <a:r>
              <a:rPr lang="nb-NO" sz="2600" dirty="0"/>
              <a:t>Optimal medisinsk behandling</a:t>
            </a:r>
          </a:p>
          <a:p>
            <a:pPr lvl="1"/>
            <a:r>
              <a:rPr lang="nb-NO" sz="2600" dirty="0"/>
              <a:t>Livsstilstiltak</a:t>
            </a:r>
          </a:p>
          <a:p>
            <a:r>
              <a:rPr lang="nb-NO" sz="2600" dirty="0"/>
              <a:t>Prognosen er god ved optimal behandling</a:t>
            </a:r>
          </a:p>
          <a:p>
            <a:pPr lvl="1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51610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b="1" dirty="0"/>
              <a:t>Koronarsykdom 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6490"/>
            <a:ext cx="8229600" cy="4525963"/>
          </a:xfrm>
        </p:spPr>
        <p:txBody>
          <a:bodyPr/>
          <a:lstStyle/>
          <a:p>
            <a:pPr eaLnBrk="1" hangingPunct="1"/>
            <a:r>
              <a:rPr lang="nb-NO" b="1" i="1" dirty="0"/>
              <a:t>Påleiringer</a:t>
            </a:r>
            <a:r>
              <a:rPr lang="nb-NO" dirty="0"/>
              <a:t> (”</a:t>
            </a:r>
            <a:r>
              <a:rPr lang="nb-NO" dirty="0" err="1"/>
              <a:t>aterosklerotiske</a:t>
            </a:r>
            <a:r>
              <a:rPr lang="nb-NO" dirty="0"/>
              <a:t> plakk”) på innsiden av blodårene som forsyner hjertemuskelen (koronararterier)</a:t>
            </a:r>
          </a:p>
          <a:p>
            <a:pPr lvl="1" eaLnBrk="1" hangingPunct="1"/>
            <a:r>
              <a:rPr lang="nb-NO" sz="2000" dirty="0"/>
              <a:t>Fettstoffer (lipider)</a:t>
            </a:r>
          </a:p>
          <a:p>
            <a:pPr lvl="1" eaLnBrk="1" hangingPunct="1"/>
            <a:r>
              <a:rPr lang="nb-NO" sz="2000" dirty="0"/>
              <a:t>Betennelsesceller (inflammasjon)</a:t>
            </a:r>
          </a:p>
          <a:p>
            <a:pPr lvl="1" eaLnBrk="1" hangingPunct="1"/>
            <a:r>
              <a:rPr lang="nb-NO" sz="2000" dirty="0"/>
              <a:t>Kalk (kalsiumpåleiringer)</a:t>
            </a:r>
          </a:p>
          <a:p>
            <a:pPr eaLnBrk="1" hangingPunct="1"/>
            <a:r>
              <a:rPr lang="nb-NO" dirty="0"/>
              <a:t>Fører til </a:t>
            </a:r>
            <a:r>
              <a:rPr lang="nb-NO" b="1" i="1" dirty="0"/>
              <a:t>dårligere blodomløp</a:t>
            </a:r>
            <a:r>
              <a:rPr lang="nb-NO" dirty="0"/>
              <a:t> i hjertemuskelen</a:t>
            </a:r>
          </a:p>
          <a:p>
            <a:pPr eaLnBrk="1" hangingPunct="1"/>
            <a:r>
              <a:rPr lang="nb-NO" dirty="0"/>
              <a:t>Kronisk sykdom som kan utvikle seg lenge uten symptomer og som fortsatt er til stede etter endt sykehusbehandling</a:t>
            </a:r>
          </a:p>
          <a:p>
            <a:pPr marL="0" indent="0" eaLnBrk="1" hangingPunct="1"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Koronarsykdom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b-NO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Sykdomsprosess: </a:t>
            </a:r>
            <a:r>
              <a:rPr lang="nb-NO" dirty="0" err="1">
                <a:effectLst>
                  <a:outerShdw blurRad="38100" dist="38100" dir="2700000" algn="tl">
                    <a:srgbClr val="DDDDDD"/>
                  </a:outerShdw>
                </a:effectLst>
              </a:rPr>
              <a:t>Aterosklerotiske</a:t>
            </a:r>
            <a:r>
              <a:rPr lang="nb-NO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plakk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4572000" y="35004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nb-NO">
              <a:latin typeface="Calibri" pitchFamily="34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4664074" y="3141385"/>
            <a:ext cx="3963987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b="1" i="1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Stabile</a:t>
            </a:r>
            <a:r>
              <a:rPr lang="nb-NO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 plakk: Stabil angina </a:t>
            </a:r>
            <a:r>
              <a:rPr lang="nb-NO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pectoris</a:t>
            </a:r>
            <a:endParaRPr lang="nb-NO" dirty="0">
              <a:effectLst>
                <a:outerShdw blurRad="38100" dist="38100" dir="2700000" algn="tl">
                  <a:srgbClr val="DDDDDD"/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b-NO" dirty="0">
              <a:effectLst>
                <a:outerShdw blurRad="38100" dist="38100" dir="2700000" algn="tl">
                  <a:srgbClr val="DDDDDD"/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b-NO" dirty="0">
              <a:effectLst>
                <a:outerShdw blurRad="38100" dist="38100" dir="2700000" algn="tl">
                  <a:srgbClr val="DDDDDD"/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b="1" i="1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Ustabile</a:t>
            </a:r>
            <a:r>
              <a:rPr lang="nb-NO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 plakk: Ustabilt koronarsyndrom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	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	* Ustabil angina </a:t>
            </a:r>
            <a:r>
              <a:rPr lang="nb-NO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pectoris</a:t>
            </a:r>
            <a:endParaRPr lang="nb-NO" dirty="0">
              <a:effectLst>
                <a:outerShdw blurRad="38100" dist="38100" dir="2700000" algn="tl">
                  <a:srgbClr val="DDDDDD"/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	* Hjerteinfarkt</a:t>
            </a:r>
            <a:endParaRPr lang="nb-NO" b="1" i="1" dirty="0">
              <a:effectLst>
                <a:outerShdw blurRad="38100" dist="38100" dir="2700000" algn="tl">
                  <a:srgbClr val="DDDDDD"/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b="1" dirty="0"/>
              <a:t>Koronarsykdom 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b-NO" dirty="0"/>
              <a:t>”det er ikke nødvendigvis motoren det er noe i veien med, men bensinslangene..”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nb-NO" b="1" dirty="0"/>
              <a:t>Stabil angina </a:t>
            </a:r>
            <a:r>
              <a:rPr lang="nb-NO" b="1" dirty="0" err="1"/>
              <a:t>pectoris</a:t>
            </a:r>
            <a:endParaRPr lang="nb-NO" b="1" dirty="0"/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4038600" cy="4525963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nb-NO" sz="18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Forutsigbare symptomer!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–"/>
              <a:defRPr/>
            </a:pPr>
            <a:r>
              <a:rPr lang="nb-NO" sz="16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Ved fysisk eller psykisk anstrengelse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–"/>
              <a:defRPr/>
            </a:pPr>
            <a:r>
              <a:rPr lang="nb-NO" sz="16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IKKE </a:t>
            </a:r>
            <a:r>
              <a:rPr lang="nb-NO" sz="16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symptomer i hvile</a:t>
            </a:r>
            <a:endParaRPr lang="nb-NO" sz="1600" b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–"/>
              <a:defRPr/>
            </a:pPr>
            <a:endParaRPr lang="nb-NO" sz="160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nb-NO" sz="20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Brystsmerter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nb-NO" sz="2000" dirty="0" err="1">
                <a:effectLst>
                  <a:outerShdw blurRad="38100" dist="38100" dir="2700000" algn="tl">
                    <a:srgbClr val="DDDDDD"/>
                  </a:outerShdw>
                </a:effectLst>
              </a:rPr>
              <a:t>Tungpusthet</a:t>
            </a:r>
            <a:endParaRPr lang="nb-NO" sz="200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nb-NO" sz="20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Redusert anstrengelsestoleranse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endParaRPr lang="nb-NO" sz="200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nb-NO" sz="20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Effekt av nitroglyserin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endParaRPr lang="nb-NO" sz="200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nb-NO" sz="20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Ingen skade på hjertemuskelen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endParaRPr lang="nb-NO" sz="200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nb-NO" sz="18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Trenger </a:t>
            </a:r>
            <a:r>
              <a:rPr lang="nb-NO" sz="18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ikke</a:t>
            </a:r>
            <a:r>
              <a:rPr lang="nb-NO" sz="18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ø-hjelp innleggelse pga god prognose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endParaRPr lang="nb-NO" sz="180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nb-NO" sz="1800" dirty="0" err="1">
                <a:effectLst>
                  <a:outerShdw blurRad="38100" dist="38100" dir="2700000" algn="tl">
                    <a:srgbClr val="DDDDDD"/>
                  </a:outerShdw>
                </a:effectLst>
              </a:rPr>
              <a:t>Fastlege</a:t>
            </a:r>
            <a:r>
              <a:rPr lang="nb-NO" sz="18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starter behandling og henviser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endParaRPr lang="nb-NO" sz="180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nb-NO" sz="18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Poliklinisk utredning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–"/>
              <a:defRPr/>
            </a:pPr>
            <a:r>
              <a:rPr lang="nb-NO" sz="1600" dirty="0" err="1">
                <a:effectLst>
                  <a:outerShdw blurRad="38100" dist="38100" dir="2700000" algn="tl">
                    <a:srgbClr val="DDDDDD"/>
                  </a:outerShdw>
                </a:effectLst>
              </a:rPr>
              <a:t>Arbeids-ekg</a:t>
            </a:r>
            <a:endParaRPr lang="nb-NO" sz="160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–"/>
              <a:defRPr/>
            </a:pPr>
            <a:r>
              <a:rPr lang="nb-NO" sz="16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Koronar angiografi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–"/>
              <a:defRPr/>
            </a:pPr>
            <a:r>
              <a:rPr lang="nb-NO" sz="16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CT hjertekransårer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nn-NO" b="1" dirty="0"/>
              <a:t>Akutt </a:t>
            </a:r>
            <a:r>
              <a:rPr lang="nn-NO" b="1" dirty="0" err="1"/>
              <a:t>koronarsyndrom</a:t>
            </a:r>
            <a:endParaRPr lang="nn-NO" b="1" dirty="0"/>
          </a:p>
        </p:txBody>
      </p:sp>
      <p:sp>
        <p:nvSpPr>
          <p:cNvPr id="20482" name="Plassholder for innhold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nn-NO" dirty="0"/>
              <a:t>Plakk sprekker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nn-NO" dirty="0"/>
              <a:t>	</a:t>
            </a:r>
            <a:r>
              <a:rPr lang="nn-NO" dirty="0">
                <a:latin typeface="Wingdings" pitchFamily="2" charset="2"/>
              </a:rPr>
              <a:t></a:t>
            </a:r>
            <a:r>
              <a:rPr lang="nn-NO" dirty="0"/>
              <a:t> blodpropp!</a:t>
            </a:r>
          </a:p>
          <a:p>
            <a:pPr eaLnBrk="1" hangingPunct="1">
              <a:buFont typeface="Arial" charset="0"/>
              <a:buNone/>
              <a:defRPr/>
            </a:pPr>
            <a:endParaRPr lang="nn-NO" dirty="0"/>
          </a:p>
          <a:p>
            <a:pPr eaLnBrk="1" hangingPunct="1">
              <a:buFont typeface="Arial" charset="0"/>
              <a:buNone/>
              <a:defRPr/>
            </a:pPr>
            <a:r>
              <a:rPr lang="nn-NO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Ustabil angina pectoris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nn-NO" dirty="0"/>
              <a:t>	</a:t>
            </a:r>
            <a:r>
              <a:rPr lang="nn-NO" sz="2400" dirty="0"/>
              <a:t>- ingen skade</a:t>
            </a:r>
          </a:p>
          <a:p>
            <a:pPr eaLnBrk="1" hangingPunct="1">
              <a:buFont typeface="Arial" charset="0"/>
              <a:buNone/>
              <a:defRPr/>
            </a:pPr>
            <a:endParaRPr lang="nn-NO" dirty="0"/>
          </a:p>
          <a:p>
            <a:pPr eaLnBrk="1" hangingPunct="1">
              <a:buFont typeface="Arial" charset="0"/>
              <a:buNone/>
              <a:defRPr/>
            </a:pPr>
            <a:r>
              <a:rPr lang="nn-NO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Hjerteinfarkt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nn-NO" dirty="0"/>
              <a:t>	</a:t>
            </a:r>
            <a:r>
              <a:rPr lang="nn-NO" sz="2400" dirty="0"/>
              <a:t>- skade på hjertemuskel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29600" cy="1143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nb-NO" b="1" dirty="0"/>
              <a:t>Ustabil angina </a:t>
            </a:r>
            <a:r>
              <a:rPr lang="nb-NO" b="1" dirty="0" err="1"/>
              <a:t>pectoris</a:t>
            </a:r>
            <a:endParaRPr lang="nb-NO" b="1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b-NO" dirty="0"/>
              <a:t>Symptomer ved stadig lavere belastning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nb-NO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b-NO" dirty="0"/>
              <a:t>Symptomer i hvile eller om natten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nb-NO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b-NO" dirty="0"/>
              <a:t>Usikker effekt av </a:t>
            </a:r>
            <a:r>
              <a:rPr lang="nb-NO" dirty="0" err="1"/>
              <a:t>nitroglycerin</a:t>
            </a:r>
            <a:endParaRPr lang="nb-NO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nb-NO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b-NO" dirty="0"/>
              <a:t>Små skader på hjertemuskelen kan oppstå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nb-NO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b-NO" dirty="0"/>
              <a:t>Truende hjerteinfarkt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nb-NO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nb-NO" dirty="0"/>
              <a:t>Ofte grunnlag for snarlig innleggelse i sykehus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nb-NO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nb-NO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Hjerteinfarkt</a:t>
            </a:r>
            <a:br>
              <a:rPr lang="nb-NO" b="1" dirty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nb-NO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– symptomer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nb-NO" sz="20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Brystsmerter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endParaRPr lang="nb-NO" sz="200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nb-NO" sz="20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Voldsomme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endParaRPr lang="nb-NO" sz="200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nb-NO" sz="20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Vedvarende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endParaRPr lang="nb-NO" sz="200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nb-NO" sz="20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Lindres ikke av hvile eller nitroglyserin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endParaRPr lang="nb-NO" sz="200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nb-NO" sz="20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Kvalme, tungpust, svimmelhet, angst og uro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endParaRPr lang="nb-NO" sz="200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nb-NO" sz="20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Hjertesvikt (sjokk, lungeødem)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endParaRPr lang="nb-NO" sz="200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nb-NO" sz="200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Hjerterytmeforstyrrelser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Blekkhus.thmx</Template>
  <TotalTime>1548</TotalTime>
  <Words>743</Words>
  <Application>Microsoft Office PowerPoint</Application>
  <PresentationFormat>Skjermfremvisning (4:3)</PresentationFormat>
  <Paragraphs>278</Paragraphs>
  <Slides>26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26</vt:i4>
      </vt:variant>
    </vt:vector>
  </HeadingPairs>
  <TitlesOfParts>
    <vt:vector size="32" baseType="lpstr">
      <vt:lpstr>Aptos</vt:lpstr>
      <vt:lpstr>Arial</vt:lpstr>
      <vt:lpstr>Calibri</vt:lpstr>
      <vt:lpstr>Trebuchet MS</vt:lpstr>
      <vt:lpstr>Wingdings</vt:lpstr>
      <vt:lpstr>Office-tema</vt:lpstr>
      <vt:lpstr>Hjertesykdommer</vt:lpstr>
      <vt:lpstr>PowerPoint-presentasjon</vt:lpstr>
      <vt:lpstr>Koronarsykdom </vt:lpstr>
      <vt:lpstr>Koronarsykdom</vt:lpstr>
      <vt:lpstr>Koronarsykdom </vt:lpstr>
      <vt:lpstr>Stabil angina pectoris</vt:lpstr>
      <vt:lpstr>Akutt koronarsyndrom</vt:lpstr>
      <vt:lpstr>Ustabil angina pectoris</vt:lpstr>
      <vt:lpstr> Hjerteinfarkt  – symptomer</vt:lpstr>
      <vt:lpstr>Hjerteinfarkt</vt:lpstr>
      <vt:lpstr>Koronarsykdom</vt:lpstr>
      <vt:lpstr>Koronarsykdom - Risikofaktorer</vt:lpstr>
      <vt:lpstr>Risikofaktorene henger sammen!</vt:lpstr>
      <vt:lpstr>Trender mht risiko</vt:lpstr>
      <vt:lpstr>Hjerteinfarkt  Utredning &amp; Behandling</vt:lpstr>
      <vt:lpstr>”Vondt i brystet!”</vt:lpstr>
      <vt:lpstr>Akutt behandling ved hjerteinfarkt</vt:lpstr>
      <vt:lpstr>Komplikasjoner til hjerteinfarkt</vt:lpstr>
      <vt:lpstr>Behandling etter hjerteinfarkt</vt:lpstr>
      <vt:lpstr>Hva er behandlingsmålene?</vt:lpstr>
      <vt:lpstr>Medikamenter</vt:lpstr>
      <vt:lpstr>Blodfortynnende</vt:lpstr>
      <vt:lpstr>Symptomdempende</vt:lpstr>
      <vt:lpstr>Hjertesviktmedisiner</vt:lpstr>
      <vt:lpstr>Via www.stolav.no</vt:lpstr>
      <vt:lpstr>Oppsummering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Koronarsykdom</dc:title>
  <dc:creator>Ola Kleveland</dc:creator>
  <cp:lastModifiedBy>Austheim, Åge</cp:lastModifiedBy>
  <cp:revision>43</cp:revision>
  <dcterms:created xsi:type="dcterms:W3CDTF">2014-01-26T00:34:16Z</dcterms:created>
  <dcterms:modified xsi:type="dcterms:W3CDTF">2025-11-03T10:21:27Z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7c53dd1-6ec2-448f-b81e-3adee47fd651_Enabled">
    <vt:lpwstr>true</vt:lpwstr>
  </property>
  <property fmtid="{D5CDD505-2E9C-101B-9397-08002B2CF9AE}" pid="3" name="MSIP_Label_27c53dd1-6ec2-448f-b81e-3adee47fd651_SetDate">
    <vt:lpwstr>2025-11-03T08:11:17Z</vt:lpwstr>
  </property>
  <property fmtid="{D5CDD505-2E9C-101B-9397-08002B2CF9AE}" pid="4" name="MSIP_Label_27c53dd1-6ec2-448f-b81e-3adee47fd651_Method">
    <vt:lpwstr>Standard</vt:lpwstr>
  </property>
  <property fmtid="{D5CDD505-2E9C-101B-9397-08002B2CF9AE}" pid="5" name="MSIP_Label_27c53dd1-6ec2-448f-b81e-3adee47fd651_Name">
    <vt:lpwstr>Intern</vt:lpwstr>
  </property>
  <property fmtid="{D5CDD505-2E9C-101B-9397-08002B2CF9AE}" pid="6" name="MSIP_Label_27c53dd1-6ec2-448f-b81e-3adee47fd651_SiteId">
    <vt:lpwstr>92c8809f-91e0-445b-804f-b6a7b43ef73a</vt:lpwstr>
  </property>
  <property fmtid="{D5CDD505-2E9C-101B-9397-08002B2CF9AE}" pid="7" name="MSIP_Label_27c53dd1-6ec2-448f-b81e-3adee47fd651_ActionId">
    <vt:lpwstr>841198db-9412-4b05-882b-44477c40d84d</vt:lpwstr>
  </property>
  <property fmtid="{D5CDD505-2E9C-101B-9397-08002B2CF9AE}" pid="8" name="MSIP_Label_27c53dd1-6ec2-448f-b81e-3adee47fd651_ContentBits">
    <vt:lpwstr>2</vt:lpwstr>
  </property>
  <property fmtid="{D5CDD505-2E9C-101B-9397-08002B2CF9AE}" pid="9" name="MSIP_Label_27c53dd1-6ec2-448f-b81e-3adee47fd651_Tag">
    <vt:lpwstr>10, 3, 0, 1</vt:lpwstr>
  </property>
  <property fmtid="{D5CDD505-2E9C-101B-9397-08002B2CF9AE}" pid="10" name="ClassificationContentMarkingFooterLocations">
    <vt:lpwstr>Office-tema:3</vt:lpwstr>
  </property>
  <property fmtid="{D5CDD505-2E9C-101B-9397-08002B2CF9AE}" pid="11" name="ClassificationContentMarkingFooterText">
    <vt:lpwstr>Intern</vt:lpwstr>
  </property>
</Properties>
</file>